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28"/>
    <a:srgbClr val="00682F"/>
    <a:srgbClr val="004C22"/>
    <a:srgbClr val="00642D"/>
    <a:srgbClr val="FFCC00"/>
    <a:srgbClr val="0B99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06396571154901E-3"/>
          <c:y val="0.1743175539785628"/>
          <c:w val="0.70149778557415798"/>
          <c:h val="0.759794261674433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студентов по курсам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2DB-4929-90FF-88925371F582}"/>
              </c:ext>
            </c:extLst>
          </c:dPt>
          <c:dPt>
            <c:idx val="1"/>
            <c:bubble3D val="0"/>
            <c:spPr>
              <a:solidFill>
                <a:srgbClr val="0DFF7A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2DB-4929-90FF-88925371F582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2DB-4929-90FF-88925371F58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курс 1</c:v>
                </c:pt>
                <c:pt idx="1">
                  <c:v>курс 2</c:v>
                </c:pt>
                <c:pt idx="2">
                  <c:v>курс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95</c:v>
                </c:pt>
                <c:pt idx="1">
                  <c:v>121</c:v>
                </c:pt>
                <c:pt idx="2">
                  <c:v>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2DB-4929-90FF-88925371F58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7182997141896803"/>
          <c:y val="0.17406969255044341"/>
          <c:w val="0.22817002858103194"/>
          <c:h val="0.82593030744955664"/>
        </c:manualLayout>
      </c:layout>
      <c:overlay val="0"/>
      <c:txPr>
        <a:bodyPr/>
        <a:lstStyle/>
        <a:p>
          <a:pPr>
            <a:defRPr sz="2400">
              <a:solidFill>
                <a:schemeClr val="accent6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b="1"/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7.0666293616851201E-4"/>
          <c:w val="0.74774933502803476"/>
          <c:h val="0.847868528208816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"5"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1"/>
                <c:pt idx="0">
                  <c:v>ОДЛ- 19 1/9       Тимофеева О.И.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"4" и "5"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0622279103052589E-2"/>
                  <c:y val="-3.96813968973586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2019534709863304E-3"/>
                  <c:y val="7.66283524904214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1"/>
                <c:pt idx="0">
                  <c:v>ОДЛ- 19 1/9       Тимофеева О.И.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"3"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1"/>
              <c:layout>
                <c:manualLayout>
                  <c:x val="3.085494101523284E-2"/>
                  <c:y val="-1.59016073645227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1"/>
                <c:pt idx="0">
                  <c:v>ОДЛ- 19 1/9       Тимофеева О.И.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"2"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3.2569104404967991E-2"/>
                  <c:y val="-6.36064294580909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955869055261463E-2"/>
                  <c:y val="-3.3244341902115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1"/>
                <c:pt idx="0">
                  <c:v>ОДЛ- 19 1/9       Тимофеева О.И.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н/я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1"/>
                <c:pt idx="0">
                  <c:v>ОДЛ- 19 1/9       Тимофеева О.И.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463104"/>
        <c:axId val="32473088"/>
        <c:axId val="0"/>
      </c:bar3DChart>
      <c:catAx>
        <c:axId val="324631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>
                <a:solidFill>
                  <a:srgbClr val="002060"/>
                </a:solidFill>
              </a:defRPr>
            </a:pPr>
            <a:endParaRPr lang="ru-RU"/>
          </a:p>
        </c:txPr>
        <c:crossAx val="32473088"/>
        <c:crosses val="autoZero"/>
        <c:auto val="1"/>
        <c:lblAlgn val="ctr"/>
        <c:lblOffset val="100"/>
        <c:noMultiLvlLbl val="0"/>
      </c:catAx>
      <c:valAx>
        <c:axId val="324730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2463104"/>
        <c:crosses val="autoZero"/>
        <c:crossBetween val="between"/>
      </c:valAx>
    </c:plotArea>
    <c:legend>
      <c:legendPos val="r"/>
      <c:legendEntry>
        <c:idx val="1"/>
        <c:txPr>
          <a:bodyPr/>
          <a:lstStyle/>
          <a:p>
            <a:pPr>
              <a:defRPr sz="2000">
                <a:solidFill>
                  <a:srgbClr val="00642D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7870783513171965"/>
          <c:y val="5.3421116478087283E-2"/>
          <c:w val="0.18682548362010304"/>
          <c:h val="0.81214652752484451"/>
        </c:manualLayout>
      </c:layout>
      <c:overlay val="0"/>
      <c:txPr>
        <a:bodyPr/>
        <a:lstStyle/>
        <a:p>
          <a:pPr>
            <a:defRPr sz="2400">
              <a:solidFill>
                <a:srgbClr val="00642D"/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67899637456711059"/>
          <c:h val="0.91033929732024665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1"/>
              </c:numCache>
            </c:numRef>
          </c:cat>
          <c:val>
            <c:numRef>
              <c:f>Лист1!$C$2:$C$5</c:f>
            </c:numRef>
          </c:val>
          <c:shape val="box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494720"/>
        <c:axId val="32496256"/>
        <c:axId val="0"/>
      </c:bar3DChart>
      <c:catAx>
        <c:axId val="32494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496256"/>
        <c:crosses val="autoZero"/>
        <c:auto val="1"/>
        <c:lblAlgn val="ctr"/>
        <c:lblOffset val="100"/>
        <c:noMultiLvlLbl val="0"/>
      </c:catAx>
      <c:valAx>
        <c:axId val="324962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24947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абсолютная успеваемость, %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004C2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2"/>
                <c:pt idx="0">
                  <c:v>2 семестр           2020-2021 уч. год</c:v>
                </c:pt>
                <c:pt idx="1">
                  <c:v>1 семестр            2021-2022 уч.год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2"/>
                <c:pt idx="0">
                  <c:v>100</c:v>
                </c:pt>
                <c:pt idx="1">
                  <c:v>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качественная успеваемость, %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004C2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2"/>
                <c:pt idx="0">
                  <c:v>2 семестр           2020-2021 уч. год</c:v>
                </c:pt>
                <c:pt idx="1">
                  <c:v>1 семестр            2021-2022 уч.год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2"/>
                <c:pt idx="0">
                  <c:v>24</c:v>
                </c:pt>
                <c:pt idx="1">
                  <c:v>68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 семестр           2020-2021 уч. год</c:v>
                </c:pt>
                <c:pt idx="1">
                  <c:v>1 семестр            2021-2022 уч.год</c:v>
                </c:pt>
              </c:strCache>
            </c:strRef>
          </c:cat>
          <c:val>
            <c:numRef>
              <c:f>Лист1!$D$2:$D$5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555200"/>
        <c:axId val="33556736"/>
      </c:barChart>
      <c:catAx>
        <c:axId val="335552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900" b="1">
                <a:solidFill>
                  <a:srgbClr val="004C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33556736"/>
        <c:crosses val="autoZero"/>
        <c:auto val="1"/>
        <c:lblAlgn val="ctr"/>
        <c:lblOffset val="100"/>
        <c:noMultiLvlLbl val="0"/>
      </c:catAx>
      <c:valAx>
        <c:axId val="335567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3555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182822884684671"/>
          <c:y val="0.13324724925742007"/>
          <c:w val="0.27828190429516136"/>
          <c:h val="0.43733819931957252"/>
        </c:manualLayout>
      </c:layout>
      <c:overlay val="0"/>
      <c:txPr>
        <a:bodyPr/>
        <a:lstStyle/>
        <a:p>
          <a:pPr>
            <a:defRPr sz="1600">
              <a:solidFill>
                <a:srgbClr val="7030A0"/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абсолютная успеваемость, %</c:v>
                </c:pt>
              </c:strCache>
            </c:strRef>
          </c:tx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2400" b="1">
                      <a:solidFill>
                        <a:srgbClr val="004C22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>
                    <a:solidFill>
                      <a:srgbClr val="004C2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1"/>
              </c:numCache>
            </c:numRef>
          </c:cat>
          <c:val>
            <c:numRef>
              <c:f>Лист1!$B$2:$B$5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1"/>
              </c:numCache>
            </c:numRef>
          </c:cat>
          <c:val>
            <c:numRef>
              <c:f>Лист1!$C$2:$C$5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качественная успеваемость, %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/>
                      <a:t>52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solidFill>
                      <a:srgbClr val="004C2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1"/>
              </c:numCache>
            </c:numRef>
          </c:cat>
          <c:val>
            <c:numRef>
              <c:f>Лист1!$D$2:$D$5</c:f>
              <c:numCache>
                <c:formatCode>General</c:formatCode>
                <c:ptCount val="1"/>
                <c:pt idx="0">
                  <c:v>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588736"/>
        <c:axId val="33590272"/>
      </c:barChart>
      <c:catAx>
        <c:axId val="33588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590272"/>
        <c:crosses val="autoZero"/>
        <c:auto val="1"/>
        <c:lblAlgn val="ctr"/>
        <c:lblOffset val="100"/>
        <c:noMultiLvlLbl val="0"/>
      </c:catAx>
      <c:valAx>
        <c:axId val="335902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358873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>
              <a:solidFill>
                <a:srgbClr val="004C22"/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8231040"/>
        <c:axId val="98232576"/>
        <c:axId val="0"/>
      </c:bar3DChart>
      <c:catAx>
        <c:axId val="982310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98232576"/>
        <c:crosses val="autoZero"/>
        <c:auto val="1"/>
        <c:lblAlgn val="ctr"/>
        <c:lblOffset val="100"/>
        <c:noMultiLvlLbl val="0"/>
      </c:catAx>
      <c:valAx>
        <c:axId val="982325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98231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04520313654415"/>
          <c:y val="0.33596128292725408"/>
          <c:w val="0.20710628900780886"/>
          <c:h val="0.37156122830903132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116444661383106E-3"/>
          <c:y val="4.4057617797775339E-2"/>
          <c:w val="0.86527100914995736"/>
          <c:h val="0.7878768835605762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"5"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chemeClr val="accent5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ПОСО -21 1/9                 Оплачко И.И.</c:v>
                </c:pt>
                <c:pt idx="1">
                  <c:v>ПОСО-21-1/11              Теницкая А.В.</c:v>
                </c:pt>
                <c:pt idx="2">
                  <c:v>ЭК-21 1/11                      Деточка С.В.</c:v>
                </c:pt>
                <c:pt idx="3">
                  <c:v>ОДЛ-21 1/9                   Корженевская А.Г.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"4 и 5"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chemeClr val="accent5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ПОСО -21 1/9                 Оплачко И.И.</c:v>
                </c:pt>
                <c:pt idx="1">
                  <c:v>ПОСО-21-1/11              Теницкая А.В.</c:v>
                </c:pt>
                <c:pt idx="2">
                  <c:v>ЭК-21 1/11                      Деточка С.В.</c:v>
                </c:pt>
                <c:pt idx="3">
                  <c:v>ОДЛ-21 1/9                   Корженевская А.Г.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12</c:v>
                </c:pt>
                <c:pt idx="1">
                  <c:v>9</c:v>
                </c:pt>
                <c:pt idx="2">
                  <c:v>12</c:v>
                </c:pt>
                <c:pt idx="3">
                  <c:v>22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"3"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chemeClr val="accent5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ПОСО -21 1/9                 Оплачко И.И.</c:v>
                </c:pt>
                <c:pt idx="1">
                  <c:v>ПОСО-21-1/11              Теницкая А.В.</c:v>
                </c:pt>
                <c:pt idx="2">
                  <c:v>ЭК-21 1/11                      Деточка С.В.</c:v>
                </c:pt>
                <c:pt idx="3">
                  <c:v>ОДЛ-21 1/9                   Корженевская А.Г.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12</c:v>
                </c:pt>
                <c:pt idx="1">
                  <c:v>15</c:v>
                </c:pt>
                <c:pt idx="2">
                  <c:v>7</c:v>
                </c:pt>
                <c:pt idx="3">
                  <c:v>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"2"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ПОСО -21 1/9                 Оплачко И.И.</c:v>
                </c:pt>
                <c:pt idx="1">
                  <c:v>ПОСО-21-1/11              Теницкая А.В.</c:v>
                </c:pt>
                <c:pt idx="2">
                  <c:v>ЭК-21 1/11                      Деточка С.В.</c:v>
                </c:pt>
                <c:pt idx="3">
                  <c:v>ОДЛ-21 1/9                   Корженевская А.Г.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"н/я"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ПОСО -21 1/9                 Оплачко И.И.</c:v>
                </c:pt>
                <c:pt idx="1">
                  <c:v>ПОСО-21-1/11              Теницкая А.В.</c:v>
                </c:pt>
                <c:pt idx="2">
                  <c:v>ЭК-21 1/11                      Деточка С.В.</c:v>
                </c:pt>
                <c:pt idx="3">
                  <c:v>ОДЛ-21 1/9                   Корженевская А.Г.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2636928"/>
        <c:axId val="102638720"/>
        <c:axId val="0"/>
      </c:bar3DChart>
      <c:catAx>
        <c:axId val="102636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accent5">
                    <a:lumMod val="75000"/>
                  </a:schemeClr>
                </a:solidFill>
              </a:defRPr>
            </a:pPr>
            <a:endParaRPr lang="ru-RU"/>
          </a:p>
        </c:txPr>
        <c:crossAx val="102638720"/>
        <c:crosses val="autoZero"/>
        <c:auto val="1"/>
        <c:lblAlgn val="ctr"/>
        <c:lblOffset val="100"/>
        <c:noMultiLvlLbl val="0"/>
      </c:catAx>
      <c:valAx>
        <c:axId val="1026387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02636928"/>
        <c:crosses val="autoZero"/>
        <c:crossBetween val="between"/>
      </c:valAx>
      <c:spPr>
        <a:noFill/>
      </c:spPr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 h="0"/>
    </a:sp3d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975308641975308E-2"/>
          <c:y val="3.0307702738911375E-2"/>
          <c:w val="0.75480788859725867"/>
          <c:h val="0.7106406069260279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Абсолютная успеваемость, %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ПОСО -21 1/9                 Оплачко И.И.</c:v>
                </c:pt>
                <c:pt idx="1">
                  <c:v>ПОСО-21-1/11              Теницкая А.В.</c:v>
                </c:pt>
                <c:pt idx="2">
                  <c:v>ЭК-21 1/11                      Деточка С.В.</c:v>
                </c:pt>
                <c:pt idx="3">
                  <c:v>ОДЛ-21 1/9                   Корженевская А.Г.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Качественная успеваемость, %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ПОСО -21 1/9                 Оплачко И.И.</c:v>
                </c:pt>
                <c:pt idx="1">
                  <c:v>ПОСО-21-1/11              Теницкая А.В.</c:v>
                </c:pt>
                <c:pt idx="2">
                  <c:v>ЭК-21 1/11                      Деточка С.В.</c:v>
                </c:pt>
                <c:pt idx="3">
                  <c:v>ОДЛ-21 1/9                   Корженевская А.Г.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52</c:v>
                </c:pt>
                <c:pt idx="1">
                  <c:v>38</c:v>
                </c:pt>
                <c:pt idx="2">
                  <c:v>67</c:v>
                </c:pt>
                <c:pt idx="3">
                  <c:v>88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24722560"/>
        <c:axId val="124728448"/>
        <c:axId val="0"/>
      </c:bar3DChart>
      <c:catAx>
        <c:axId val="1247225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002060"/>
                </a:solidFill>
              </a:defRPr>
            </a:pPr>
            <a:endParaRPr lang="ru-RU"/>
          </a:p>
        </c:txPr>
        <c:crossAx val="124728448"/>
        <c:crosses val="autoZero"/>
        <c:auto val="1"/>
        <c:lblAlgn val="ctr"/>
        <c:lblOffset val="100"/>
        <c:noMultiLvlLbl val="0"/>
      </c:catAx>
      <c:valAx>
        <c:axId val="1247284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24722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04520313654415"/>
          <c:y val="0.22388375975067487"/>
          <c:w val="0.20710628900780886"/>
          <c:h val="0.48363875917887228"/>
        </c:manualLayout>
      </c:layout>
      <c:overlay val="0"/>
      <c:txPr>
        <a:bodyPr/>
        <a:lstStyle/>
        <a:p>
          <a:pPr>
            <a:defRPr sz="1400" b="1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1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6.4152850458910032E-2"/>
          <c:y val="4.4057617797775346E-2"/>
          <c:w val="0.71164408796726497"/>
          <c:h val="0.72551899762529681"/>
        </c:manualLayout>
      </c:layout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9024896"/>
        <c:axId val="59026432"/>
        <c:axId val="0"/>
      </c:bar3DChart>
      <c:catAx>
        <c:axId val="590248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 b="1" i="0" baseline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9026432"/>
        <c:crosses val="autoZero"/>
        <c:auto val="1"/>
        <c:lblAlgn val="ctr"/>
        <c:lblOffset val="100"/>
        <c:noMultiLvlLbl val="0"/>
      </c:catAx>
      <c:valAx>
        <c:axId val="590264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9024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021677845824816"/>
          <c:y val="0.23535329234524738"/>
          <c:w val="0.15052396228249251"/>
          <c:h val="0.63546364250264498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1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6.4152850458910032E-2"/>
          <c:y val="4.4057617797775339E-2"/>
          <c:w val="0.71164408796726497"/>
          <c:h val="0.72551899762529681"/>
        </c:manualLayout>
      </c:layout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645824"/>
        <c:axId val="7655808"/>
        <c:axId val="0"/>
      </c:bar3DChart>
      <c:catAx>
        <c:axId val="76458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 b="1" i="0" baseline="0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7655808"/>
        <c:crosses val="autoZero"/>
        <c:auto val="1"/>
        <c:lblAlgn val="ctr"/>
        <c:lblOffset val="100"/>
        <c:noMultiLvlLbl val="0"/>
      </c:catAx>
      <c:valAx>
        <c:axId val="76558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764582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6724674269908708E-2"/>
          <c:y val="3.0208436046340648E-2"/>
          <c:w val="0.84506714292281704"/>
          <c:h val="0.746926826821112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"5"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accent4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ПОСО-20 1/9                     Зайцева В.Н.</c:v>
                </c:pt>
                <c:pt idx="1">
                  <c:v>ОДЛ-20 1/9                      Зимина Ю.А.</c:v>
                </c:pt>
                <c:pt idx="2">
                  <c:v>ЭК-20 1/11                        Котенко А.В.</c:v>
                </c:pt>
                <c:pt idx="3">
                  <c:v>ПОСО-20 2/9                     Плюто Н.Е.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"4 и 5"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accent4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ПОСО-20 1/9                     Зайцева В.Н.</c:v>
                </c:pt>
                <c:pt idx="1">
                  <c:v>ОДЛ-20 1/9                      Зимина Ю.А.</c:v>
                </c:pt>
                <c:pt idx="2">
                  <c:v>ЭК-20 1/11                        Котенко А.В.</c:v>
                </c:pt>
                <c:pt idx="3">
                  <c:v>ПОСО-20 2/9                     Плюто Н.Е.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</c:v>
                </c:pt>
                <c:pt idx="1">
                  <c:v>9</c:v>
                </c:pt>
                <c:pt idx="2">
                  <c:v>14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"3"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accent4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ПОСО-20 1/9                     Зайцева В.Н.</c:v>
                </c:pt>
                <c:pt idx="1">
                  <c:v>ОДЛ-20 1/9                      Зимина Ю.А.</c:v>
                </c:pt>
                <c:pt idx="2">
                  <c:v>ЭК-20 1/11                        Котенко А.В.</c:v>
                </c:pt>
                <c:pt idx="3">
                  <c:v>ПОСО-20 2/9                     Плюто Н.Е.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17</c:v>
                </c:pt>
                <c:pt idx="1">
                  <c:v>14</c:v>
                </c:pt>
                <c:pt idx="2">
                  <c:v>7</c:v>
                </c:pt>
                <c:pt idx="3">
                  <c:v>17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"2"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2"/>
              <c:layout>
                <c:manualLayout>
                  <c:x val="1.28410914927767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ПОСО-20 1/9                     Зайцева В.Н.</c:v>
                </c:pt>
                <c:pt idx="1">
                  <c:v>ОДЛ-20 1/9                      Зимина Ю.А.</c:v>
                </c:pt>
                <c:pt idx="2">
                  <c:v>ЭК-20 1/11                        Котенко А.В.</c:v>
                </c:pt>
                <c:pt idx="3">
                  <c:v>ПОСО-20 2/9                     Плюто Н.Е.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"Н/Я"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07009095773140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ПОСО-20 1/9                     Зайцева В.Н.</c:v>
                </c:pt>
                <c:pt idx="1">
                  <c:v>ОДЛ-20 1/9                      Зимина Ю.А.</c:v>
                </c:pt>
                <c:pt idx="2">
                  <c:v>ЭК-20 1/11                        Котенко А.В.</c:v>
                </c:pt>
                <c:pt idx="3">
                  <c:v>ПОСО-20 2/9                     Плюто Н.Е.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710208"/>
        <c:axId val="7711744"/>
        <c:axId val="0"/>
      </c:bar3DChart>
      <c:catAx>
        <c:axId val="7710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 i="0">
                <a:solidFill>
                  <a:schemeClr val="accent4">
                    <a:lumMod val="75000"/>
                  </a:schemeClr>
                </a:solidFill>
              </a:defRPr>
            </a:pPr>
            <a:endParaRPr lang="ru-RU"/>
          </a:p>
        </c:txPr>
        <c:crossAx val="7711744"/>
        <c:crosses val="autoZero"/>
        <c:auto val="1"/>
        <c:lblAlgn val="ctr"/>
        <c:lblOffset val="100"/>
        <c:noMultiLvlLbl val="0"/>
      </c:catAx>
      <c:valAx>
        <c:axId val="77117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7710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88079439508267"/>
          <c:y val="0.32060586176728006"/>
          <c:w val="0.13835096455639698"/>
          <c:h val="0.46989907511561113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1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6.4152850458910032E-2"/>
          <c:y val="4.4057617797775339E-2"/>
          <c:w val="0.71164408796726497"/>
          <c:h val="0.7255189976252968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АБСОЛЮТНАЯ УСПЕВАЕМОСТЬ,%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txPr>
              <a:bodyPr/>
              <a:lstStyle/>
              <a:p>
                <a:pPr>
                  <a:defRPr sz="1200" b="1">
                    <a:solidFill>
                      <a:schemeClr val="bg2">
                        <a:lumMod val="2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ПОСО-20 1/9                     Зайцева В.Н.</c:v>
                </c:pt>
                <c:pt idx="1">
                  <c:v>ОДЛ-20 1/9                      Зимина Ю.А.</c:v>
                </c:pt>
                <c:pt idx="2">
                  <c:v>ЭК-20 1/11                        Котенко А.В.</c:v>
                </c:pt>
                <c:pt idx="3">
                  <c:v>ПОСО-20 2/9                     Плюто Н.Е.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</c:v>
                </c:pt>
                <c:pt idx="1">
                  <c:v>96</c:v>
                </c:pt>
                <c:pt idx="2">
                  <c:v>100</c:v>
                </c:pt>
                <c:pt idx="3">
                  <c:v>88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КАЧЕСТВЕННАЯ УСПЕВАЕМОСТЬ,%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3.1055900621118057E-2"/>
                  <c:y val="-3.571428571428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422197225346831E-2"/>
                  <c:y val="-3.968253968253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3126130972758829E-2"/>
                  <c:y val="-5.9523809523809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126293995859209E-2"/>
                  <c:y val="-4.7619047619047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bg2">
                        <a:lumMod val="2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ПОСО-20 1/9                     Зайцева В.Н.</c:v>
                </c:pt>
                <c:pt idx="1">
                  <c:v>ОДЛ-20 1/9                      Зимина Ю.А.</c:v>
                </c:pt>
                <c:pt idx="2">
                  <c:v>ЭК-20 1/11                        Котенко А.В.</c:v>
                </c:pt>
                <c:pt idx="3">
                  <c:v>ПОСО-20 2/9                     Плюто Н.Е.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32</c:v>
                </c:pt>
                <c:pt idx="1">
                  <c:v>40</c:v>
                </c:pt>
                <c:pt idx="2">
                  <c:v>71</c:v>
                </c:pt>
                <c:pt idx="3">
                  <c:v>12.5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0468352"/>
        <c:axId val="30482432"/>
        <c:axId val="0"/>
      </c:bar3DChart>
      <c:catAx>
        <c:axId val="304683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 i="0" baseline="0">
                <a:solidFill>
                  <a:schemeClr val="accent3">
                    <a:lumMod val="50000"/>
                  </a:schemeClr>
                </a:solidFill>
              </a:defRPr>
            </a:pPr>
            <a:endParaRPr lang="ru-RU"/>
          </a:p>
        </c:txPr>
        <c:crossAx val="30482432"/>
        <c:crosses val="autoZero"/>
        <c:auto val="1"/>
        <c:lblAlgn val="ctr"/>
        <c:lblOffset val="100"/>
        <c:noMultiLvlLbl val="0"/>
      </c:catAx>
      <c:valAx>
        <c:axId val="304824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0468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869358677661054"/>
          <c:y val="0.10421257836260048"/>
          <c:w val="0.16118924639258539"/>
          <c:h val="0.79081523874719273"/>
        </c:manualLayout>
      </c:layout>
      <c:overlay val="0"/>
      <c:txPr>
        <a:bodyPr/>
        <a:lstStyle/>
        <a:p>
          <a:pPr>
            <a:defRPr sz="1000" b="1">
              <a:solidFill>
                <a:schemeClr val="accent3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1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6.4152850458910032E-2"/>
          <c:y val="4.4057617797775339E-2"/>
          <c:w val="0.71164408796726497"/>
          <c:h val="0.7255189976252968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АБСОЛЮТНАЯ УСПЕВАЕМОСТЬ,%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txPr>
              <a:bodyPr/>
              <a:lstStyle/>
              <a:p>
                <a:pPr>
                  <a:defRPr sz="1200" b="1">
                    <a:solidFill>
                      <a:srgbClr val="005828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ПОСО-20 1/9                     Зайцева В.Н.</c:v>
                </c:pt>
                <c:pt idx="1">
                  <c:v>ОДЛ-20 1/9                      Зимина Ю.А.</c:v>
                </c:pt>
                <c:pt idx="2">
                  <c:v>ЭК-20 1/11                        Котенко А.В.</c:v>
                </c:pt>
                <c:pt idx="3">
                  <c:v>ПОСО-20 2/9                     Плюто Н.Е.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</c:v>
                </c:pt>
                <c:pt idx="1">
                  <c:v>96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КАЧЕСТВЕННАЯ УСПЕВАЕМОСТЬ,%</c:v>
                </c:pt>
              </c:strCache>
            </c:strRef>
          </c:tx>
          <c:spPr>
            <a:solidFill>
              <a:srgbClr val="00682F"/>
            </a:solidFill>
          </c:spPr>
          <c:invertIfNegative val="0"/>
          <c:dLbls>
            <c:dLbl>
              <c:idx val="0"/>
              <c:layout>
                <c:manualLayout>
                  <c:x val="3.1055900621118057E-2"/>
                  <c:y val="-3.571428571428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422197225346831E-2"/>
                  <c:y val="-3.968253968253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3126130972758829E-2"/>
                  <c:y val="-5.9523809523809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126293995859209E-2"/>
                  <c:y val="-4.7619047619047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005828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ПОСО-20 1/9                     Зайцева В.Н.</c:v>
                </c:pt>
                <c:pt idx="1">
                  <c:v>ОДЛ-20 1/9                      Зимина Ю.А.</c:v>
                </c:pt>
                <c:pt idx="2">
                  <c:v>ЭК-20 1/11                        Котенко А.В.</c:v>
                </c:pt>
                <c:pt idx="3">
                  <c:v>ПОСО-20 2/9                     Плюто Н.Е.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36</c:v>
                </c:pt>
                <c:pt idx="1">
                  <c:v>16</c:v>
                </c:pt>
                <c:pt idx="2">
                  <c:v>37</c:v>
                </c:pt>
                <c:pt idx="3">
                  <c:v>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0513408"/>
        <c:axId val="30523392"/>
        <c:axId val="0"/>
      </c:bar3DChart>
      <c:catAx>
        <c:axId val="305134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 i="0" baseline="0">
                <a:solidFill>
                  <a:srgbClr val="7030A0"/>
                </a:solidFill>
              </a:defRPr>
            </a:pPr>
            <a:endParaRPr lang="ru-RU"/>
          </a:p>
        </c:txPr>
        <c:crossAx val="30523392"/>
        <c:crosses val="autoZero"/>
        <c:auto val="1"/>
        <c:lblAlgn val="ctr"/>
        <c:lblOffset val="100"/>
        <c:noMultiLvlLbl val="0"/>
      </c:catAx>
      <c:valAx>
        <c:axId val="305233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051340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000" b="1">
                <a:solidFill>
                  <a:schemeClr val="accent6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82355386438543876"/>
          <c:y val="0"/>
          <c:w val="0.16646298559419323"/>
          <c:h val="0.94413123359580053"/>
        </c:manualLayout>
      </c:layout>
      <c:overlay val="0"/>
      <c:txPr>
        <a:bodyPr/>
        <a:lstStyle/>
        <a:p>
          <a:pPr>
            <a:defRPr sz="1000" b="1">
              <a:solidFill>
                <a:schemeClr val="accent6"/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  <a:cs typeface="Times New Roman"/>
              </a:rPr>
              <a:t>«Результаты промежуточной аттестации групп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  <a:cs typeface="Times New Roman"/>
              </a:rPr>
            </a:b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  <a:cs typeface="Times New Roman"/>
              </a:rPr>
              <a:t>социально-экономического отделения»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35088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  <a:cs typeface="Times New Roman"/>
              </a:rPr>
              <a:t>за 1 семестр</a:t>
            </a:r>
          </a:p>
          <a:p>
            <a:pPr algn="r"/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  <a:cs typeface="Times New Roman"/>
              </a:rPr>
              <a:t> 2021-2022 учебного года 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Численность студентов по курсам</a:t>
            </a:r>
            <a:br>
              <a:rPr lang="ru-RU" dirty="0">
                <a:solidFill>
                  <a:schemeClr val="accent4">
                    <a:lumMod val="75000"/>
                  </a:schemeClr>
                </a:solidFill>
              </a:rPr>
            </a:br>
            <a:endParaRPr lang="ru-RU" dirty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1153053"/>
              </p:ext>
            </p:extLst>
          </p:nvPr>
        </p:nvGraphicFramePr>
        <p:xfrm>
          <a:off x="1403648" y="1481138"/>
          <a:ext cx="7283152" cy="3964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rgbClr val="004C22"/>
                </a:solidFill>
                <a:effectLst/>
              </a:rPr>
              <a:t>ИТОГИ</a:t>
            </a:r>
            <a:br>
              <a:rPr lang="ru-RU" sz="3200" dirty="0">
                <a:solidFill>
                  <a:srgbClr val="004C22"/>
                </a:solidFill>
                <a:effectLst/>
              </a:rPr>
            </a:br>
            <a:r>
              <a:rPr lang="ru-RU" sz="3200" dirty="0">
                <a:solidFill>
                  <a:srgbClr val="004C22"/>
                </a:solidFill>
                <a:effectLst/>
              </a:rPr>
              <a:t> АТТЕСТАЦИИ СТУДЕНТОВ 1 КУРСА</a:t>
            </a:r>
            <a:br>
              <a:rPr lang="ru-RU" sz="3200" dirty="0">
                <a:solidFill>
                  <a:srgbClr val="004C22"/>
                </a:solidFill>
                <a:effectLst/>
              </a:rPr>
            </a:br>
            <a:r>
              <a:rPr lang="ru-RU" sz="3200" dirty="0">
                <a:solidFill>
                  <a:srgbClr val="004C22"/>
                </a:solidFill>
                <a:effectLst/>
              </a:rPr>
              <a:t>ЗА 1 СЕМЕСТР </a:t>
            </a:r>
            <a:r>
              <a:rPr lang="ru-RU" sz="3200" dirty="0" smtClean="0">
                <a:solidFill>
                  <a:srgbClr val="004C22"/>
                </a:solidFill>
                <a:effectLst/>
              </a:rPr>
              <a:t>2021 </a:t>
            </a:r>
            <a:r>
              <a:rPr lang="ru-RU" sz="3200" dirty="0">
                <a:solidFill>
                  <a:srgbClr val="004C22"/>
                </a:solidFill>
                <a:effectLst/>
              </a:rPr>
              <a:t>– </a:t>
            </a:r>
            <a:r>
              <a:rPr lang="ru-RU" sz="3200" dirty="0" smtClean="0">
                <a:solidFill>
                  <a:srgbClr val="004C22"/>
                </a:solidFill>
                <a:effectLst/>
              </a:rPr>
              <a:t>2022 </a:t>
            </a:r>
            <a:r>
              <a:rPr lang="ru-RU" sz="3200" dirty="0">
                <a:solidFill>
                  <a:srgbClr val="004C22"/>
                </a:solidFill>
                <a:effectLst/>
              </a:rPr>
              <a:t>уч. 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8834837"/>
              </p:ext>
            </p:extLst>
          </p:nvPr>
        </p:nvGraphicFramePr>
        <p:xfrm>
          <a:off x="457200" y="1844824"/>
          <a:ext cx="8229600" cy="4162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310977537"/>
              </p:ext>
            </p:extLst>
          </p:nvPr>
        </p:nvGraphicFramePr>
        <p:xfrm>
          <a:off x="0" y="1628800"/>
          <a:ext cx="9144000" cy="401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rgbClr val="00642D"/>
                </a:solidFill>
                <a:effectLst/>
              </a:rPr>
              <a:t>Сравнительный анализ абсолютной  и качественной успеваемости </a:t>
            </a:r>
            <a:br>
              <a:rPr lang="ru-RU" sz="2800" dirty="0">
                <a:solidFill>
                  <a:srgbClr val="00642D"/>
                </a:solidFill>
                <a:effectLst/>
              </a:rPr>
            </a:br>
            <a:r>
              <a:rPr lang="ru-RU" sz="2800" dirty="0">
                <a:solidFill>
                  <a:srgbClr val="00642D"/>
                </a:solidFill>
                <a:effectLst/>
              </a:rPr>
              <a:t> 1 курса  за 1 семестр </a:t>
            </a:r>
            <a:r>
              <a:rPr lang="ru-RU" sz="2800" dirty="0" smtClean="0">
                <a:solidFill>
                  <a:srgbClr val="00642D"/>
                </a:solidFill>
                <a:effectLst/>
              </a:rPr>
              <a:t>2021-2022 </a:t>
            </a:r>
            <a:r>
              <a:rPr lang="ru-RU" sz="2800" dirty="0">
                <a:solidFill>
                  <a:srgbClr val="00642D"/>
                </a:solidFill>
                <a:effectLst/>
              </a:rPr>
              <a:t>уч. год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957236"/>
              </p:ext>
            </p:extLst>
          </p:nvPr>
        </p:nvGraphicFramePr>
        <p:xfrm>
          <a:off x="457200" y="1844824"/>
          <a:ext cx="82296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930226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006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ИТОГИ</a:t>
            </a:r>
            <a:br>
              <a:rPr lang="ru-RU" sz="2800" dirty="0">
                <a:solidFill>
                  <a:srgbClr val="006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>
                <a:solidFill>
                  <a:srgbClr val="006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АТТЕСТАЦИИ СТУДЕНТОВ 2 курса</a:t>
            </a:r>
            <a:br>
              <a:rPr lang="ru-RU" sz="2800" dirty="0">
                <a:solidFill>
                  <a:srgbClr val="006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>
                <a:solidFill>
                  <a:srgbClr val="006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1 СЕМЕСТР </a:t>
            </a:r>
            <a:r>
              <a:rPr lang="ru-RU" sz="2800" dirty="0" smtClean="0">
                <a:solidFill>
                  <a:srgbClr val="006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 </a:t>
            </a:r>
            <a:r>
              <a:rPr lang="ru-RU" sz="2800" dirty="0">
                <a:solidFill>
                  <a:srgbClr val="006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2800" dirty="0" smtClean="0">
                <a:solidFill>
                  <a:srgbClr val="006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 </a:t>
            </a:r>
            <a:r>
              <a:rPr lang="ru-RU" sz="2800" dirty="0">
                <a:solidFill>
                  <a:srgbClr val="006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учебного года</a:t>
            </a:r>
            <a:br>
              <a:rPr lang="ru-RU" sz="2800" dirty="0">
                <a:solidFill>
                  <a:srgbClr val="006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dirty="0">
              <a:solidFill>
                <a:srgbClr val="0068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2886160"/>
              </p:ext>
            </p:extLst>
          </p:nvPr>
        </p:nvGraphicFramePr>
        <p:xfrm>
          <a:off x="-252536" y="1988840"/>
          <a:ext cx="921702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51627463"/>
              </p:ext>
            </p:extLst>
          </p:nvPr>
        </p:nvGraphicFramePr>
        <p:xfrm>
          <a:off x="539552" y="2492896"/>
          <a:ext cx="8424936" cy="3879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758593173"/>
              </p:ext>
            </p:extLst>
          </p:nvPr>
        </p:nvGraphicFramePr>
        <p:xfrm>
          <a:off x="395536" y="1828800"/>
          <a:ext cx="8352928" cy="46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0"/>
            <a:ext cx="8136904" cy="13407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0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0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700" dirty="0">
                <a:solidFill>
                  <a:srgbClr val="005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Сравнительный анализ абсолютной  и качественной успеваемости </a:t>
            </a:r>
            <a:br>
              <a:rPr lang="ru-RU" sz="2700" dirty="0">
                <a:solidFill>
                  <a:srgbClr val="005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dirty="0">
                <a:solidFill>
                  <a:srgbClr val="005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курса  за 1 семестр 2020-2021 уч. год</a:t>
            </a:r>
            <a:br>
              <a:rPr lang="ru-RU" sz="2700" dirty="0">
                <a:solidFill>
                  <a:srgbClr val="005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r>
              <a:rPr lang="ru-RU" sz="40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40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</a:b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138647"/>
              </p:ext>
            </p:extLst>
          </p:nvPr>
        </p:nvGraphicFramePr>
        <p:xfrm>
          <a:off x="179512" y="1481138"/>
          <a:ext cx="8496944" cy="2091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630837014"/>
              </p:ext>
            </p:extLst>
          </p:nvPr>
        </p:nvGraphicFramePr>
        <p:xfrm>
          <a:off x="179512" y="3789040"/>
          <a:ext cx="864096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180506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64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ИТОГИ</a:t>
            </a:r>
            <a:br>
              <a:rPr lang="ru-RU" sz="2400" dirty="0">
                <a:solidFill>
                  <a:srgbClr val="0064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>
                <a:solidFill>
                  <a:srgbClr val="0064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АТТЕСТАЦИИ СТУДЕНТОВ 3 курса</a:t>
            </a:r>
            <a:br>
              <a:rPr lang="ru-RU" sz="2400" dirty="0">
                <a:solidFill>
                  <a:srgbClr val="0064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>
                <a:solidFill>
                  <a:srgbClr val="0064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 </a:t>
            </a:r>
            <a:r>
              <a:rPr lang="ru-RU" sz="2400" dirty="0" smtClean="0">
                <a:solidFill>
                  <a:srgbClr val="0064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ОДЛ-19 </a:t>
            </a:r>
            <a:r>
              <a:rPr lang="ru-RU" sz="2400" dirty="0">
                <a:solidFill>
                  <a:srgbClr val="0064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1/9</a:t>
            </a:r>
            <a:br>
              <a:rPr lang="ru-RU" sz="2400" dirty="0">
                <a:solidFill>
                  <a:srgbClr val="0064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>
                <a:solidFill>
                  <a:srgbClr val="0064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1 СЕМЕСТР </a:t>
            </a:r>
            <a:r>
              <a:rPr lang="ru-RU" sz="2400" dirty="0" smtClean="0">
                <a:solidFill>
                  <a:srgbClr val="0064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 </a:t>
            </a:r>
            <a:r>
              <a:rPr lang="ru-RU" sz="2400" dirty="0">
                <a:solidFill>
                  <a:srgbClr val="0064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2400" dirty="0" smtClean="0">
                <a:solidFill>
                  <a:srgbClr val="0064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 </a:t>
            </a:r>
            <a:r>
              <a:rPr lang="ru-RU" sz="2400" dirty="0">
                <a:solidFill>
                  <a:srgbClr val="0064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учебного года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effectLst/>
              </a:rPr>
              <a:t/>
            </a:r>
            <a:br>
              <a:rPr lang="ru-RU" sz="2400" dirty="0">
                <a:solidFill>
                  <a:schemeClr val="accent4">
                    <a:lumMod val="50000"/>
                  </a:schemeClr>
                </a:solidFill>
                <a:effectLst/>
              </a:rPr>
            </a:br>
            <a:endParaRPr lang="ru-RU" sz="2400" dirty="0"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4932660"/>
              </p:ext>
            </p:extLst>
          </p:nvPr>
        </p:nvGraphicFramePr>
        <p:xfrm>
          <a:off x="457200" y="1844824"/>
          <a:ext cx="8229600" cy="4162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214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rgbClr val="004C22"/>
                </a:solidFill>
                <a:effectLst/>
              </a:rPr>
              <a:t/>
            </a:r>
            <a:br>
              <a:rPr lang="ru-RU" sz="3100" dirty="0" smtClean="0">
                <a:solidFill>
                  <a:srgbClr val="004C22"/>
                </a:solidFill>
                <a:effectLst/>
              </a:rPr>
            </a:br>
            <a:r>
              <a:rPr lang="ru-RU" sz="3100" dirty="0">
                <a:solidFill>
                  <a:srgbClr val="004C22"/>
                </a:solidFill>
                <a:effectLst/>
              </a:rPr>
              <a:t>Абсолютная  и качественная успеваемость </a:t>
            </a:r>
            <a:br>
              <a:rPr lang="ru-RU" sz="3100" dirty="0">
                <a:solidFill>
                  <a:srgbClr val="004C22"/>
                </a:solidFill>
                <a:effectLst/>
              </a:rPr>
            </a:br>
            <a:r>
              <a:rPr lang="ru-RU" sz="3100" dirty="0">
                <a:solidFill>
                  <a:srgbClr val="004C22"/>
                </a:solidFill>
                <a:effectLst/>
              </a:rPr>
              <a:t>группы ОДЛ-19 1/9 </a:t>
            </a:r>
            <a:br>
              <a:rPr lang="ru-RU" sz="3100" dirty="0">
                <a:solidFill>
                  <a:srgbClr val="004C22"/>
                </a:solidFill>
                <a:effectLst/>
              </a:rPr>
            </a:br>
            <a:r>
              <a:rPr lang="ru-RU" sz="3100" dirty="0">
                <a:solidFill>
                  <a:srgbClr val="004C22"/>
                </a:solidFill>
                <a:effectLst/>
              </a:rPr>
              <a:t>2 семестр 2020-2021 </a:t>
            </a:r>
            <a:r>
              <a:rPr lang="ru-RU" sz="3100" dirty="0" err="1">
                <a:solidFill>
                  <a:srgbClr val="004C22"/>
                </a:solidFill>
                <a:effectLst/>
              </a:rPr>
              <a:t>уч.года</a:t>
            </a:r>
            <a:r>
              <a:rPr lang="ru-RU" sz="3100" dirty="0">
                <a:solidFill>
                  <a:srgbClr val="004C22"/>
                </a:solidFill>
                <a:effectLst/>
              </a:rPr>
              <a:t> и 1 семестр 2021-2022 уч. года </a:t>
            </a:r>
            <a:r>
              <a:rPr lang="ru-RU" sz="3100" dirty="0">
                <a:solidFill>
                  <a:schemeClr val="accent4">
                    <a:lumMod val="50000"/>
                  </a:schemeClr>
                </a:solidFill>
                <a:effectLst/>
              </a:rPr>
              <a:t/>
            </a:r>
            <a:br>
              <a:rPr lang="ru-RU" sz="3100" dirty="0">
                <a:solidFill>
                  <a:schemeClr val="accent4">
                    <a:lumMod val="50000"/>
                  </a:schemeClr>
                </a:solidFill>
                <a:effectLst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153553"/>
              </p:ext>
            </p:extLst>
          </p:nvPr>
        </p:nvGraphicFramePr>
        <p:xfrm>
          <a:off x="899592" y="2276872"/>
          <a:ext cx="778720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393524060"/>
              </p:ext>
            </p:extLst>
          </p:nvPr>
        </p:nvGraphicFramePr>
        <p:xfrm>
          <a:off x="1043608" y="2276872"/>
          <a:ext cx="7704856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70514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rgbClr val="004C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Абсолютная и качественная успеваемость по отделению за 1 семестр </a:t>
            </a:r>
            <a:r>
              <a:rPr lang="ru-RU" sz="3200" dirty="0" smtClean="0">
                <a:solidFill>
                  <a:srgbClr val="004C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2021-2022 </a:t>
            </a:r>
            <a:r>
              <a:rPr lang="ru-RU" sz="3200" dirty="0">
                <a:solidFill>
                  <a:srgbClr val="004C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учебного года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7909372"/>
              </p:ext>
            </p:extLst>
          </p:nvPr>
        </p:nvGraphicFramePr>
        <p:xfrm>
          <a:off x="971600" y="2204864"/>
          <a:ext cx="7715200" cy="3802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1388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554</TotalTime>
  <Words>50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«Результаты промежуточной аттестации групп  социально-экономического отделения»</vt:lpstr>
      <vt:lpstr>Численность студентов по курсам </vt:lpstr>
      <vt:lpstr>ИТОГИ  АТТЕСТАЦИИ СТУДЕНТОВ 1 КУРСА ЗА 1 СЕМЕСТР 2021 – 2022 уч. года</vt:lpstr>
      <vt:lpstr>Сравнительный анализ абсолютной  и качественной успеваемости   1 курса  за 1 семестр 2021-2022 уч. год</vt:lpstr>
      <vt:lpstr>ИТОГИ  АТТЕСТАЦИИ СТУДЕНТОВ 2 курса ЗА 1 СЕМЕСТР 2021 – 2022 учебного года </vt:lpstr>
      <vt:lpstr>    Сравнительный анализ абсолютной  и качественной успеваемости  2 курса  за 1 семестр 2020-2021 уч. год   </vt:lpstr>
      <vt:lpstr>  ИТОГИ АТТЕСТАЦИИ СТУДЕНТОВ 3 курса Группа ОДЛ-19 1/9 ЗА 1 СЕМЕСТР 2021 – 2022 учебного года </vt:lpstr>
      <vt:lpstr> Абсолютная  и качественная успеваемость  группы ОДЛ-19 1/9  2 семестр 2020-2021 уч.года и 1 семестр 2021-2022 уч. года   </vt:lpstr>
      <vt:lpstr>Абсолютная и качественная успеваемость по отделению за 1 семестр 2021-2022 учебного года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«Результаты промежуточной аттестации групп  социально-экономического отделения»</dc:title>
  <dc:creator>USER</dc:creator>
  <cp:lastModifiedBy>user</cp:lastModifiedBy>
  <cp:revision>52</cp:revision>
  <dcterms:created xsi:type="dcterms:W3CDTF">2018-01-30T02:26:58Z</dcterms:created>
  <dcterms:modified xsi:type="dcterms:W3CDTF">2022-01-27T05:16:53Z</dcterms:modified>
</cp:coreProperties>
</file>