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15"/>
  </p:notesMasterIdLst>
  <p:sldIdLst>
    <p:sldId id="303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42" r:id="rId10"/>
    <p:sldId id="338" r:id="rId11"/>
    <p:sldId id="339" r:id="rId12"/>
    <p:sldId id="340" r:id="rId13"/>
    <p:sldId id="405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0000"/>
    <a:srgbClr val="0000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840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AFE8C04-5122-4266-807F-1ECB0D513A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79216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8EC92-C222-458A-B93B-C4C851DC39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767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28982-7D9F-4CC2-84EB-E0F3C09626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871175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76CBD-7D93-43CF-AB97-45E7823B28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18968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6909C-C09F-40DF-A2CB-D59A027377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4514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BD6BB-128C-435E-8E06-AE8A79565C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45809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48AF9-40D6-46A1-B48E-49C5ABA718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9536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81BF-13BA-4F4E-A084-9C2B21CECE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772826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A16EF-4799-445B-B68A-04EDDAF663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8103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D93D5-8A00-409D-92B1-259EFE27A3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607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AFCFF-4366-49FD-A3EB-06FD172475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412331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69066-0468-4D24-ABC6-D37FE379E7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806888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712AD65-B8FF-463E-9DFB-3E0723F62A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16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oleObject" Target="../embeddings/__________Microsoft_Excel15.xls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png"/><Relationship Id="rId5" Type="http://schemas.openxmlformats.org/officeDocument/2006/relationships/oleObject" Target="../embeddings/__________Microsoft_Excel17.xls"/><Relationship Id="rId4" Type="http://schemas.openxmlformats.org/officeDocument/2006/relationships/oleObject" Target="../embeddings/oleObject1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png"/><Relationship Id="rId5" Type="http://schemas.openxmlformats.org/officeDocument/2006/relationships/oleObject" Target="../embeddings/__________Microsoft_Excel18.xls"/><Relationship Id="rId4" Type="http://schemas.openxmlformats.org/officeDocument/2006/relationships/oleObject" Target="../embeddings/oleObject18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png"/><Relationship Id="rId5" Type="http://schemas.openxmlformats.org/officeDocument/2006/relationships/oleObject" Target="../embeddings/__________Microsoft_Excel19.xls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__________Microsoft_Excel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3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__________Microsoft_Excel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oleObject" Target="../embeddings/__________Microsoft_Excel4.xls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6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__________Microsoft_Excel5.xls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8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oleObject" Target="../embeddings/__________Microsoft_Excel7.xls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10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oleObject" Target="../embeddings/__________Microsoft_Excel9.xls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12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oleObject" Target="../embeddings/__________Microsoft_Excel11.xls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_____Microsoft_Excel14.xls"/><Relationship Id="rId3" Type="http://schemas.openxmlformats.org/officeDocument/2006/relationships/image" Target="../media/image1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oleObject" Target="../embeddings/__________Microsoft_Excel13.xls"/><Relationship Id="rId10" Type="http://schemas.openxmlformats.org/officeDocument/2006/relationships/image" Target="../media/image22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59875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01203" y="672217"/>
            <a:ext cx="2509766" cy="209962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3446463"/>
            <a:ext cx="9144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39" b="1" dirty="0">
                <a:solidFill>
                  <a:srgbClr val="CC3300"/>
                </a:solidFill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>
              <a:defRPr/>
            </a:pPr>
            <a:endParaRPr lang="ru-RU" altLang="ru-RU" sz="3323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altLang="ru-RU" sz="3323" b="1" dirty="0"/>
              <a:t>Овчаренко Вера Викторовна</a:t>
            </a:r>
          </a:p>
          <a:p>
            <a:pPr algn="ctr">
              <a:defRPr/>
            </a:pPr>
            <a:r>
              <a:rPr lang="ru-RU" altLang="ru-RU" sz="2954" b="1" dirty="0"/>
              <a:t>(отделение подготовки квалифицированных рабочих и служащих)</a:t>
            </a:r>
          </a:p>
        </p:txBody>
      </p:sp>
      <p:pic>
        <p:nvPicPr>
          <p:cNvPr id="3077" name="Рисунок 4" descr="C:\Users\User\Desktop\1 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0" t="51990" r="30911" b="25319"/>
          <a:stretch>
            <a:fillRect/>
          </a:stretch>
        </p:blipFill>
        <p:spPr bwMode="auto">
          <a:xfrm>
            <a:off x="5378450" y="769938"/>
            <a:ext cx="3303588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3213100"/>
            <a:ext cx="1698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406" tIns="42203" rIns="84406" bIns="42203" anchor="ctr">
            <a:spAutoFit/>
          </a:bodyPr>
          <a:lstStyle/>
          <a:p>
            <a:endParaRPr lang="ru-RU"/>
          </a:p>
        </p:txBody>
      </p:sp>
      <p:graphicFrame>
        <p:nvGraphicFramePr>
          <p:cNvPr id="12292" name="Диаграмма 1"/>
          <p:cNvGraphicFramePr>
            <a:graphicFrameLocks/>
          </p:cNvGraphicFramePr>
          <p:nvPr/>
        </p:nvGraphicFramePr>
        <p:xfrm>
          <a:off x="-50800" y="1827213"/>
          <a:ext cx="46736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Chart" r:id="rId5" imgW="4682134" imgH="4170025" progId="Excel.Chart.8">
                  <p:embed/>
                </p:oleObj>
              </mc:Choice>
              <mc:Fallback>
                <p:oleObj name="Chart" r:id="rId5" imgW="4682134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827213"/>
                        <a:ext cx="46736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Диаграмма 2"/>
          <p:cNvGraphicFramePr>
            <a:graphicFrameLocks/>
          </p:cNvGraphicFramePr>
          <p:nvPr/>
        </p:nvGraphicFramePr>
        <p:xfrm>
          <a:off x="3960813" y="1751013"/>
          <a:ext cx="4903787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Chart" r:id="rId8" imgW="4913802" imgH="4170025" progId="Excel.Chart.8">
                  <p:embed/>
                </p:oleObj>
              </mc:Choice>
              <mc:Fallback>
                <p:oleObj name="Chart" r:id="rId8" imgW="4913802" imgH="4170025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813" y="1751013"/>
                        <a:ext cx="4903787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9863" y="515938"/>
            <a:ext cx="8880475" cy="1244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 sz="22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ПО ГРУППАМ 4 КУРСА</a:t>
            </a:r>
          </a:p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ЗА 1 СЕМЕСТР 2022-2023 уч.г        ЗА 2 СЕМЕСТР  2021-2022 уч.г.</a:t>
            </a:r>
            <a:endParaRPr lang="ru-RU" sz="22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295" name="Рисунок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7"/>
          <a:stretch>
            <a:fillRect/>
          </a:stretch>
        </p:blipFill>
        <p:spPr bwMode="auto">
          <a:xfrm>
            <a:off x="1484313" y="2955925"/>
            <a:ext cx="18843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438" y="425450"/>
            <a:ext cx="8477250" cy="11160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 b="1">
              <a:solidFill>
                <a:srgbClr val="CC3300"/>
              </a:solidFill>
              <a:cs typeface="Times New Roman" pitchFamily="18" charset="0"/>
            </a:endParaRPr>
          </a:p>
          <a:p>
            <a:pPr algn="ctr"/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по отделению в 1 семестре 2022-2023 уч. года</a:t>
            </a:r>
          </a:p>
          <a:p>
            <a:pPr algn="ctr"/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и 2 семестре 2021-2022 уч. года  </a:t>
            </a:r>
            <a:endParaRPr lang="ru-RU" b="1">
              <a:solidFill>
                <a:srgbClr val="CC3300"/>
              </a:solidFill>
              <a:cs typeface="Times New Roman" pitchFamily="18" charset="0"/>
            </a:endParaRPr>
          </a:p>
        </p:txBody>
      </p:sp>
      <p:graphicFrame>
        <p:nvGraphicFramePr>
          <p:cNvPr id="13316" name="Диаграмма 2"/>
          <p:cNvGraphicFramePr>
            <a:graphicFrameLocks/>
          </p:cNvGraphicFramePr>
          <p:nvPr/>
        </p:nvGraphicFramePr>
        <p:xfrm>
          <a:off x="546100" y="1949450"/>
          <a:ext cx="7124700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hart" r:id="rId5" imgW="7132938" imgH="4176122" progId="Excel.Chart.8">
                  <p:embed/>
                </p:oleObj>
              </mc:Choice>
              <mc:Fallback>
                <p:oleObj name="Chart" r:id="rId5" imgW="7132938" imgH="4176122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949450"/>
                        <a:ext cx="7124700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598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274638"/>
            <a:ext cx="87137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585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 1 семестре</a:t>
            </a:r>
          </a:p>
          <a:p>
            <a:pPr algn="ctr">
              <a:defRPr/>
            </a:pPr>
            <a:r>
              <a:rPr lang="ru-RU" sz="2954" b="1" dirty="0">
                <a:solidFill>
                  <a:srgbClr val="CC3300"/>
                </a:solidFill>
              </a:rPr>
              <a:t>127</a:t>
            </a:r>
            <a:r>
              <a:rPr lang="ru-RU" sz="2585" b="1" dirty="0">
                <a:solidFill>
                  <a:srgbClr val="CC3300"/>
                </a:solidFill>
              </a:rPr>
              <a:t> </a:t>
            </a:r>
            <a:r>
              <a:rPr lang="ru-RU" sz="2954" b="1" dirty="0">
                <a:solidFill>
                  <a:srgbClr val="CC3300"/>
                </a:solidFill>
              </a:rPr>
              <a:t>из 242 студентов бюджетных групп (53,1%)</a:t>
            </a:r>
            <a:endParaRPr lang="ru-RU" sz="2954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14343" name="Диаграмма 7"/>
          <p:cNvGraphicFramePr>
            <a:graphicFrameLocks/>
          </p:cNvGraphicFramePr>
          <p:nvPr/>
        </p:nvGraphicFramePr>
        <p:xfrm>
          <a:off x="676275" y="1379538"/>
          <a:ext cx="7905750" cy="48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Chart" r:id="rId5" imgW="7913294" imgH="4846740" progId="Excel.Chart.8">
                  <p:embed/>
                </p:oleObj>
              </mc:Choice>
              <mc:Fallback>
                <p:oleObj name="Chart" r:id="rId5" imgW="7913294" imgH="4846740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379538"/>
                        <a:ext cx="7905750" cy="4840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8"/>
            <a:ext cx="9144000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463"/>
            <a:ext cx="91598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504825"/>
            <a:ext cx="871378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585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>
              <a:defRPr/>
            </a:pPr>
            <a:r>
              <a:rPr lang="ru-RU" sz="2585" b="1" dirty="0">
                <a:solidFill>
                  <a:srgbClr val="CC3300"/>
                </a:solidFill>
                <a:latin typeface="Calibri" pitchFamily="34" charset="0"/>
              </a:rPr>
              <a:t>в сравнении со 2 семестром 2021-2022 уч. год</a:t>
            </a:r>
            <a:endParaRPr lang="ru-RU" sz="2954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15367" name="Диаграмма 7"/>
          <p:cNvGraphicFramePr>
            <a:graphicFrameLocks/>
          </p:cNvGraphicFramePr>
          <p:nvPr/>
        </p:nvGraphicFramePr>
        <p:xfrm>
          <a:off x="200025" y="1609725"/>
          <a:ext cx="8466138" cy="497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Chart" r:id="rId5" imgW="8474174" imgH="4980864" progId="Excel.Chart.8">
                  <p:embed/>
                </p:oleObj>
              </mc:Choice>
              <mc:Fallback>
                <p:oleObj name="Chart" r:id="rId5" imgW="8474174" imgH="4980864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609725"/>
                        <a:ext cx="8466138" cy="497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263525"/>
            <a:ext cx="9159875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8925" y="5819775"/>
            <a:ext cx="3870325" cy="582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925"/>
              </a:spcAft>
            </a:pPr>
            <a:r>
              <a:rPr lang="ru-RU" sz="2900" b="1">
                <a:solidFill>
                  <a:srgbClr val="002060"/>
                </a:solidFill>
                <a:cs typeface="Times New Roman" pitchFamily="18" charset="0"/>
              </a:rPr>
              <a:t>Всего: 386 студентов</a:t>
            </a:r>
            <a:endParaRPr lang="ru-RU" sz="2200">
              <a:solidFill>
                <a:srgbClr val="00206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100" name="Диаграмма 2"/>
          <p:cNvGraphicFramePr>
            <a:graphicFrameLocks/>
          </p:cNvGraphicFramePr>
          <p:nvPr/>
        </p:nvGraphicFramePr>
        <p:xfrm>
          <a:off x="709613" y="628650"/>
          <a:ext cx="7853362" cy="516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Chart" r:id="rId5" imgW="7858425" imgH="5163760" progId="Excel.Chart.8">
                  <p:embed/>
                </p:oleObj>
              </mc:Choice>
              <mc:Fallback>
                <p:oleObj name="Chart" r:id="rId5" imgW="7858425" imgH="5163760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628650"/>
                        <a:ext cx="7853362" cy="516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6"/>
          <p:cNvSpPr>
            <a:spLocks noChangeArrowheads="1"/>
          </p:cNvSpPr>
          <p:nvPr/>
        </p:nvSpPr>
        <p:spPr bwMode="auto">
          <a:xfrm>
            <a:off x="4737100" y="431800"/>
            <a:ext cx="406558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КОНТРОЛЯ КАЧЕСТВА ОБРАЗОВАНИЯ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1 КУРСА В 1 СЕМЕСТРЕ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5124" name="Прямоугольник 7"/>
          <p:cNvSpPr>
            <a:spLocks noChangeArrowheads="1"/>
          </p:cNvSpPr>
          <p:nvPr/>
        </p:nvSpPr>
        <p:spPr bwMode="auto">
          <a:xfrm>
            <a:off x="0" y="560388"/>
            <a:ext cx="42084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5125" name="Диаграмма 1"/>
          <p:cNvGraphicFramePr>
            <a:graphicFrameLocks/>
          </p:cNvGraphicFramePr>
          <p:nvPr/>
        </p:nvGraphicFramePr>
        <p:xfrm>
          <a:off x="4640263" y="1744663"/>
          <a:ext cx="4183062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hart" r:id="rId5" imgW="4188315" imgH="3743268" progId="Excel.Chart.8">
                  <p:embed/>
                </p:oleObj>
              </mc:Choice>
              <mc:Fallback>
                <p:oleObj name="Chart" r:id="rId5" imgW="4188315" imgH="374326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0263" y="1744663"/>
                        <a:ext cx="4183062" cy="373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Диаграмма 4"/>
          <p:cNvGraphicFramePr>
            <a:graphicFrameLocks/>
          </p:cNvGraphicFramePr>
          <p:nvPr/>
        </p:nvGraphicFramePr>
        <p:xfrm>
          <a:off x="231775" y="1746250"/>
          <a:ext cx="4452938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Chart" r:id="rId8" imgW="4462659" imgH="3554276" progId="Excel.Chart.8">
                  <p:embed/>
                </p:oleObj>
              </mc:Choice>
              <mc:Fallback>
                <p:oleObj name="Chart" r:id="rId8" imgW="4462659" imgH="355427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746250"/>
                        <a:ext cx="4452938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Box 5"/>
          <p:cNvSpPr txBox="1">
            <a:spLocks noChangeArrowheads="1"/>
          </p:cNvSpPr>
          <p:nvPr/>
        </p:nvSpPr>
        <p:spPr bwMode="auto">
          <a:xfrm>
            <a:off x="301625" y="5481638"/>
            <a:ext cx="70183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ПК-22 1/9    - Калинина Т.А.                  ТВ-22 1/9      - Ольховская В.Я.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ПК-22 2/9д  - Руденко М.Е.                     ИХОР-22 19  - Бекирова А.Т.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ПМ-22 1/9  - Петренко А.В.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6148" name="Объект 4"/>
          <p:cNvGraphicFramePr>
            <a:graphicFrameLocks noGrp="1"/>
          </p:cNvGraphicFramePr>
          <p:nvPr>
            <p:ph idx="1"/>
          </p:nvPr>
        </p:nvGraphicFramePr>
        <p:xfrm>
          <a:off x="577850" y="1898650"/>
          <a:ext cx="7988300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Chart" r:id="rId5" imgW="7998645" imgH="4755292" progId="Excel.Chart.8">
                  <p:embed/>
                </p:oleObj>
              </mc:Choice>
              <mc:Fallback>
                <p:oleObj name="Chart" r:id="rId5" imgW="7998645" imgH="4755292" progId="Excel.Chart.8">
                  <p:embed/>
                  <p:pic>
                    <p:nvPicPr>
                      <p:cNvPr id="0" name="Объект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898650"/>
                        <a:ext cx="7988300" cy="474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Прямоугольник 6"/>
          <p:cNvSpPr>
            <a:spLocks noChangeArrowheads="1"/>
          </p:cNvSpPr>
          <p:nvPr/>
        </p:nvSpPr>
        <p:spPr bwMode="auto">
          <a:xfrm>
            <a:off x="277813" y="560388"/>
            <a:ext cx="3725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7172" name="Прямоугольник 7"/>
          <p:cNvSpPr>
            <a:spLocks noChangeArrowheads="1"/>
          </p:cNvSpPr>
          <p:nvPr/>
        </p:nvSpPr>
        <p:spPr bwMode="auto">
          <a:xfrm>
            <a:off x="4521200" y="560388"/>
            <a:ext cx="4251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7173" name="Диаграмма 1"/>
          <p:cNvGraphicFramePr>
            <a:graphicFrameLocks/>
          </p:cNvGraphicFramePr>
          <p:nvPr/>
        </p:nvGraphicFramePr>
        <p:xfrm>
          <a:off x="293688" y="1690688"/>
          <a:ext cx="4183062" cy="373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Chart" r:id="rId5" imgW="4188315" imgH="3743268" progId="Excel.Chart.8">
                  <p:embed/>
                </p:oleObj>
              </mc:Choice>
              <mc:Fallback>
                <p:oleObj name="Chart" r:id="rId5" imgW="4188315" imgH="3743268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88" y="1690688"/>
                        <a:ext cx="4183062" cy="3738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Диаграмма 4"/>
          <p:cNvGraphicFramePr>
            <a:graphicFrameLocks/>
          </p:cNvGraphicFramePr>
          <p:nvPr/>
        </p:nvGraphicFramePr>
        <p:xfrm>
          <a:off x="4521200" y="1617663"/>
          <a:ext cx="4454525" cy="354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Chart" r:id="rId8" imgW="4462659" imgH="3554276" progId="Excel.Chart.8">
                  <p:embed/>
                </p:oleObj>
              </mc:Choice>
              <mc:Fallback>
                <p:oleObj name="Chart" r:id="rId8" imgW="4462659" imgH="3554276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617663"/>
                        <a:ext cx="4454525" cy="354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9900" y="5481638"/>
            <a:ext cx="84550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ПК-21 1/9    - Петрова М.С.                    ТВ-21 1/9      - Карпенко И.И.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ПК-21 2/9д  - Медведева Д.Ю.                ТВ-21 2/9д    - Гаркуша Л.В.</a:t>
            </a:r>
          </a:p>
          <a:p>
            <a:pPr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ПМ-21 1/9 – Топорова В.П.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9144000" cy="670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3213100"/>
            <a:ext cx="1698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406" tIns="42203" rIns="84406" bIns="42203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725" y="515938"/>
            <a:ext cx="8926513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 sz="22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200" b="1">
                <a:solidFill>
                  <a:srgbClr val="CC3300"/>
                </a:solidFill>
                <a:cs typeface="Times New Roman" pitchFamily="18" charset="0"/>
              </a:rPr>
              <a:t>ПО ГРУППАМ 2 КУРСА </a:t>
            </a:r>
          </a:p>
          <a:p>
            <a:pPr algn="ctr">
              <a:lnSpc>
                <a:spcPct val="115000"/>
              </a:lnSpc>
            </a:pPr>
            <a:r>
              <a:rPr lang="ru-RU" sz="2000" b="1">
                <a:solidFill>
                  <a:srgbClr val="CC3300"/>
                </a:solidFill>
                <a:cs typeface="Times New Roman" pitchFamily="18" charset="0"/>
              </a:rPr>
              <a:t>ЗА 1 СЕМЕСТР 2022-2023 уч. года        ЗА 2 СЕМЕСТР  2021-2022 уч. года</a:t>
            </a:r>
            <a:endParaRPr lang="ru-RU" sz="2000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8197" name="Диаграмма 1"/>
          <p:cNvGraphicFramePr>
            <a:graphicFrameLocks/>
          </p:cNvGraphicFramePr>
          <p:nvPr/>
        </p:nvGraphicFramePr>
        <p:xfrm>
          <a:off x="119063" y="1884363"/>
          <a:ext cx="4970462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Chart" r:id="rId5" imgW="4974767" imgH="4170025" progId="Excel.Chart.8">
                  <p:embed/>
                </p:oleObj>
              </mc:Choice>
              <mc:Fallback>
                <p:oleObj name="Chart" r:id="rId5" imgW="4974767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1884363"/>
                        <a:ext cx="4970462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Диаграмма 2"/>
          <p:cNvGraphicFramePr>
            <a:graphicFrameLocks/>
          </p:cNvGraphicFramePr>
          <p:nvPr/>
        </p:nvGraphicFramePr>
        <p:xfrm>
          <a:off x="3989388" y="1827213"/>
          <a:ext cx="4995862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Chart" r:id="rId8" imgW="5005250" imgH="4041998" progId="Excel.Chart.8">
                  <p:embed/>
                </p:oleObj>
              </mc:Choice>
              <mc:Fallback>
                <p:oleObj name="Chart" r:id="rId8" imgW="5005250" imgH="4041998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1827213"/>
                        <a:ext cx="4995862" cy="403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265113" y="263525"/>
            <a:ext cx="3484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5016500" y="263525"/>
            <a:ext cx="3756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9221" name="Диаграмма 1"/>
          <p:cNvGraphicFramePr>
            <a:graphicFrameLocks/>
          </p:cNvGraphicFramePr>
          <p:nvPr/>
        </p:nvGraphicFramePr>
        <p:xfrm>
          <a:off x="230188" y="1617663"/>
          <a:ext cx="3721100" cy="388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hart" r:id="rId5" imgW="3731075" imgH="3889585" progId="Excel.Chart.8">
                  <p:embed/>
                </p:oleObj>
              </mc:Choice>
              <mc:Fallback>
                <p:oleObj name="Chart" r:id="rId5" imgW="3731075" imgH="388958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617663"/>
                        <a:ext cx="3721100" cy="3884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Диаграмма 4"/>
          <p:cNvGraphicFramePr>
            <a:graphicFrameLocks/>
          </p:cNvGraphicFramePr>
          <p:nvPr/>
        </p:nvGraphicFramePr>
        <p:xfrm>
          <a:off x="4441825" y="1517650"/>
          <a:ext cx="4160838" cy="354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Chart" r:id="rId8" imgW="4170025" imgH="3560373" progId="Excel.Chart.8">
                  <p:embed/>
                </p:oleObj>
              </mc:Choice>
              <mc:Fallback>
                <p:oleObj name="Chart" r:id="rId8" imgW="4170025" imgH="3560373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825" y="1517650"/>
                        <a:ext cx="4160838" cy="354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Box 5"/>
          <p:cNvSpPr txBox="1">
            <a:spLocks noChangeArrowheads="1"/>
          </p:cNvSpPr>
          <p:nvPr/>
        </p:nvSpPr>
        <p:spPr bwMode="auto">
          <a:xfrm>
            <a:off x="484188" y="5702300"/>
            <a:ext cx="794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ТОП -20 1/9     - Педант Р.Г.                   ИХОР-20 1/9      - Колесник А.В.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ТВ -20 1/9         - Булах А.П.                   ПМ-20 1/9           - Егиян А.М.</a:t>
            </a:r>
          </a:p>
        </p:txBody>
      </p:sp>
      <p:pic>
        <p:nvPicPr>
          <p:cNvPr id="9224" name="Рисунок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/>
          <a:stretch>
            <a:fillRect/>
          </a:stretch>
        </p:blipFill>
        <p:spPr bwMode="auto">
          <a:xfrm>
            <a:off x="2405063" y="1668463"/>
            <a:ext cx="663575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Рисунок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" t="19798" r="4649" b="-543"/>
          <a:stretch>
            <a:fillRect/>
          </a:stretch>
        </p:blipFill>
        <p:spPr bwMode="auto">
          <a:xfrm>
            <a:off x="790575" y="1668463"/>
            <a:ext cx="5397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213100"/>
            <a:ext cx="169863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4406" tIns="42203" rIns="84406" bIns="42203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863" y="515938"/>
            <a:ext cx="8880475" cy="1052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АБСОЛЮТНАЯ И КАЧЕСТВЕННАЯ УСПЕВАЕМОСТЬ</a:t>
            </a:r>
            <a:endParaRPr lang="ru-RU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ПО ГРУППАМ 3 КУРСА</a:t>
            </a:r>
          </a:p>
          <a:p>
            <a:pPr algn="ctr">
              <a:lnSpc>
                <a:spcPct val="115000"/>
              </a:lnSpc>
            </a:pPr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ЗА 1 СЕМЕСТР 2022-2023 уч. года       ЗА 2 СЕМЕСТР 2021-2022 уч. года</a:t>
            </a:r>
            <a:endParaRPr lang="ru-RU">
              <a:solidFill>
                <a:srgbClr val="CC3300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0245" name="Диаграмма 1"/>
          <p:cNvGraphicFramePr>
            <a:graphicFrameLocks/>
          </p:cNvGraphicFramePr>
          <p:nvPr/>
        </p:nvGraphicFramePr>
        <p:xfrm>
          <a:off x="117475" y="1963738"/>
          <a:ext cx="3973513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Chart" r:id="rId5" imgW="3974936" imgH="4170025" progId="Excel.Chart.8">
                  <p:embed/>
                </p:oleObj>
              </mc:Choice>
              <mc:Fallback>
                <p:oleObj name="Chart" r:id="rId5" imgW="3974936" imgH="4170025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1963738"/>
                        <a:ext cx="3973513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Диаграмма 2"/>
          <p:cNvGraphicFramePr>
            <a:graphicFrameLocks/>
          </p:cNvGraphicFramePr>
          <p:nvPr/>
        </p:nvGraphicFramePr>
        <p:xfrm>
          <a:off x="3627438" y="2041525"/>
          <a:ext cx="5567362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hart" r:id="rId8" imgW="5578323" imgH="3816427" progId="Excel.Chart.8">
                  <p:embed/>
                </p:oleObj>
              </mc:Choice>
              <mc:Fallback>
                <p:oleObj name="Chart" r:id="rId8" imgW="5578323" imgH="3816427" progId="Excel.Char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041525"/>
                        <a:ext cx="5567362" cy="380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7" name="Рисунок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2698750"/>
            <a:ext cx="1408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4870450"/>
            <a:ext cx="14351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91440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Прямоугольник 6"/>
          <p:cNvSpPr>
            <a:spLocks noChangeArrowheads="1"/>
          </p:cNvSpPr>
          <p:nvPr/>
        </p:nvSpPr>
        <p:spPr bwMode="auto">
          <a:xfrm>
            <a:off x="228600" y="560388"/>
            <a:ext cx="4232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4 КУРСА ЗА 1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4557713" y="560388"/>
            <a:ext cx="4214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4 КУРСА ЗА 2 СЕМЕСТР </a:t>
            </a:r>
          </a:p>
          <a:p>
            <a:pPr algn="ctr"/>
            <a:r>
              <a:rPr lang="ru-RU" b="1">
                <a:solidFill>
                  <a:srgbClr val="CC3300"/>
                </a:solidFill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11269" name="Диаграмма 1"/>
          <p:cNvGraphicFramePr>
            <a:graphicFrameLocks/>
          </p:cNvGraphicFramePr>
          <p:nvPr/>
        </p:nvGraphicFramePr>
        <p:xfrm>
          <a:off x="635000" y="1617663"/>
          <a:ext cx="3405188" cy="461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hart" r:id="rId5" imgW="3407959" imgH="4621169" progId="Excel.Chart.8">
                  <p:embed/>
                </p:oleObj>
              </mc:Choice>
              <mc:Fallback>
                <p:oleObj name="Chart" r:id="rId5" imgW="3407959" imgH="4621169" progId="Excel.Chart.8">
                  <p:embed/>
                  <p:pic>
                    <p:nvPicPr>
                      <p:cNvPr id="0" name="Диаграмма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1617663"/>
                        <a:ext cx="3405188" cy="461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Диаграмма 4"/>
          <p:cNvGraphicFramePr>
            <a:graphicFrameLocks/>
          </p:cNvGraphicFramePr>
          <p:nvPr/>
        </p:nvGraphicFramePr>
        <p:xfrm>
          <a:off x="4454525" y="1841500"/>
          <a:ext cx="4160838" cy="330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Chart" r:id="rId8" imgW="4170025" imgH="3316511" progId="Excel.Chart.8">
                  <p:embed/>
                </p:oleObj>
              </mc:Choice>
              <mc:Fallback>
                <p:oleObj name="Chart" r:id="rId8" imgW="4170025" imgH="3316511" progId="Excel.Chart.8">
                  <p:embed/>
                  <p:pic>
                    <p:nvPicPr>
                      <p:cNvPr id="0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525" y="1841500"/>
                        <a:ext cx="4160838" cy="330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Box 5"/>
          <p:cNvSpPr txBox="1">
            <a:spLocks noChangeArrowheads="1"/>
          </p:cNvSpPr>
          <p:nvPr/>
        </p:nvSpPr>
        <p:spPr bwMode="auto">
          <a:xfrm>
            <a:off x="325438" y="5451475"/>
            <a:ext cx="4848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ПК-19 1/9       - Гущина А.А		</a:t>
            </a:r>
          </a:p>
          <a:p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ТОП-19 1/9    - Иванова Т.Ф.                 </a:t>
            </a:r>
          </a:p>
        </p:txBody>
      </p:sp>
      <p:pic>
        <p:nvPicPr>
          <p:cNvPr id="11272" name="Рисунок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2247900"/>
            <a:ext cx="642937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2390</TotalTime>
  <Words>418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Calibri</vt:lpstr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</dc:creator>
  <cp:lastModifiedBy>Svetik</cp:lastModifiedBy>
  <cp:revision>120</cp:revision>
  <cp:lastPrinted>2020-06-26T10:03:09Z</cp:lastPrinted>
  <dcterms:created xsi:type="dcterms:W3CDTF">1601-01-01T00:00:00Z</dcterms:created>
  <dcterms:modified xsi:type="dcterms:W3CDTF">2023-03-15T19:24:23Z</dcterms:modified>
</cp:coreProperties>
</file>