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0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800">
                <a:latin typeface="Times New Roman" pitchFamily="18" charset="0"/>
                <a:cs typeface="Times New Roman" pitchFamily="18" charset="0"/>
              </a:defRPr>
            </a:pPr>
            <a:r>
              <a:rPr lang="ru-RU" sz="28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Распределение контингента по курсам</a:t>
            </a:r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1"/>
            <c:bubble3D val="0"/>
            <c:spPr>
              <a:solidFill>
                <a:srgbClr val="FFFF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AC9B-48B0-96E7-8313E6F36CC8}"/>
              </c:ext>
            </c:extLst>
          </c:dPt>
          <c:dPt>
            <c:idx val="2"/>
            <c:bubble3D val="0"/>
            <c:spPr>
              <a:solidFill>
                <a:srgbClr val="00B05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C9B-48B0-96E7-8313E6F36CC8}"/>
              </c:ext>
            </c:extLst>
          </c:dPt>
          <c:dPt>
            <c:idx val="3"/>
            <c:bubble3D val="0"/>
            <c:spPr>
              <a:solidFill>
                <a:srgbClr val="FF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AC9B-48B0-96E7-8313E6F36CC8}"/>
              </c:ext>
            </c:extLst>
          </c:dPt>
          <c:dPt>
            <c:idx val="4"/>
            <c:bubble3D val="0"/>
            <c:spPr>
              <a:solidFill>
                <a:srgbClr val="7030A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C9B-48B0-96E7-8313E6F36CC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 b="1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1 Курс</c:v>
                </c:pt>
                <c:pt idx="1">
                  <c:v>2 Курс</c:v>
                </c:pt>
                <c:pt idx="2">
                  <c:v>3 Курс</c:v>
                </c:pt>
                <c:pt idx="3">
                  <c:v>4 Курс</c:v>
                </c:pt>
                <c:pt idx="4">
                  <c:v>Академ.отп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124</c:v>
                </c:pt>
                <c:pt idx="1">
                  <c:v>96</c:v>
                </c:pt>
                <c:pt idx="2">
                  <c:v>88</c:v>
                </c:pt>
                <c:pt idx="3">
                  <c:v>39</c:v>
                </c:pt>
                <c:pt idx="4">
                  <c:v>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AC9B-48B0-96E7-8313E6F36C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7926616750182387"/>
          <c:y val="0.27665156954057796"/>
          <c:w val="0.19276525474058281"/>
          <c:h val="0.51680997642083726"/>
        </c:manualLayout>
      </c:layout>
      <c:overlay val="0"/>
      <c:txPr>
        <a:bodyPr/>
        <a:lstStyle/>
        <a:p>
          <a:pPr>
            <a:defRPr b="1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32155061094870602"/>
          <c:y val="2.8846151662162956E-3"/>
          <c:w val="0.31138089129109003"/>
          <c:h val="0.85316831820348982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Кач. Усп., %</c:v>
                </c:pt>
              </c:strCache>
            </c:strRef>
          </c:tx>
          <c:spPr>
            <a:solidFill>
              <a:srgbClr val="A525D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ТОП-20 1/9 Педант Р.Г.</c:v>
                </c:pt>
                <c:pt idx="1">
                  <c:v>ТВ-20 1/9 Булах А.П.</c:v>
                </c:pt>
                <c:pt idx="2">
                  <c:v>ИХОР-20 1/9 Колесник А.В.</c:v>
                </c:pt>
                <c:pt idx="3">
                  <c:v>ПМ-20 1/9 Егиян А.М.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1">
                  <c:v>66</c:v>
                </c:pt>
                <c:pt idx="2">
                  <c:v>82.2</c:v>
                </c:pt>
                <c:pt idx="3">
                  <c:v>76.400000000000006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E7E-4CD4-9F64-AD348391A8D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Абс. Усп.,%</c:v>
                </c:pt>
              </c:strCache>
            </c:strRef>
          </c:tx>
          <c:spPr>
            <a:solidFill>
              <a:srgbClr val="41DF8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ТОП-20 1/9 Педант Р.Г.</c:v>
                </c:pt>
                <c:pt idx="1">
                  <c:v>ТВ-20 1/9 Булах А.П.</c:v>
                </c:pt>
                <c:pt idx="2">
                  <c:v>ИХОР-20 1/9 Колесник А.В.</c:v>
                </c:pt>
                <c:pt idx="3">
                  <c:v>ПМ-20 1/9 Егиян А.М.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E7E-4CD4-9F64-AD348391A8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59773440"/>
        <c:axId val="159774976"/>
        <c:axId val="0"/>
      </c:bar3DChart>
      <c:catAx>
        <c:axId val="159773440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59774976"/>
        <c:crosses val="autoZero"/>
        <c:auto val="1"/>
        <c:lblAlgn val="ctr"/>
        <c:lblOffset val="100"/>
        <c:noMultiLvlLbl val="0"/>
      </c:catAx>
      <c:valAx>
        <c:axId val="159774976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15977344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9909079583705456"/>
          <c:y val="0.41993682465650933"/>
          <c:w val="0.18537248071111731"/>
          <c:h val="0.43993379467491001"/>
        </c:manualLayout>
      </c:layout>
      <c:overlay val="0"/>
      <c:txPr>
        <a:bodyPr/>
        <a:lstStyle/>
        <a:p>
          <a:pPr>
            <a:defRPr sz="1800"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4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893378716404332"/>
          <c:y val="4.2754840218270015E-2"/>
          <c:w val="0.69449980259076238"/>
          <c:h val="0.6320661949143545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"5"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ПК-19 1/9 </c:v>
                </c:pt>
                <c:pt idx="1">
                  <c:v>ТОП-19 1/9</c:v>
                </c:pt>
                <c:pt idx="2">
                  <c:v>ТВ-19 1/9
</c:v>
                </c:pt>
                <c:pt idx="3">
                  <c:v>ПМ-19 1/9
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0</c:v>
                </c:pt>
                <c:pt idx="1">
                  <c:v>1</c:v>
                </c:pt>
                <c:pt idx="2">
                  <c:v>5</c:v>
                </c:pt>
                <c:pt idx="3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E62-4058-988F-1EA635DD812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"4-5"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ПК-19 1/9 </c:v>
                </c:pt>
                <c:pt idx="1">
                  <c:v>ТОП-19 1/9</c:v>
                </c:pt>
                <c:pt idx="2">
                  <c:v>ТВ-19 1/9
</c:v>
                </c:pt>
                <c:pt idx="3">
                  <c:v>ПМ-19 1/9
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15</c:v>
                </c:pt>
                <c:pt idx="1">
                  <c:v>15</c:v>
                </c:pt>
                <c:pt idx="2">
                  <c:v>5</c:v>
                </c:pt>
                <c:pt idx="3">
                  <c:v>14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E62-4058-988F-1EA635DD812C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"3"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0"/>
              <c:layout>
                <c:manualLayout>
                  <c:x val="1.3265065249498118E-2"/>
                  <c:y val="1.93418786193046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83F-4C2A-B119-FA5C6D319882}"/>
                </c:ext>
              </c:extLst>
            </c:dLbl>
            <c:dLbl>
              <c:idx val="1"/>
              <c:layout>
                <c:manualLayout>
                  <c:x val="2.6530130498996256E-2"/>
                  <c:y val="-2.25655250558553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83F-4C2A-B119-FA5C6D319882}"/>
                </c:ext>
              </c:extLst>
            </c:dLbl>
            <c:dLbl>
              <c:idx val="3"/>
              <c:layout>
                <c:manualLayout>
                  <c:x val="1.9897597874247063E-2"/>
                  <c:y val="1.93418786193046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83F-4C2A-B119-FA5C6D31988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ПК-19 1/9 </c:v>
                </c:pt>
                <c:pt idx="1">
                  <c:v>ТОП-19 1/9</c:v>
                </c:pt>
                <c:pt idx="2">
                  <c:v>ТВ-19 1/9
</c:v>
                </c:pt>
                <c:pt idx="3">
                  <c:v>ПМ-19 1/9
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6</c:v>
                </c:pt>
                <c:pt idx="1">
                  <c:v>7</c:v>
                </c:pt>
                <c:pt idx="2">
                  <c:v>12</c:v>
                </c:pt>
                <c:pt idx="3">
                  <c:v>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DE62-4058-988F-1EA635DD812C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"2"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dLbls>
            <c:dLbl>
              <c:idx val="3"/>
              <c:layout>
                <c:manualLayout>
                  <c:x val="1.6581331561872671E-2"/>
                  <c:y val="-1.28945857462031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83F-4C2A-B119-FA5C6D31988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ПК-19 1/9 </c:v>
                </c:pt>
                <c:pt idx="1">
                  <c:v>ТОП-19 1/9</c:v>
                </c:pt>
                <c:pt idx="2">
                  <c:v>ТВ-19 1/9
</c:v>
                </c:pt>
                <c:pt idx="3">
                  <c:v>ПМ-19 1/9
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  <c:pt idx="0">
                  <c:v>1</c:v>
                </c:pt>
                <c:pt idx="1">
                  <c:v>0</c:v>
                </c:pt>
                <c:pt idx="2">
                  <c:v>0</c:v>
                </c:pt>
                <c:pt idx="3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DE62-4058-988F-1EA635DD812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160098944"/>
        <c:axId val="161141120"/>
        <c:axId val="0"/>
      </c:bar3DChart>
      <c:catAx>
        <c:axId val="1600989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 baseline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defRPr>
            </a:pPr>
            <a:endParaRPr lang="ru-RU"/>
          </a:p>
        </c:txPr>
        <c:crossAx val="161141120"/>
        <c:crosses val="autoZero"/>
        <c:auto val="1"/>
        <c:lblAlgn val="ctr"/>
        <c:lblOffset val="100"/>
        <c:noMultiLvlLbl val="0"/>
      </c:catAx>
      <c:valAx>
        <c:axId val="1611411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60098944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"5"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ПК-19 1/9 </c:v>
                </c:pt>
                <c:pt idx="1">
                  <c:v>ТОП-19 1/9</c:v>
                </c:pt>
                <c:pt idx="2">
                  <c:v>ТВ-19 1/9</c:v>
                </c:pt>
                <c:pt idx="3">
                  <c:v>ПМ-19 1/9
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0</c:v>
                </c:pt>
                <c:pt idx="1">
                  <c:v>1</c:v>
                </c:pt>
                <c:pt idx="2">
                  <c:v>4</c:v>
                </c:pt>
                <c:pt idx="3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D58-4A29-9C7B-4DC1B322203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"4-5"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ПК-19 1/9 </c:v>
                </c:pt>
                <c:pt idx="1">
                  <c:v>ТОП-19 1/9</c:v>
                </c:pt>
                <c:pt idx="2">
                  <c:v>ТВ-19 1/9</c:v>
                </c:pt>
                <c:pt idx="3">
                  <c:v>ПМ-19 1/9
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11</c:v>
                </c:pt>
                <c:pt idx="1">
                  <c:v>13</c:v>
                </c:pt>
                <c:pt idx="2">
                  <c:v>7</c:v>
                </c:pt>
                <c:pt idx="3">
                  <c:v>13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D58-4A29-9C7B-4DC1B3222038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"3"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0"/>
              <c:layout>
                <c:manualLayout>
                  <c:x val="1.732851985559564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508-44BA-A98F-DBED84B34751}"/>
                </c:ext>
              </c:extLst>
            </c:dLbl>
            <c:dLbl>
              <c:idx val="3"/>
              <c:layout>
                <c:manualLayout>
                  <c:x val="1.4440433212996401E-2"/>
                  <c:y val="-1.36015880657310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508-44BA-A98F-DBED84B34751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ПК-19 1/9 </c:v>
                </c:pt>
                <c:pt idx="1">
                  <c:v>ТОП-19 1/9</c:v>
                </c:pt>
                <c:pt idx="2">
                  <c:v>ТВ-19 1/9</c:v>
                </c:pt>
                <c:pt idx="3">
                  <c:v>ПМ-19 1/9
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10</c:v>
                </c:pt>
                <c:pt idx="1">
                  <c:v>9</c:v>
                </c:pt>
                <c:pt idx="2">
                  <c:v>11</c:v>
                </c:pt>
                <c:pt idx="3">
                  <c:v>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8D58-4A29-9C7B-4DC1B3222038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"2"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dLbls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ПК-19 1/9 </c:v>
                </c:pt>
                <c:pt idx="1">
                  <c:v>ТОП-19 1/9</c:v>
                </c:pt>
                <c:pt idx="2">
                  <c:v>ТВ-19 1/9</c:v>
                </c:pt>
                <c:pt idx="3">
                  <c:v>ПМ-19 1/9
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8D58-4A29-9C7B-4DC1B322203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167787520"/>
        <c:axId val="167797504"/>
        <c:axId val="0"/>
      </c:bar3DChart>
      <c:catAx>
        <c:axId val="1677875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67797504"/>
        <c:crosses val="autoZero"/>
        <c:auto val="1"/>
        <c:lblAlgn val="ctr"/>
        <c:lblOffset val="100"/>
        <c:noMultiLvlLbl val="0"/>
      </c:catAx>
      <c:valAx>
        <c:axId val="16779750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67787520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32450319493300966"/>
          <c:y val="3.1730766828379317E-2"/>
          <c:w val="0.41646263203364325"/>
          <c:h val="0.85316831820348993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Кач.  усп-сть, %</c:v>
                </c:pt>
              </c:strCache>
            </c:strRef>
          </c:tx>
          <c:spPr>
            <a:solidFill>
              <a:srgbClr val="A525D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ПК-19          Гущина А.А.</c:v>
                </c:pt>
                <c:pt idx="1">
                  <c:v>ТОП-19      Иванова Т.Ф.</c:v>
                </c:pt>
                <c:pt idx="2">
                  <c:v>ТВ-19          Гаркуша Л.В.</c:v>
                </c:pt>
                <c:pt idx="3">
                  <c:v>ПМ-19      Петренко А.В.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66.900000000000006</c:v>
                </c:pt>
                <c:pt idx="1">
                  <c:v>82.1</c:v>
                </c:pt>
                <c:pt idx="2">
                  <c:v>72.5</c:v>
                </c:pt>
                <c:pt idx="3">
                  <c:v>83.6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73A-4FC9-A792-38431BE4C93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Абсол. Усп-сть, %</c:v>
                </c:pt>
              </c:strCache>
            </c:strRef>
          </c:tx>
          <c:spPr>
            <a:solidFill>
              <a:srgbClr val="41DF8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ПК-19          Гущина А.А.</c:v>
                </c:pt>
                <c:pt idx="1">
                  <c:v>ТОП-19      Иванова Т.Ф.</c:v>
                </c:pt>
                <c:pt idx="2">
                  <c:v>ТВ-19          Гаркуша Л.В.</c:v>
                </c:pt>
                <c:pt idx="3">
                  <c:v>ПМ-19      Петренко А.В.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95.5</c:v>
                </c:pt>
                <c:pt idx="1">
                  <c:v>100</c:v>
                </c:pt>
                <c:pt idx="2">
                  <c:v>100</c:v>
                </c:pt>
                <c:pt idx="3">
                  <c:v>95.5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73A-4FC9-A792-38431BE4C9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68563456"/>
        <c:axId val="168564992"/>
        <c:axId val="0"/>
      </c:bar3DChart>
      <c:catAx>
        <c:axId val="16856345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68564992"/>
        <c:crosses val="autoZero"/>
        <c:auto val="1"/>
        <c:lblAlgn val="ctr"/>
        <c:lblOffset val="100"/>
        <c:noMultiLvlLbl val="0"/>
      </c:catAx>
      <c:valAx>
        <c:axId val="168564992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16856345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Кач. Усп., %</c:v>
                </c:pt>
              </c:strCache>
            </c:strRef>
          </c:tx>
          <c:spPr>
            <a:solidFill>
              <a:srgbClr val="A525D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ПК-19 Гущина А.А.</c:v>
                </c:pt>
                <c:pt idx="1">
                  <c:v>ТОП-19      Иванова Т.Ф.</c:v>
                </c:pt>
                <c:pt idx="2">
                  <c:v>ТВ-19 Гаркуша Л.В.</c:v>
                </c:pt>
                <c:pt idx="3">
                  <c:v>ПМ-19      Петренко А.В.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76.7</c:v>
                </c:pt>
                <c:pt idx="1">
                  <c:v>78.2</c:v>
                </c:pt>
                <c:pt idx="2">
                  <c:v>79</c:v>
                </c:pt>
                <c:pt idx="3">
                  <c:v>81.7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55A-43F0-9D22-49CDE674461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Абс. Усп.,%</c:v>
                </c:pt>
              </c:strCache>
            </c:strRef>
          </c:tx>
          <c:spPr>
            <a:solidFill>
              <a:srgbClr val="41DF8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ПК-19 Гущина А.А.</c:v>
                </c:pt>
                <c:pt idx="1">
                  <c:v>ТОП-19      Иванова Т.Ф.</c:v>
                </c:pt>
                <c:pt idx="2">
                  <c:v>ТВ-19 Гаркуша Л.В.</c:v>
                </c:pt>
                <c:pt idx="3">
                  <c:v>ПМ-19      Петренко А.В.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55A-43F0-9D22-49CDE67446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70738048"/>
        <c:axId val="170739584"/>
        <c:axId val="0"/>
      </c:bar3DChart>
      <c:catAx>
        <c:axId val="170738048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70739584"/>
        <c:crosses val="autoZero"/>
        <c:auto val="1"/>
        <c:lblAlgn val="ctr"/>
        <c:lblOffset val="100"/>
        <c:noMultiLvlLbl val="0"/>
      </c:catAx>
      <c:valAx>
        <c:axId val="170739584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17073804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9909079583705456"/>
          <c:y val="0.41993682465650933"/>
          <c:w val="0.18537248071111731"/>
          <c:h val="0.43993379467491001"/>
        </c:manualLayout>
      </c:layout>
      <c:overlay val="0"/>
      <c:txPr>
        <a:bodyPr/>
        <a:lstStyle/>
        <a:p>
          <a:pPr>
            <a:defRPr sz="1400"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4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893378716404332"/>
          <c:y val="4.2754840218270015E-2"/>
          <c:w val="0.69449980259076238"/>
          <c:h val="0.6320661949143545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"5"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ПК-18 Педант Р.Г.</c:v>
                </c:pt>
                <c:pt idx="1">
                  <c:v>ТОП-18 Жижко А.А.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</c:v>
                </c:pt>
                <c:pt idx="1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BD2-42BE-912D-32C6C4D15B8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"4-5"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ПК-18 Педант Р.Г.</c:v>
                </c:pt>
                <c:pt idx="1">
                  <c:v>ТОП-18 Жижко А.А.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13</c:v>
                </c:pt>
                <c:pt idx="1">
                  <c:v>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BD2-42BE-912D-32C6C4D15B89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"3"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ПК-18 Педант Р.Г.</c:v>
                </c:pt>
                <c:pt idx="1">
                  <c:v>ТОП-18 Жижко А.А.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7</c:v>
                </c:pt>
                <c:pt idx="1">
                  <c:v>12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DBD2-42BE-912D-32C6C4D15B89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"2"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ПК-18 Педант Р.Г.</c:v>
                </c:pt>
                <c:pt idx="1">
                  <c:v>ТОП-18 Жижко А.А.</c:v>
                </c:pt>
              </c:strCache>
            </c:strRef>
          </c:cat>
          <c:val>
            <c:numRef>
              <c:f>Лист1!$E$2:$E$3</c:f>
              <c:numCache>
                <c:formatCode>General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DBD2-42BE-912D-32C6C4D15B8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173806336"/>
        <c:axId val="173807872"/>
        <c:axId val="0"/>
      </c:bar3DChart>
      <c:catAx>
        <c:axId val="1738063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 baseline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defRPr>
            </a:pPr>
            <a:endParaRPr lang="ru-RU"/>
          </a:p>
        </c:txPr>
        <c:crossAx val="173807872"/>
        <c:crosses val="autoZero"/>
        <c:auto val="1"/>
        <c:lblAlgn val="ctr"/>
        <c:lblOffset val="100"/>
        <c:noMultiLvlLbl val="0"/>
      </c:catAx>
      <c:valAx>
        <c:axId val="17380787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73806336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"5"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ПК-18 Педант Р.Г.</c:v>
                </c:pt>
                <c:pt idx="1">
                  <c:v>ТОП-18 Жижко А.А.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D3A-4F26-8240-F2278F47242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"4-5"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ПК-18 Педант Р.Г.</c:v>
                </c:pt>
                <c:pt idx="1">
                  <c:v>ТОП-18 Жижко А.А.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10</c:v>
                </c:pt>
                <c:pt idx="1">
                  <c:v>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D3A-4F26-8240-F2278F472427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"3"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ПК-18 Педант Р.Г.</c:v>
                </c:pt>
                <c:pt idx="1">
                  <c:v>ТОП-18 Жижко А.А.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11</c:v>
                </c:pt>
                <c:pt idx="1">
                  <c:v>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7D3A-4F26-8240-F2278F472427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"2"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ПК-18 Педант Р.Г.</c:v>
                </c:pt>
                <c:pt idx="1">
                  <c:v>ТОП-18 Жижко А.А.</c:v>
                </c:pt>
              </c:strCache>
            </c:strRef>
          </c:cat>
          <c:val>
            <c:numRef>
              <c:f>Лист1!$E$2:$E$3</c:f>
              <c:numCache>
                <c:formatCode>General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7D3A-4F26-8240-F2278F47242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176992256"/>
        <c:axId val="176993792"/>
        <c:axId val="0"/>
      </c:bar3DChart>
      <c:catAx>
        <c:axId val="1769922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76993792"/>
        <c:crosses val="autoZero"/>
        <c:auto val="1"/>
        <c:lblAlgn val="ctr"/>
        <c:lblOffset val="100"/>
        <c:noMultiLvlLbl val="0"/>
      </c:catAx>
      <c:valAx>
        <c:axId val="17699379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76992256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32450319493300966"/>
          <c:y val="3.1730766828379317E-2"/>
          <c:w val="0.41646263203364325"/>
          <c:h val="0.85316831820348993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Кач.  усп-сть, %</c:v>
                </c:pt>
              </c:strCache>
            </c:strRef>
          </c:tx>
          <c:spPr>
            <a:solidFill>
              <a:srgbClr val="A525DF"/>
            </a:solidFill>
          </c:spPr>
          <c:invertIfNegative val="0"/>
          <c:dLbls>
            <c:dLbl>
              <c:idx val="0"/>
              <c:layout>
                <c:manualLayout>
                  <c:x val="4.1025649308630965E-2"/>
                  <c:y val="-1.0576800092029256E-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1DD-4DF9-AAFF-59D1FC0395A6}"/>
                </c:ext>
              </c:extLst>
            </c:dLbl>
            <c:dLbl>
              <c:idx val="1"/>
              <c:layout>
                <c:manualLayout>
                  <c:x val="2.5641030817894421E-2"/>
                  <c:y val="2.884615166216295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1DD-4DF9-AAFF-59D1FC0395A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ПК-18 1/9 Педант Р.Г.</c:v>
                </c:pt>
                <c:pt idx="1">
                  <c:v>ТОП-18 Жижко А.А.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67</c:v>
                </c:pt>
                <c:pt idx="1">
                  <c:v>66.7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06D-43AF-9C4B-AB3C94043DE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Абсол. Усп-сть, %</c:v>
                </c:pt>
              </c:strCache>
            </c:strRef>
          </c:tx>
          <c:spPr>
            <a:solidFill>
              <a:srgbClr val="41DF81"/>
            </a:solidFill>
          </c:spPr>
          <c:invertIfNegative val="0"/>
          <c:dLbls>
            <c:dLbl>
              <c:idx val="0"/>
              <c:layout>
                <c:manualLayout>
                  <c:x val="2.8205133899683744E-2"/>
                  <c:y val="8.653845498648905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1DD-4DF9-AAFF-59D1FC0395A6}"/>
                </c:ext>
              </c:extLst>
            </c:dLbl>
            <c:dLbl>
              <c:idx val="1"/>
              <c:layout>
                <c:manualLayout>
                  <c:x val="5.1282061635788703E-2"/>
                  <c:y val="-2.6442000230073164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1DD-4DF9-AAFF-59D1FC0395A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ПК-18 1/9 Педант Р.Г.</c:v>
                </c:pt>
                <c:pt idx="1">
                  <c:v>ТОП-18 Жижко А.А.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100</c:v>
                </c:pt>
                <c:pt idx="1">
                  <c:v>100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06D-43AF-9C4B-AB3C94043D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91093760"/>
        <c:axId val="191173376"/>
        <c:axId val="0"/>
      </c:bar3DChart>
      <c:catAx>
        <c:axId val="191093760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91173376"/>
        <c:crosses val="autoZero"/>
        <c:auto val="1"/>
        <c:lblAlgn val="ctr"/>
        <c:lblOffset val="100"/>
        <c:noMultiLvlLbl val="0"/>
      </c:catAx>
      <c:valAx>
        <c:axId val="191173376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19109376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Кач. Усп., %</c:v>
                </c:pt>
              </c:strCache>
            </c:strRef>
          </c:tx>
          <c:spPr>
            <a:solidFill>
              <a:srgbClr val="A525D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ПК-18 1/9 Педант Р.Г.</c:v>
                </c:pt>
                <c:pt idx="1">
                  <c:v>ТОП-18 1/9 Жижко А.А.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75.599999999999994</c:v>
                </c:pt>
                <c:pt idx="1">
                  <c:v>68.3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5A2-4153-B82D-5D681DB7E37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Абс. Усп.,%</c:v>
                </c:pt>
              </c:strCache>
            </c:strRef>
          </c:tx>
          <c:spPr>
            <a:solidFill>
              <a:srgbClr val="41DF8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ПК-18 1/9 Педант Р.Г.</c:v>
                </c:pt>
                <c:pt idx="1">
                  <c:v>ТОП-18 1/9 Жижко А.А.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100</c:v>
                </c:pt>
                <c:pt idx="1">
                  <c:v>100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5A2-4153-B82D-5D681DB7E3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99117440"/>
        <c:axId val="199152000"/>
        <c:axId val="0"/>
      </c:bar3DChart>
      <c:catAx>
        <c:axId val="199117440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99152000"/>
        <c:crosses val="autoZero"/>
        <c:auto val="1"/>
        <c:lblAlgn val="ctr"/>
        <c:lblOffset val="100"/>
        <c:noMultiLvlLbl val="0"/>
      </c:catAx>
      <c:valAx>
        <c:axId val="199152000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19911744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9909079583705456"/>
          <c:y val="0.41993682465650933"/>
          <c:w val="0.18537248071111731"/>
          <c:h val="0.43993379467491001"/>
        </c:manualLayout>
      </c:layout>
      <c:overlay val="0"/>
      <c:txPr>
        <a:bodyPr/>
        <a:lstStyle/>
        <a:p>
          <a:pPr>
            <a:defRPr sz="1400"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Кач. Усп.,%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dLbls>
            <c:dLbl>
              <c:idx val="0"/>
              <c:layout>
                <c:manualLayout>
                  <c:x val="-3.653846153846154E-2"/>
                  <c:y val="-3.17307668283793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F42-479C-99FB-E45030A6FA18}"/>
                </c:ext>
              </c:extLst>
            </c:dLbl>
            <c:dLbl>
              <c:idx val="1"/>
              <c:layout>
                <c:manualLayout>
                  <c:x val="-2.8846153846153848E-2"/>
                  <c:y val="-2.59615364959466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F42-479C-99FB-E45030A6FA1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1 семестр</c:v>
                </c:pt>
                <c:pt idx="1">
                  <c:v>2 семестр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70.599999999999994</c:v>
                </c:pt>
                <c:pt idx="1">
                  <c:v>75.2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FF42-479C-99FB-E45030A6FA1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Абсол. Усп., %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0"/>
              <c:layout>
                <c:manualLayout>
                  <c:x val="-5.7692307692307765E-3"/>
                  <c:y val="8.653845498648914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03B-48DA-9AE0-0ECC8A05712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1 семестр</c:v>
                </c:pt>
                <c:pt idx="1">
                  <c:v>2 семестр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98.8</c:v>
                </c:pt>
                <c:pt idx="1">
                  <c:v>99.5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FF42-479C-99FB-E45030A6FA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9484160"/>
        <c:axId val="199485696"/>
        <c:axId val="0"/>
      </c:bar3DChart>
      <c:catAx>
        <c:axId val="1994841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chemeClr val="accent5">
                    <a:lumMod val="50000"/>
                  </a:schemeClr>
                </a:solidFill>
              </a:defRPr>
            </a:pPr>
            <a:endParaRPr lang="ru-RU"/>
          </a:p>
        </c:txPr>
        <c:crossAx val="199485696"/>
        <c:crosses val="autoZero"/>
        <c:auto val="1"/>
        <c:lblAlgn val="ctr"/>
        <c:lblOffset val="100"/>
        <c:noMultiLvlLbl val="0"/>
      </c:catAx>
      <c:valAx>
        <c:axId val="19948569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99484160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b="1">
              <a:solidFill>
                <a:schemeClr val="accent5">
                  <a:lumMod val="50000"/>
                </a:schemeClr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4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893378716404332"/>
          <c:y val="4.2754840218270015E-2"/>
          <c:w val="0.69449980259076238"/>
          <c:h val="0.6320661949143545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"5"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ПК-21 1/9 </c:v>
                </c:pt>
                <c:pt idx="1">
                  <c:v>ПК-21 2/9д</c:v>
                </c:pt>
                <c:pt idx="2">
                  <c:v>ТВ-21 1/9
</c:v>
                </c:pt>
                <c:pt idx="3">
                  <c:v>ТВ-21 2/9д
</c:v>
                </c:pt>
                <c:pt idx="4">
                  <c:v>ПМ-21 1/9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F27-4E6C-9CBA-50E289060AC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"4-5"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ПК-21 1/9 </c:v>
                </c:pt>
                <c:pt idx="1">
                  <c:v>ПК-21 2/9д</c:v>
                </c:pt>
                <c:pt idx="2">
                  <c:v>ТВ-21 1/9
</c:v>
                </c:pt>
                <c:pt idx="3">
                  <c:v>ТВ-21 2/9д
</c:v>
                </c:pt>
                <c:pt idx="4">
                  <c:v>ПМ-21 1/9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5</c:v>
                </c:pt>
                <c:pt idx="1">
                  <c:v>2</c:v>
                </c:pt>
                <c:pt idx="2">
                  <c:v>10</c:v>
                </c:pt>
                <c:pt idx="3">
                  <c:v>2</c:v>
                </c:pt>
                <c:pt idx="4">
                  <c:v>19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F27-4E6C-9CBA-50E289060AC5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"3"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ПК-21 1/9 </c:v>
                </c:pt>
                <c:pt idx="1">
                  <c:v>ПК-21 2/9д</c:v>
                </c:pt>
                <c:pt idx="2">
                  <c:v>ТВ-21 1/9
</c:v>
                </c:pt>
                <c:pt idx="3">
                  <c:v>ТВ-21 2/9д
</c:v>
                </c:pt>
                <c:pt idx="4">
                  <c:v>ПМ-21 1/9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20</c:v>
                </c:pt>
                <c:pt idx="1">
                  <c:v>23</c:v>
                </c:pt>
                <c:pt idx="2">
                  <c:v>15</c:v>
                </c:pt>
                <c:pt idx="3">
                  <c:v>21</c:v>
                </c:pt>
                <c:pt idx="4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0F27-4E6C-9CBA-50E289060AC5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"2"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ПК-21 1/9 </c:v>
                </c:pt>
                <c:pt idx="1">
                  <c:v>ПК-21 2/9д</c:v>
                </c:pt>
                <c:pt idx="2">
                  <c:v>ТВ-21 1/9
</c:v>
                </c:pt>
                <c:pt idx="3">
                  <c:v>ТВ-21 2/9д
</c:v>
                </c:pt>
                <c:pt idx="4">
                  <c:v>ПМ-21 1/9</c:v>
                </c:pt>
              </c:strCache>
            </c:strRef>
          </c:cat>
          <c:val>
            <c:numRef>
              <c:f>Лист1!$E$2:$E$6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2</c:v>
                </c:pt>
                <c:pt idx="4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0F27-4E6C-9CBA-50E289060AC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92584960"/>
        <c:axId val="92884352"/>
        <c:axId val="0"/>
      </c:bar3DChart>
      <c:catAx>
        <c:axId val="925849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 baseline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defRPr>
            </a:pPr>
            <a:endParaRPr lang="ru-RU"/>
          </a:p>
        </c:txPr>
        <c:crossAx val="92884352"/>
        <c:crosses val="autoZero"/>
        <c:auto val="1"/>
        <c:lblAlgn val="ctr"/>
        <c:lblOffset val="100"/>
        <c:noMultiLvlLbl val="0"/>
      </c:catAx>
      <c:valAx>
        <c:axId val="9288435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2584960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1197787134758029"/>
          <c:y val="3.1730766828379317E-2"/>
          <c:w val="0.40110775679139349"/>
          <c:h val="0.8531683182034899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студентов</c:v>
                </c:pt>
              </c:strCache>
            </c:strRef>
          </c:tx>
          <c:spPr>
            <a:solidFill>
              <a:srgbClr val="41DF8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Лист1!$A$2:$A$11</c:f>
              <c:strCache>
                <c:ptCount val="10"/>
                <c:pt idx="0">
                  <c:v>ПК-21 1/9 Петрова М.С. </c:v>
                </c:pt>
                <c:pt idx="1">
                  <c:v>ТВ-21 1/9 Карпенко И.И.</c:v>
                </c:pt>
                <c:pt idx="2">
                  <c:v>ПМ-21 1/9 Топорова В.П. </c:v>
                </c:pt>
                <c:pt idx="3">
                  <c:v>ТВ-20 1/9 Булах А.П. </c:v>
                </c:pt>
                <c:pt idx="4">
                  <c:v>ИХОР-20 1/9 Колесник А.В. </c:v>
                </c:pt>
                <c:pt idx="5">
                  <c:v>ПМ-20 1/9 Егиян А.М. </c:v>
                </c:pt>
                <c:pt idx="6">
                  <c:v>ПК-19 1/9 Гущина А.А. </c:v>
                </c:pt>
                <c:pt idx="7">
                  <c:v>ТОП-19 1/9 Иванова Т.Ф. </c:v>
                </c:pt>
                <c:pt idx="8">
                  <c:v>ТВ-19 1/9 Гаркуша Л.В. </c:v>
                </c:pt>
                <c:pt idx="9">
                  <c:v>ТОП-18 1/9 Жижко А.А. 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25</c:v>
                </c:pt>
                <c:pt idx="1">
                  <c:v>25</c:v>
                </c:pt>
                <c:pt idx="2">
                  <c:v>25</c:v>
                </c:pt>
                <c:pt idx="3">
                  <c:v>25</c:v>
                </c:pt>
                <c:pt idx="4">
                  <c:v>24</c:v>
                </c:pt>
                <c:pt idx="5">
                  <c:v>23</c:v>
                </c:pt>
                <c:pt idx="6">
                  <c:v>21</c:v>
                </c:pt>
                <c:pt idx="7">
                  <c:v>23</c:v>
                </c:pt>
                <c:pt idx="8">
                  <c:v>22</c:v>
                </c:pt>
                <c:pt idx="9">
                  <c:v>18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46F-4065-B519-261E181BC26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Стипендиаты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Лист1!$A$2:$A$11</c:f>
              <c:strCache>
                <c:ptCount val="10"/>
                <c:pt idx="0">
                  <c:v>ПК-21 1/9 Петрова М.С. </c:v>
                </c:pt>
                <c:pt idx="1">
                  <c:v>ТВ-21 1/9 Карпенко И.И.</c:v>
                </c:pt>
                <c:pt idx="2">
                  <c:v>ПМ-21 1/9 Топорова В.П. </c:v>
                </c:pt>
                <c:pt idx="3">
                  <c:v>ТВ-20 1/9 Булах А.П. </c:v>
                </c:pt>
                <c:pt idx="4">
                  <c:v>ИХОР-20 1/9 Колесник А.В. </c:v>
                </c:pt>
                <c:pt idx="5">
                  <c:v>ПМ-20 1/9 Егиян А.М. </c:v>
                </c:pt>
                <c:pt idx="6">
                  <c:v>ПК-19 1/9 Гущина А.А. </c:v>
                </c:pt>
                <c:pt idx="7">
                  <c:v>ТОП-19 1/9 Иванова Т.Ф. </c:v>
                </c:pt>
                <c:pt idx="8">
                  <c:v>ТВ-19 1/9 Гаркуша Л.В. </c:v>
                </c:pt>
                <c:pt idx="9">
                  <c:v>ТОП-18 1/9 Жижко А.А. </c:v>
                </c:pt>
              </c:strCache>
            </c:strRef>
          </c:cat>
          <c:val>
            <c:numRef>
              <c:f>Лист1!$C$2:$C$11</c:f>
              <c:numCache>
                <c:formatCode>General</c:formatCode>
                <c:ptCount val="10"/>
                <c:pt idx="0">
                  <c:v>8</c:v>
                </c:pt>
                <c:pt idx="1">
                  <c:v>9</c:v>
                </c:pt>
                <c:pt idx="2">
                  <c:v>25</c:v>
                </c:pt>
                <c:pt idx="3">
                  <c:v>13</c:v>
                </c:pt>
                <c:pt idx="4">
                  <c:v>13</c:v>
                </c:pt>
                <c:pt idx="5">
                  <c:v>9</c:v>
                </c:pt>
                <c:pt idx="6">
                  <c:v>10</c:v>
                </c:pt>
                <c:pt idx="7">
                  <c:v>13</c:v>
                </c:pt>
                <c:pt idx="8">
                  <c:v>11</c:v>
                </c:pt>
                <c:pt idx="9">
                  <c:v>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46F-4065-B519-261E181BC26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11011456"/>
        <c:axId val="211012992"/>
      </c:barChart>
      <c:catAx>
        <c:axId val="21101145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11012992"/>
        <c:crosses val="autoZero"/>
        <c:auto val="1"/>
        <c:lblAlgn val="ctr"/>
        <c:lblOffset val="100"/>
        <c:noMultiLvlLbl val="0"/>
      </c:catAx>
      <c:valAx>
        <c:axId val="2110129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1101145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7495746654428532"/>
          <c:y val="0.27449085342987894"/>
          <c:w val="0.21663405161483679"/>
          <c:h val="0.29226865393487822"/>
        </c:manualLayout>
      </c:layout>
      <c:overlay val="0"/>
      <c:txPr>
        <a:bodyPr/>
        <a:lstStyle/>
        <a:p>
          <a:pPr>
            <a:defRPr b="1">
              <a:solidFill>
                <a:schemeClr val="accent5">
                  <a:lumMod val="50000"/>
                </a:schemeClr>
              </a:solidFill>
            </a:defRPr>
          </a:pPr>
          <a:endParaRPr lang="ru-RU"/>
        </a:p>
      </c:txPr>
    </c:legend>
    <c:plotVisOnly val="1"/>
    <c:dispBlanksAs val="gap"/>
    <c:showDLblsOverMax val="0"/>
  </c:chart>
  <c:spPr>
    <a:effectLst>
      <a:glow rad="63500">
        <a:schemeClr val="accent2">
          <a:satMod val="175000"/>
          <a:alpha val="40000"/>
        </a:schemeClr>
      </a:glow>
    </a:effectLst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1197787134758029"/>
          <c:y val="3.1730766828379317E-2"/>
          <c:w val="0.40110775679139349"/>
          <c:h val="0.85316831820348993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1 семестр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Лист1!$A$2:$A$11</c:f>
              <c:strCache>
                <c:ptCount val="10"/>
                <c:pt idx="0">
                  <c:v>ПК-21 1/9 Петрова М.С. </c:v>
                </c:pt>
                <c:pt idx="1">
                  <c:v>ТВ-21 1/9 Карпенко И.И.</c:v>
                </c:pt>
                <c:pt idx="2">
                  <c:v>ПМ-21 1/9 Топорова В.П. </c:v>
                </c:pt>
                <c:pt idx="3">
                  <c:v>ТВ-20 1/9 Булах А.П. </c:v>
                </c:pt>
                <c:pt idx="4">
                  <c:v>ИХОР-20 1/9 Колесник А.В. </c:v>
                </c:pt>
                <c:pt idx="5">
                  <c:v>ПМ-20 1/9 Егиян А.М. </c:v>
                </c:pt>
                <c:pt idx="6">
                  <c:v>ПК-19 1/9 Гущина А.А. </c:v>
                </c:pt>
                <c:pt idx="7">
                  <c:v>ТОП-19 1/9 Иванова Т.Ф. </c:v>
                </c:pt>
                <c:pt idx="8">
                  <c:v>ТВ-19 1/9 Гаркуша Л.В. </c:v>
                </c:pt>
                <c:pt idx="9">
                  <c:v>ТОП-18 1/9 Жижко А.А. 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5</c:v>
                </c:pt>
                <c:pt idx="1">
                  <c:v>10</c:v>
                </c:pt>
                <c:pt idx="2">
                  <c:v>20</c:v>
                </c:pt>
                <c:pt idx="3">
                  <c:v>9</c:v>
                </c:pt>
                <c:pt idx="4">
                  <c:v>21</c:v>
                </c:pt>
                <c:pt idx="5">
                  <c:v>19</c:v>
                </c:pt>
                <c:pt idx="6">
                  <c:v>15</c:v>
                </c:pt>
                <c:pt idx="7">
                  <c:v>16</c:v>
                </c:pt>
                <c:pt idx="8">
                  <c:v>10</c:v>
                </c:pt>
                <c:pt idx="9">
                  <c:v>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D09-4157-97FC-7B53C1C32C8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 2 семестр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dLbl>
              <c:idx val="0"/>
              <c:layout>
                <c:manualLayout>
                  <c:x val="4.204240920439652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D09-4157-97FC-7B53C1C32C84}"/>
                </c:ext>
              </c:extLst>
            </c:dLbl>
            <c:dLbl>
              <c:idx val="1"/>
              <c:layout>
                <c:manualLayout>
                  <c:x val="7.9880577488353491E-2"/>
                  <c:y val="-9.621190254870636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D09-4157-97FC-7B53C1C32C84}"/>
                </c:ext>
              </c:extLst>
            </c:dLbl>
            <c:dLbl>
              <c:idx val="2"/>
              <c:layout>
                <c:manualLayout>
                  <c:x val="5.6056545605861943E-2"/>
                  <c:y val="-1.68370829460236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D09-4157-97FC-7B53C1C32C84}"/>
                </c:ext>
              </c:extLst>
            </c:dLbl>
            <c:dLbl>
              <c:idx val="3"/>
              <c:layout>
                <c:manualLayout>
                  <c:x val="6.0260786526301749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D09-4157-97FC-7B53C1C32C84}"/>
                </c:ext>
              </c:extLst>
            </c:dLbl>
            <c:dLbl>
              <c:idx val="4"/>
              <c:layout>
                <c:manualLayout>
                  <c:x val="5.745795924600864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D09-4157-97FC-7B53C1C32C84}"/>
                </c:ext>
              </c:extLst>
            </c:dLbl>
            <c:dLbl>
              <c:idx val="5"/>
              <c:layout>
                <c:manualLayout>
                  <c:x val="4.6246650124836183E-2"/>
                  <c:y val="-2.405297563717661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D09-4157-97FC-7B53C1C32C84}"/>
                </c:ext>
              </c:extLst>
            </c:dLbl>
            <c:dLbl>
              <c:idx val="6"/>
              <c:layout>
                <c:manualLayout>
                  <c:x val="3.6436754643810312E-2"/>
                  <c:y val="-2.64582732008942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D09-4157-97FC-7B53C1C32C84}"/>
                </c:ext>
              </c:extLst>
            </c:dLbl>
            <c:dLbl>
              <c:idx val="7"/>
              <c:layout>
                <c:manualLayout>
                  <c:x val="0.10650743665113782"/>
                  <c:y val="9.621190254870676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6D09-4157-97FC-7B53C1C32C84}"/>
                </c:ext>
              </c:extLst>
            </c:dLbl>
            <c:dLbl>
              <c:idx val="8"/>
              <c:layout>
                <c:manualLayout>
                  <c:x val="9.1091886609525649E-2"/>
                  <c:y val="-9.621190254870636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6D09-4157-97FC-7B53C1C32C84}"/>
                </c:ext>
              </c:extLst>
            </c:dLbl>
            <c:dLbl>
              <c:idx val="9"/>
              <c:layout>
                <c:manualLayout>
                  <c:x val="9.2493300249672367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6D09-4157-97FC-7B53C1C32C8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Лист1!$A$2:$A$11</c:f>
              <c:strCache>
                <c:ptCount val="10"/>
                <c:pt idx="0">
                  <c:v>ПК-21 1/9 Петрова М.С. </c:v>
                </c:pt>
                <c:pt idx="1">
                  <c:v>ТВ-21 1/9 Карпенко И.И.</c:v>
                </c:pt>
                <c:pt idx="2">
                  <c:v>ПМ-21 1/9 Топорова В.П. </c:v>
                </c:pt>
                <c:pt idx="3">
                  <c:v>ТВ-20 1/9 Булах А.П. </c:v>
                </c:pt>
                <c:pt idx="4">
                  <c:v>ИХОР-20 1/9 Колесник А.В. </c:v>
                </c:pt>
                <c:pt idx="5">
                  <c:v>ПМ-20 1/9 Егиян А.М. </c:v>
                </c:pt>
                <c:pt idx="6">
                  <c:v>ПК-19 1/9 Гущина А.А. </c:v>
                </c:pt>
                <c:pt idx="7">
                  <c:v>ТОП-19 1/9 Иванова Т.Ф. </c:v>
                </c:pt>
                <c:pt idx="8">
                  <c:v>ТВ-19 1/9 Гаркуша Л.В. </c:v>
                </c:pt>
                <c:pt idx="9">
                  <c:v>ТОП-18 1/9 Жижко А.А. </c:v>
                </c:pt>
              </c:strCache>
            </c:strRef>
          </c:cat>
          <c:val>
            <c:numRef>
              <c:f>Лист1!$C$2:$C$11</c:f>
              <c:numCache>
                <c:formatCode>General</c:formatCode>
                <c:ptCount val="10"/>
                <c:pt idx="0">
                  <c:v>8</c:v>
                </c:pt>
                <c:pt idx="1">
                  <c:v>9</c:v>
                </c:pt>
                <c:pt idx="2">
                  <c:v>25</c:v>
                </c:pt>
                <c:pt idx="3">
                  <c:v>13</c:v>
                </c:pt>
                <c:pt idx="4">
                  <c:v>13</c:v>
                </c:pt>
                <c:pt idx="5">
                  <c:v>9</c:v>
                </c:pt>
                <c:pt idx="6">
                  <c:v>10</c:v>
                </c:pt>
                <c:pt idx="7">
                  <c:v>13</c:v>
                </c:pt>
                <c:pt idx="8">
                  <c:v>11</c:v>
                </c:pt>
                <c:pt idx="9">
                  <c:v>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D-6D09-4157-97FC-7B53C1C32C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11692928"/>
        <c:axId val="211846272"/>
      </c:barChart>
      <c:catAx>
        <c:axId val="211692928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11846272"/>
        <c:crosses val="autoZero"/>
        <c:auto val="1"/>
        <c:lblAlgn val="ctr"/>
        <c:lblOffset val="100"/>
        <c:noMultiLvlLbl val="0"/>
      </c:catAx>
      <c:valAx>
        <c:axId val="2118462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1169292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7495746654428532"/>
          <c:y val="0.27449085342987894"/>
          <c:w val="0.21663405161483679"/>
          <c:h val="0.29226865393487822"/>
        </c:manualLayout>
      </c:layout>
      <c:overlay val="0"/>
      <c:txPr>
        <a:bodyPr/>
        <a:lstStyle/>
        <a:p>
          <a:pPr>
            <a:defRPr b="1">
              <a:solidFill>
                <a:schemeClr val="accent5">
                  <a:lumMod val="50000"/>
                </a:schemeClr>
              </a:solidFill>
            </a:defRPr>
          </a:pPr>
          <a:endParaRPr lang="ru-RU"/>
        </a:p>
      </c:txPr>
    </c:legend>
    <c:plotVisOnly val="1"/>
    <c:dispBlanksAs val="gap"/>
    <c:showDLblsOverMax val="0"/>
  </c:chart>
  <c:spPr>
    <a:effectLst>
      <a:glow rad="63500">
        <a:schemeClr val="accent2">
          <a:satMod val="175000"/>
          <a:alpha val="40000"/>
        </a:schemeClr>
      </a:glow>
    </a:effectLst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"5"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ПК-21 1/9 </c:v>
                </c:pt>
                <c:pt idx="1">
                  <c:v>ПК-21 2/9д</c:v>
                </c:pt>
                <c:pt idx="2">
                  <c:v>ТВ-21 1/9 </c:v>
                </c:pt>
                <c:pt idx="3">
                  <c:v>ТВ-21 2/9д</c:v>
                </c:pt>
                <c:pt idx="4">
                  <c:v>ПМ-21 1/9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3</c:v>
                </c:pt>
                <c:pt idx="1">
                  <c:v>1</c:v>
                </c:pt>
                <c:pt idx="2">
                  <c:v>0</c:v>
                </c:pt>
                <c:pt idx="3">
                  <c:v>0</c:v>
                </c:pt>
                <c:pt idx="4">
                  <c:v>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074-41D5-9878-42512A6DBD4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"4-5"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ПК-21 1/9 </c:v>
                </c:pt>
                <c:pt idx="1">
                  <c:v>ПК-21 2/9д</c:v>
                </c:pt>
                <c:pt idx="2">
                  <c:v>ТВ-21 1/9 </c:v>
                </c:pt>
                <c:pt idx="3">
                  <c:v>ТВ-21 2/9д</c:v>
                </c:pt>
                <c:pt idx="4">
                  <c:v>ПМ-21 1/9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5</c:v>
                </c:pt>
                <c:pt idx="1">
                  <c:v>11</c:v>
                </c:pt>
                <c:pt idx="2">
                  <c:v>9</c:v>
                </c:pt>
                <c:pt idx="3">
                  <c:v>6</c:v>
                </c:pt>
                <c:pt idx="4">
                  <c:v>14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074-41D5-9878-42512A6DBD4D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"3"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ПК-21 1/9 </c:v>
                </c:pt>
                <c:pt idx="1">
                  <c:v>ПК-21 2/9д</c:v>
                </c:pt>
                <c:pt idx="2">
                  <c:v>ТВ-21 1/9 </c:v>
                </c:pt>
                <c:pt idx="3">
                  <c:v>ТВ-21 2/9д</c:v>
                </c:pt>
                <c:pt idx="4">
                  <c:v>ПМ-21 1/9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16</c:v>
                </c:pt>
                <c:pt idx="1">
                  <c:v>13</c:v>
                </c:pt>
                <c:pt idx="2">
                  <c:v>16</c:v>
                </c:pt>
                <c:pt idx="3">
                  <c:v>17</c:v>
                </c:pt>
                <c:pt idx="4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E074-41D5-9878-42512A6DBD4D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"2"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ПК-21 1/9 </c:v>
                </c:pt>
                <c:pt idx="1">
                  <c:v>ПК-21 2/9д</c:v>
                </c:pt>
                <c:pt idx="2">
                  <c:v>ТВ-21 1/9 </c:v>
                </c:pt>
                <c:pt idx="3">
                  <c:v>ТВ-21 2/9д</c:v>
                </c:pt>
                <c:pt idx="4">
                  <c:v>ПМ-21 1/9</c:v>
                </c:pt>
              </c:strCache>
            </c:strRef>
          </c:cat>
          <c:val>
            <c:numRef>
              <c:f>Лист1!$E$2:$E$6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E074-41D5-9878-42512A6DBD4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127765120"/>
        <c:axId val="129413504"/>
        <c:axId val="0"/>
      </c:bar3DChart>
      <c:catAx>
        <c:axId val="1277651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29413504"/>
        <c:crosses val="autoZero"/>
        <c:auto val="1"/>
        <c:lblAlgn val="ctr"/>
        <c:lblOffset val="100"/>
        <c:noMultiLvlLbl val="0"/>
      </c:catAx>
      <c:valAx>
        <c:axId val="12941350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27765120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32450319493300966"/>
          <c:y val="3.1730766828379317E-2"/>
          <c:w val="0.41646263203364325"/>
          <c:h val="0.85316831820348993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Кач.  усп-сть, %</c:v>
                </c:pt>
              </c:strCache>
            </c:strRef>
          </c:tx>
          <c:spPr>
            <a:solidFill>
              <a:srgbClr val="A525D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ПМ-21 1/9 Топорова В.П.</c:v>
                </c:pt>
                <c:pt idx="1">
                  <c:v>ТВ-21 2/9 Мехдиева С.Э.</c:v>
                </c:pt>
                <c:pt idx="2">
                  <c:v>ТВ-21 1/9 Карпенко ИИ.</c:v>
                </c:pt>
                <c:pt idx="3">
                  <c:v>ПК-21 2/9 Медведева Д.Ю.</c:v>
                </c:pt>
                <c:pt idx="4">
                  <c:v>ПК-21 1/9 Петрова М.С.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93.6</c:v>
                </c:pt>
                <c:pt idx="1">
                  <c:v>43.6</c:v>
                </c:pt>
                <c:pt idx="2">
                  <c:v>68</c:v>
                </c:pt>
                <c:pt idx="3">
                  <c:v>45.8</c:v>
                </c:pt>
                <c:pt idx="4">
                  <c:v>71.400000000000006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9FB-4E5F-BB8F-8CBAFFB809B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Абсол. Усп-сть, %</c:v>
                </c:pt>
              </c:strCache>
            </c:strRef>
          </c:tx>
          <c:spPr>
            <a:solidFill>
              <a:srgbClr val="41DF8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ПМ-21 1/9 Топорова В.П.</c:v>
                </c:pt>
                <c:pt idx="1">
                  <c:v>ТВ-21 2/9 Мехдиева С.Э.</c:v>
                </c:pt>
                <c:pt idx="2">
                  <c:v>ТВ-21 1/9 Карпенко ИИ.</c:v>
                </c:pt>
                <c:pt idx="3">
                  <c:v>ПК-21 2/9 Медведева Д.Ю.</c:v>
                </c:pt>
                <c:pt idx="4">
                  <c:v>ПК-21 1/9 Петрова М.С.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100</c:v>
                </c:pt>
                <c:pt idx="1">
                  <c:v>91.6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9FB-4E5F-BB8F-8CBAFFB809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79495680"/>
        <c:axId val="179498368"/>
        <c:axId val="0"/>
      </c:bar3DChart>
      <c:catAx>
        <c:axId val="179495680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 b="1" baseline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79498368"/>
        <c:crosses val="autoZero"/>
        <c:auto val="1"/>
        <c:lblAlgn val="l"/>
        <c:lblOffset val="100"/>
        <c:noMultiLvlLbl val="0"/>
      </c:catAx>
      <c:valAx>
        <c:axId val="179498368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17949568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Кач. Усп., %</c:v>
                </c:pt>
              </c:strCache>
            </c:strRef>
          </c:tx>
          <c:spPr>
            <a:solidFill>
              <a:srgbClr val="A525D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ПМ-21 1/9 Топорова В.П.</c:v>
                </c:pt>
                <c:pt idx="1">
                  <c:v>ТВ-21 2/9 Овчаренко В.В.</c:v>
                </c:pt>
                <c:pt idx="2">
                  <c:v>ТВ-21 1/9 Карпенко ИИ.</c:v>
                </c:pt>
                <c:pt idx="3">
                  <c:v>ПК-21 2/9 Медведева Д.Ю.</c:v>
                </c:pt>
                <c:pt idx="4">
                  <c:v>ПК-21 1/9 Петрова М.С.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100</c:v>
                </c:pt>
                <c:pt idx="1">
                  <c:v>61.6</c:v>
                </c:pt>
                <c:pt idx="2">
                  <c:v>72.7</c:v>
                </c:pt>
                <c:pt idx="3">
                  <c:v>70</c:v>
                </c:pt>
                <c:pt idx="4">
                  <c:v>72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169-4D9C-B6AC-1FC42F9356D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Абс. Усп.,%</c:v>
                </c:pt>
              </c:strCache>
            </c:strRef>
          </c:tx>
          <c:spPr>
            <a:solidFill>
              <a:srgbClr val="41DF8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ПМ-21 1/9 Топорова В.П.</c:v>
                </c:pt>
                <c:pt idx="1">
                  <c:v>ТВ-21 2/9 Овчаренко В.В.</c:v>
                </c:pt>
                <c:pt idx="2">
                  <c:v>ТВ-21 1/9 Карпенко ИИ.</c:v>
                </c:pt>
                <c:pt idx="3">
                  <c:v>ПК-21 2/9 Медведева Д.Ю.</c:v>
                </c:pt>
                <c:pt idx="4">
                  <c:v>ПК-21 1/9 Петрова М.С.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100</c:v>
                </c:pt>
                <c:pt idx="1">
                  <c:v>95.8</c:v>
                </c:pt>
                <c:pt idx="2">
                  <c:v>100</c:v>
                </c:pt>
                <c:pt idx="3">
                  <c:v>100</c:v>
                </c:pt>
                <c:pt idx="4">
                  <c:v>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169-4D9C-B6AC-1FC42F9356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90747776"/>
        <c:axId val="190750080"/>
        <c:axId val="0"/>
      </c:bar3DChart>
      <c:catAx>
        <c:axId val="19074777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90750080"/>
        <c:crosses val="autoZero"/>
        <c:auto val="1"/>
        <c:lblAlgn val="ctr"/>
        <c:lblOffset val="100"/>
        <c:noMultiLvlLbl val="0"/>
      </c:catAx>
      <c:valAx>
        <c:axId val="190750080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19074777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9909079583705456"/>
          <c:y val="0.41993682465650933"/>
          <c:w val="0.18537248071111731"/>
          <c:h val="0.43993379467491001"/>
        </c:manualLayout>
      </c:layout>
      <c:overlay val="0"/>
      <c:txPr>
        <a:bodyPr/>
        <a:lstStyle/>
        <a:p>
          <a:pPr>
            <a:defRPr sz="1400"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9186176142698088E-3"/>
          <c:y val="0.14473245733873191"/>
          <c:w val="0.98364920104050624"/>
          <c:h val="0.68425484984723806"/>
        </c:manualLayout>
      </c:layout>
      <c:bar3DChart>
        <c:barDir val="col"/>
        <c:grouping val="percentStack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Балл при поступлении</c:v>
                </c:pt>
              </c:strCache>
            </c:strRef>
          </c:tx>
          <c:spPr>
            <a:solidFill>
              <a:srgbClr val="00B050"/>
            </a:solidFill>
            <a:ln w="57150"/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Лист1!$B$1:$F$1</c:f>
              <c:strCache>
                <c:ptCount val="5"/>
                <c:pt idx="0">
                  <c:v>ПК-21 1/9</c:v>
                </c:pt>
                <c:pt idx="1">
                  <c:v>ПК-21 2/9д</c:v>
                </c:pt>
                <c:pt idx="2">
                  <c:v>ТВ-21 1/9</c:v>
                </c:pt>
                <c:pt idx="3">
                  <c:v>ТВ-21 2/9д</c:v>
                </c:pt>
                <c:pt idx="4">
                  <c:v>ПМ-21 1/9</c:v>
                </c:pt>
              </c:strCache>
            </c:strRef>
          </c:cat>
          <c:val>
            <c:numRef>
              <c:f>Лист1!$B$2:$F$2</c:f>
              <c:numCache>
                <c:formatCode>0.00</c:formatCode>
                <c:ptCount val="5"/>
                <c:pt idx="0">
                  <c:v>3.36</c:v>
                </c:pt>
                <c:pt idx="1">
                  <c:v>3.4299999999999997</c:v>
                </c:pt>
                <c:pt idx="2">
                  <c:v>4.05</c:v>
                </c:pt>
                <c:pt idx="3">
                  <c:v>3.4769999999999972</c:v>
                </c:pt>
                <c:pt idx="4">
                  <c:v>3.82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C68-49D1-BFC8-35BA2D4922A9}"/>
            </c:ext>
          </c:extLst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Результат 1 сем.</c:v>
                </c:pt>
              </c:strCache>
            </c:strRef>
          </c:tx>
          <c:spPr>
            <a:solidFill>
              <a:srgbClr val="FFFF00"/>
            </a:solidFill>
            <a:ln w="57150"/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Лист1!$B$1:$F$1</c:f>
              <c:strCache>
                <c:ptCount val="5"/>
                <c:pt idx="0">
                  <c:v>ПК-21 1/9</c:v>
                </c:pt>
                <c:pt idx="1">
                  <c:v>ПК-21 2/9д</c:v>
                </c:pt>
                <c:pt idx="2">
                  <c:v>ТВ-21 1/9</c:v>
                </c:pt>
                <c:pt idx="3">
                  <c:v>ТВ-21 2/9д</c:v>
                </c:pt>
                <c:pt idx="4">
                  <c:v>ПМ-21 1/9</c:v>
                </c:pt>
              </c:strCache>
            </c:strRef>
          </c:cat>
          <c:val>
            <c:numRef>
              <c:f>Лист1!$B$3:$F$3</c:f>
              <c:numCache>
                <c:formatCode>0.00</c:formatCode>
                <c:ptCount val="5"/>
                <c:pt idx="0">
                  <c:v>3.8079999999999998</c:v>
                </c:pt>
                <c:pt idx="1">
                  <c:v>3.6759999999999997</c:v>
                </c:pt>
                <c:pt idx="2">
                  <c:v>3.8959999999999977</c:v>
                </c:pt>
                <c:pt idx="3">
                  <c:v>3.5</c:v>
                </c:pt>
                <c:pt idx="4">
                  <c:v>4.3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C68-49D1-BFC8-35BA2D4922A9}"/>
            </c:ext>
          </c:extLst>
        </c:ser>
        <c:ser>
          <c:idx val="2"/>
          <c:order val="2"/>
          <c:tx>
            <c:strRef>
              <c:f>Лист1!$A$4</c:f>
              <c:strCache>
                <c:ptCount val="1"/>
                <c:pt idx="0">
                  <c:v>Результат 2сем.</c:v>
                </c:pt>
              </c:strCache>
            </c:strRef>
          </c:tx>
          <c:spPr>
            <a:solidFill>
              <a:srgbClr val="FF0000"/>
            </a:solidFill>
            <a:ln w="57150"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Лист1!$B$1:$F$1</c:f>
              <c:strCache>
                <c:ptCount val="5"/>
                <c:pt idx="0">
                  <c:v>ПК-21 1/9</c:v>
                </c:pt>
                <c:pt idx="1">
                  <c:v>ПК-21 2/9д</c:v>
                </c:pt>
                <c:pt idx="2">
                  <c:v>ТВ-21 1/9</c:v>
                </c:pt>
                <c:pt idx="3">
                  <c:v>ТВ-21 2/9д</c:v>
                </c:pt>
                <c:pt idx="4">
                  <c:v>ПМ-21 1/9</c:v>
                </c:pt>
              </c:strCache>
            </c:strRef>
          </c:cat>
          <c:val>
            <c:numRef>
              <c:f>Лист1!$B$4:$F$4</c:f>
              <c:numCache>
                <c:formatCode>0.00</c:formatCode>
                <c:ptCount val="5"/>
                <c:pt idx="0">
                  <c:v>4.09</c:v>
                </c:pt>
                <c:pt idx="1">
                  <c:v>3.9499999999999997</c:v>
                </c:pt>
                <c:pt idx="2">
                  <c:v>3.9</c:v>
                </c:pt>
                <c:pt idx="3">
                  <c:v>3.7600000000000002</c:v>
                </c:pt>
                <c:pt idx="4">
                  <c:v>4.5999999999999996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FC68-49D1-BFC8-35BA2D4922A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211001344"/>
        <c:axId val="210961152"/>
        <c:axId val="0"/>
      </c:bar3DChart>
      <c:valAx>
        <c:axId val="210961152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one"/>
        <c:crossAx val="211001344"/>
        <c:crosses val="autoZero"/>
        <c:crossBetween val="between"/>
      </c:valAx>
      <c:catAx>
        <c:axId val="21100134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b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10961152"/>
        <c:crosses val="autoZero"/>
        <c:auto val="1"/>
        <c:lblAlgn val="ctr"/>
        <c:lblOffset val="100"/>
        <c:noMultiLvlLbl val="0"/>
      </c:catAx>
    </c:plotArea>
    <c:legend>
      <c:legendPos val="t"/>
      <c:layout>
        <c:manualLayout>
          <c:xMode val="edge"/>
          <c:yMode val="edge"/>
          <c:x val="2.625409282033728E-2"/>
          <c:y val="1.7511854974263087E-2"/>
          <c:w val="0.89843930043861553"/>
          <c:h val="0.15763703026517387"/>
        </c:manualLayout>
      </c:layout>
      <c:overlay val="0"/>
      <c:txPr>
        <a:bodyPr/>
        <a:lstStyle/>
        <a:p>
          <a:pPr>
            <a:defRPr b="1">
              <a:solidFill>
                <a:schemeClr val="accent5">
                  <a:lumMod val="50000"/>
                </a:schemeClr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4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893378716404332"/>
          <c:y val="4.2754840218270015E-2"/>
          <c:w val="0.69449980259076238"/>
          <c:h val="0.6320661949143545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"5"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ТОП-20 1/9 </c:v>
                </c:pt>
                <c:pt idx="1">
                  <c:v>ТВ-20 1/9</c:v>
                </c:pt>
                <c:pt idx="2">
                  <c:v>ИХОР-20 1/9
</c:v>
                </c:pt>
                <c:pt idx="3">
                  <c:v>ПМ-20 1/9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0</c:v>
                </c:pt>
                <c:pt idx="1">
                  <c:v>1</c:v>
                </c:pt>
                <c:pt idx="2">
                  <c:v>13</c:v>
                </c:pt>
                <c:pt idx="3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8F0-47F0-8AD4-58555ADC1A5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"4-5"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ТОП-20 1/9 </c:v>
                </c:pt>
                <c:pt idx="1">
                  <c:v>ТВ-20 1/9</c:v>
                </c:pt>
                <c:pt idx="2">
                  <c:v>ИХОР-20 1/9
</c:v>
                </c:pt>
                <c:pt idx="3">
                  <c:v>ПМ-20 1/9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11</c:v>
                </c:pt>
                <c:pt idx="1">
                  <c:v>7</c:v>
                </c:pt>
                <c:pt idx="2">
                  <c:v>8</c:v>
                </c:pt>
                <c:pt idx="3">
                  <c:v>19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8F0-47F0-8AD4-58555ADC1A50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"3"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ТОП-20 1/9 </c:v>
                </c:pt>
                <c:pt idx="1">
                  <c:v>ТВ-20 1/9</c:v>
                </c:pt>
                <c:pt idx="2">
                  <c:v>ИХОР-20 1/9
</c:v>
                </c:pt>
                <c:pt idx="3">
                  <c:v>ПМ-20 1/9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14</c:v>
                </c:pt>
                <c:pt idx="1">
                  <c:v>17</c:v>
                </c:pt>
                <c:pt idx="2">
                  <c:v>4</c:v>
                </c:pt>
                <c:pt idx="3">
                  <c:v>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88F0-47F0-8AD4-58555ADC1A50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"2"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ТОП-20 1/9 </c:v>
                </c:pt>
                <c:pt idx="1">
                  <c:v>ТВ-20 1/9</c:v>
                </c:pt>
                <c:pt idx="2">
                  <c:v>ИХОР-20 1/9
</c:v>
                </c:pt>
                <c:pt idx="3">
                  <c:v>ПМ-20 1/9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88F0-47F0-8AD4-58555ADC1A5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126148992"/>
        <c:axId val="126150528"/>
        <c:axId val="0"/>
      </c:bar3DChart>
      <c:catAx>
        <c:axId val="12614899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 baseline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defRPr>
            </a:pPr>
            <a:endParaRPr lang="ru-RU"/>
          </a:p>
        </c:txPr>
        <c:crossAx val="126150528"/>
        <c:crosses val="autoZero"/>
        <c:auto val="1"/>
        <c:lblAlgn val="ctr"/>
        <c:lblOffset val="100"/>
        <c:noMultiLvlLbl val="0"/>
      </c:catAx>
      <c:valAx>
        <c:axId val="12615052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26148992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"5"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ТОП-20 1/9 </c:v>
                </c:pt>
                <c:pt idx="1">
                  <c:v>ТВ-20 1/9</c:v>
                </c:pt>
                <c:pt idx="2">
                  <c:v>ИХОР-20 1/9
</c:v>
                </c:pt>
                <c:pt idx="3">
                  <c:v>ПМ-20 1/9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1">
                  <c:v>2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F00-44C0-80E6-9D34BDE4E4B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"4-5"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ТОП-20 1/9 </c:v>
                </c:pt>
                <c:pt idx="1">
                  <c:v>ТВ-20 1/9</c:v>
                </c:pt>
                <c:pt idx="2">
                  <c:v>ИХОР-20 1/9
</c:v>
                </c:pt>
                <c:pt idx="3">
                  <c:v>ПМ-20 1/9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1">
                  <c:v>11</c:v>
                </c:pt>
                <c:pt idx="2">
                  <c:v>12</c:v>
                </c:pt>
                <c:pt idx="3">
                  <c:v>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F00-44C0-80E6-9D34BDE4E4B0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"3"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ТОП-20 1/9 </c:v>
                </c:pt>
                <c:pt idx="1">
                  <c:v>ТВ-20 1/9</c:v>
                </c:pt>
                <c:pt idx="2">
                  <c:v>ИХОР-20 1/9
</c:v>
                </c:pt>
                <c:pt idx="3">
                  <c:v>ПМ-20 1/9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1">
                  <c:v>12</c:v>
                </c:pt>
                <c:pt idx="2">
                  <c:v>11</c:v>
                </c:pt>
                <c:pt idx="3">
                  <c:v>14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9F00-44C0-80E6-9D34BDE4E4B0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"2"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ТОП-20 1/9 </c:v>
                </c:pt>
                <c:pt idx="1">
                  <c:v>ТВ-20 1/9</c:v>
                </c:pt>
                <c:pt idx="2">
                  <c:v>ИХОР-20 1/9
</c:v>
                </c:pt>
                <c:pt idx="3">
                  <c:v>ПМ-20 1/9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9F00-44C0-80E6-9D34BDE4E4B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129351040"/>
        <c:axId val="129356928"/>
        <c:axId val="0"/>
      </c:bar3DChart>
      <c:catAx>
        <c:axId val="1293510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29356928"/>
        <c:crosses val="autoZero"/>
        <c:auto val="1"/>
        <c:lblAlgn val="ctr"/>
        <c:lblOffset val="100"/>
        <c:noMultiLvlLbl val="0"/>
      </c:catAx>
      <c:valAx>
        <c:axId val="12935692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29351040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37139616876480197"/>
          <c:y val="4.6153842659460674E-2"/>
          <c:w val="0.41646263203364325"/>
          <c:h val="0.85316831820348993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Кач.  усп-сть, %</c:v>
                </c:pt>
              </c:strCache>
            </c:strRef>
          </c:tx>
          <c:spPr>
            <a:solidFill>
              <a:srgbClr val="A525D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ТОП-20 1/9 Педант Р.Г.</c:v>
                </c:pt>
                <c:pt idx="1">
                  <c:v>ТВ-20 1/9 Булах А.П.</c:v>
                </c:pt>
                <c:pt idx="2">
                  <c:v>ИХОР-20 1/9 Колесник А.В.</c:v>
                </c:pt>
                <c:pt idx="3">
                  <c:v>ПМ-20 1/9 Егиян А.М.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65</c:v>
                </c:pt>
                <c:pt idx="1">
                  <c:v>54</c:v>
                </c:pt>
                <c:pt idx="2">
                  <c:v>90</c:v>
                </c:pt>
                <c:pt idx="3">
                  <c:v>88.4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929-4982-8399-73C7BAF7A9B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Абсол. Усп-сть, %</c:v>
                </c:pt>
              </c:strCache>
            </c:strRef>
          </c:tx>
          <c:spPr>
            <a:solidFill>
              <a:srgbClr val="41DF8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ТОП-20 1/9 Педант Р.Г.</c:v>
                </c:pt>
                <c:pt idx="1">
                  <c:v>ТВ-20 1/9 Булах А.П.</c:v>
                </c:pt>
                <c:pt idx="2">
                  <c:v>ИХОР-20 1/9 Колесник А.В.</c:v>
                </c:pt>
                <c:pt idx="3">
                  <c:v>ПМ-20 1/9 Егиян А.М.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929-4982-8399-73C7BAF7A9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59736960"/>
        <c:axId val="159738496"/>
        <c:axId val="0"/>
      </c:bar3DChart>
      <c:catAx>
        <c:axId val="159736960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59738496"/>
        <c:crosses val="autoZero"/>
        <c:auto val="1"/>
        <c:lblAlgn val="ctr"/>
        <c:lblOffset val="100"/>
        <c:noMultiLvlLbl val="0"/>
      </c:catAx>
      <c:valAx>
        <c:axId val="159738496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15973696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390CE2-5409-47C5-93B5-0DB0E5FAC78C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5FB01A-11E3-4CF4-AF84-B361C3C9F4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16593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hape 111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Clr>
                <a:srgbClr val="000000"/>
              </a:buClr>
              <a:buSzPct val="25000"/>
              <a:buFont typeface="Calibri" pitchFamily="34" charset="0"/>
              <a:buNone/>
            </a:pPr>
            <a:endParaRPr lang="ru-RU">
              <a:solidFill>
                <a:srgbClr val="000000"/>
              </a:solidFill>
              <a:ea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15362" name="Shape 112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707944" y="685617"/>
            <a:ext cx="5442113" cy="3429552"/>
          </a:xfrm>
          <a:custGeom>
            <a:avLst/>
            <a:gdLst>
              <a:gd name="T0" fmla="*/ 0 w 120000"/>
              <a:gd name="T1" fmla="*/ 0 h 120000"/>
              <a:gd name="T2" fmla="*/ 120000 w 120000"/>
              <a:gd name="T3" fmla="*/ 120000 h 120000"/>
            </a:gdLst>
            <a:ahLst/>
            <a:cxnLst>
              <a:cxn ang="0">
                <a:pos x="0" y="0"/>
              </a:cxn>
              <a:cxn ang="0">
                <a:pos x="120000" y="0"/>
              </a:cxn>
              <a:cxn ang="0">
                <a:pos x="120000" y="120000"/>
              </a:cxn>
              <a:cxn ang="0">
                <a:pos x="0" y="120000"/>
              </a:cxn>
            </a:cxnLst>
            <a:rect l="T0" t="T1" r="T2" b="T3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>
            <a:solidFill>
              <a:srgbClr val="000000"/>
            </a:solidFill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793252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3CD23-37E4-441A-8B3A-603D48488787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DEE74-FBAC-4C5A-80AD-4A71C85A17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98148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3CD23-37E4-441A-8B3A-603D48488787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DEE74-FBAC-4C5A-80AD-4A71C85A17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45492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3CD23-37E4-441A-8B3A-603D48488787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DEE74-FBAC-4C5A-80AD-4A71C85A17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69786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3CD23-37E4-441A-8B3A-603D48488787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DEE74-FBAC-4C5A-80AD-4A71C85A17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27147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3CD23-37E4-441A-8B3A-603D48488787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DEE74-FBAC-4C5A-80AD-4A71C85A17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59844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3CD23-37E4-441A-8B3A-603D48488787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DEE74-FBAC-4C5A-80AD-4A71C85A17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43555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3CD23-37E4-441A-8B3A-603D48488787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DEE74-FBAC-4C5A-80AD-4A71C85A17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72933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3CD23-37E4-441A-8B3A-603D48488787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DEE74-FBAC-4C5A-80AD-4A71C85A17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5867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3CD23-37E4-441A-8B3A-603D48488787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DEE74-FBAC-4C5A-80AD-4A71C85A17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5368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3CD23-37E4-441A-8B3A-603D48488787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DEE74-FBAC-4C5A-80AD-4A71C85A17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83446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3CD23-37E4-441A-8B3A-603D48488787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DEE74-FBAC-4C5A-80AD-4A71C85A17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6443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23CD23-37E4-441A-8B3A-603D48488787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1DEE74-FBAC-4C5A-80AD-4A71C85A17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1110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116"/>
            <a:ext cx="9144000" cy="684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>
                <a:latin typeface="Times New Roman" pitchFamily="18" charset="0"/>
                <a:cs typeface="Times New Roman" pitchFamily="18" charset="0"/>
              </a:rPr>
              <a:t>Цель WorldSkills RUSSIA: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/>
              <a:t>•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развитие профессионального образования в соответствии со стандартами WSI для обеспечения экономики России высококвалифицированными рабочими кадрами;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• повышение роли профессиональной подготовки в социально-экономическом и культурном развитии Российской Федерации. </a:t>
            </a:r>
          </a:p>
        </p:txBody>
      </p:sp>
      <p:pic>
        <p:nvPicPr>
          <p:cNvPr id="1946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598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571736" y="571482"/>
            <a:ext cx="6286544" cy="46474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Результаты учебной деятельности  групп отделения</a:t>
            </a:r>
            <a:br>
              <a:rPr lang="ru-RU" sz="32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</a:br>
            <a:r>
              <a:rPr lang="ru-RU" sz="3200" u="sng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подготовки квалифицированных рабочих и служащих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latin typeface="Times New Roman"/>
              <a:ea typeface="Calibri"/>
              <a:cs typeface="Times New Roman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за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 2021-2022 учебный год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/>
                <a:ea typeface="Calibri"/>
                <a:cs typeface="Times New Roman"/>
              </a:rPr>
              <a:t/>
            </a:r>
            <a:br>
              <a:rPr lang="ru-RU" sz="36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/>
                <a:ea typeface="Calibri"/>
                <a:cs typeface="Times New Roman"/>
              </a:rPr>
            </a:br>
            <a:endParaRPr lang="ru-RU" sz="3600" dirty="0">
              <a:latin typeface="+mn-lt"/>
              <a:cs typeface="+mn-cs"/>
            </a:endParaRPr>
          </a:p>
        </p:txBody>
      </p:sp>
      <p:sp>
        <p:nvSpPr>
          <p:cNvPr id="19462" name="Прямоугольник 7"/>
          <p:cNvSpPr>
            <a:spLocks noChangeArrowheads="1"/>
          </p:cNvSpPr>
          <p:nvPr/>
        </p:nvSpPr>
        <p:spPr bwMode="auto">
          <a:xfrm>
            <a:off x="3014664" y="5510216"/>
            <a:ext cx="592264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Зав. отделением  Овчаренко В.В.</a:t>
            </a:r>
          </a:p>
        </p:txBody>
      </p:sp>
      <p:pic>
        <p:nvPicPr>
          <p:cNvPr id="9" name="Shape 116" descr="C:\Documents and Settings\Admin\Мои документы\герб Керчьполитех.png"/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251521" y="24474"/>
            <a:ext cx="2215938" cy="2285992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0620367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9144000" cy="7058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F70D4D39-DF55-465D-974E-D45D2FA2ABE0}"/>
              </a:ext>
            </a:extLst>
          </p:cNvPr>
          <p:cNvSpPr/>
          <p:nvPr/>
        </p:nvSpPr>
        <p:spPr>
          <a:xfrm>
            <a:off x="685801" y="321271"/>
            <a:ext cx="272415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ИТОГИ АТТЕСТАЦИИ СТУДЕНТОВ </a:t>
            </a:r>
          </a:p>
          <a:p>
            <a:pPr algn="ctr"/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 КУРСА ЗА 1 СЕМЕСТР </a:t>
            </a:r>
          </a:p>
          <a:p>
            <a:pPr algn="ctr"/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2021 – 2022 уч. года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BD413485-6B0C-4C19-9184-9D0D0F0D489F}"/>
              </a:ext>
            </a:extLst>
          </p:cNvPr>
          <p:cNvSpPr/>
          <p:nvPr/>
        </p:nvSpPr>
        <p:spPr>
          <a:xfrm>
            <a:off x="5016817" y="321271"/>
            <a:ext cx="375570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ИТОГИ АТТЕСТАЦИИ СТУДЕНТОВ </a:t>
            </a:r>
          </a:p>
          <a:p>
            <a:pPr algn="ctr"/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 КУРСА ЗА 2 СЕМЕСТР </a:t>
            </a:r>
          </a:p>
          <a:p>
            <a:pPr algn="ctr"/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2021 – 2022 уч. года</a:t>
            </a:r>
          </a:p>
        </p:txBody>
      </p:sp>
      <p:graphicFrame>
        <p:nvGraphicFramePr>
          <p:cNvPr id="2" name="Диаграмма 1"/>
          <p:cNvGraphicFramePr/>
          <p:nvPr/>
        </p:nvGraphicFramePr>
        <p:xfrm>
          <a:off x="280363" y="1521599"/>
          <a:ext cx="3535023" cy="39396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Диаграмма 4"/>
          <p:cNvGraphicFramePr/>
          <p:nvPr/>
        </p:nvGraphicFramePr>
        <p:xfrm>
          <a:off x="4492869" y="1412642"/>
          <a:ext cx="4059115" cy="37348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83577" y="5619750"/>
            <a:ext cx="79482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ПК-18 1/9      - Педант Р.Г;                 ТОП-18 1/9      - </a:t>
            </a:r>
            <a:r>
              <a:rPr lang="ru-RU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Жижко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А.А.\</a:t>
            </a:r>
          </a:p>
        </p:txBody>
      </p:sp>
    </p:spTree>
    <p:extLst>
      <p:ext uri="{BB962C8B-B14F-4D97-AF65-F5344CB8AC3E}">
        <p14:creationId xmlns:p14="http://schemas.microsoft.com/office/powerpoint/2010/main" val="32656121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58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32062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9ACD9F79-99A0-4B8E-B480-90ED94DBC3BD}"/>
              </a:ext>
            </a:extLst>
          </p:cNvPr>
          <p:cNvSpPr/>
          <p:nvPr/>
        </p:nvSpPr>
        <p:spPr>
          <a:xfrm>
            <a:off x="958441" y="273893"/>
            <a:ext cx="7277451" cy="1791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АБСОЛЮТНАЯ И КАЧЕСТВЕННАЯ УСПЕВАЕМОСТЬ</a:t>
            </a:r>
            <a:endParaRPr lang="ru-RU" sz="2400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ГРУППАМ 4 КУРСА ЗА 1 и 2 СЕМЕСТРЫ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2021-2022 уч. года</a:t>
            </a:r>
            <a:endParaRPr lang="ru-RU" sz="2400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Диаграмма 1"/>
          <p:cNvGraphicFramePr/>
          <p:nvPr/>
        </p:nvGraphicFramePr>
        <p:xfrm>
          <a:off x="1" y="1748030"/>
          <a:ext cx="4571999" cy="4402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Диаграмма 2"/>
          <p:cNvGraphicFramePr/>
          <p:nvPr/>
        </p:nvGraphicFramePr>
        <p:xfrm>
          <a:off x="4012034" y="1667055"/>
          <a:ext cx="4801285" cy="4402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9028640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32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544DE690-70FF-4BF2-979C-BAD73537684E}"/>
              </a:ext>
            </a:extLst>
          </p:cNvPr>
          <p:cNvSpPr/>
          <p:nvPr/>
        </p:nvSpPr>
        <p:spPr>
          <a:xfrm>
            <a:off x="1333500" y="175712"/>
            <a:ext cx="6400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АБСОЛЮТНАЯ И КАЧЕСТВЕННАЯ УСПЕВАЕМОСТЬ</a:t>
            </a:r>
            <a:endParaRPr lang="ru-RU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 отделению в 1 и 2 семестрах</a:t>
            </a:r>
          </a:p>
          <a:p>
            <a:pPr algn="ctr">
              <a:spcAft>
                <a:spcPts val="0"/>
              </a:spcAft>
            </a:pP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2021-2022 уч. года  </a:t>
            </a:r>
            <a:endParaRPr lang="ru-RU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Диаграмма 2"/>
          <p:cNvGraphicFramePr/>
          <p:nvPr/>
        </p:nvGraphicFramePr>
        <p:xfrm>
          <a:off x="1524000" y="1880809"/>
          <a:ext cx="6096000" cy="4402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882332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116"/>
            <a:ext cx="9144000" cy="684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>
                <a:latin typeface="Times New Roman" pitchFamily="18" charset="0"/>
                <a:cs typeface="Times New Roman" pitchFamily="18" charset="0"/>
              </a:rPr>
              <a:t>Цель WorldSkills RUSSIA: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/>
              <a:t>•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развитие профессионального образования в соответствии со стандартами WSI для обеспечения экономики России высококвалифицированными рабочими кадрами;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• повышение роли профессиональной подготовки в социально-экономическом и культурном развитии Российской Федерации. </a:t>
            </a:r>
          </a:p>
        </p:txBody>
      </p:sp>
      <p:pic>
        <p:nvPicPr>
          <p:cNvPr id="2355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598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7" name="Rectangle 2"/>
          <p:cNvSpPr>
            <a:spLocks/>
          </p:cNvSpPr>
          <p:nvPr/>
        </p:nvSpPr>
        <p:spPr bwMode="auto">
          <a:xfrm>
            <a:off x="250825" y="11113"/>
            <a:ext cx="8713788" cy="1252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ru-RU" sz="2800" b="1" dirty="0">
                <a:solidFill>
                  <a:srgbClr val="002060"/>
                </a:solidFill>
                <a:latin typeface="Calibri" pitchFamily="34" charset="0"/>
              </a:rPr>
              <a:t>Назначена стипендия во 2 семестре</a:t>
            </a:r>
            <a:endParaRPr lang="ru-RU" sz="3200" b="1" dirty="0">
              <a:solidFill>
                <a:srgbClr val="002060"/>
              </a:solidFill>
              <a:latin typeface="Calibri" pitchFamily="34" charset="0"/>
            </a:endParaRPr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163130" y="1144539"/>
          <a:ext cx="8365180" cy="52800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298514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116"/>
            <a:ext cx="9144000" cy="684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>
                <a:latin typeface="Times New Roman" pitchFamily="18" charset="0"/>
                <a:cs typeface="Times New Roman" pitchFamily="18" charset="0"/>
              </a:rPr>
              <a:t>Цель WorldSkills RUSSIA: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/>
              <a:t>•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развитие профессионального образования в соответствии со стандартами WSI для обеспечения экономики России высококвалифицированными рабочими кадрами;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• повышение роли профессиональной подготовки в социально-экономическом и культурном развитии Российской Федерации. </a:t>
            </a:r>
          </a:p>
        </p:txBody>
      </p:sp>
      <p:pic>
        <p:nvPicPr>
          <p:cNvPr id="2458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598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1" name="Rectangle 2"/>
          <p:cNvSpPr>
            <a:spLocks/>
          </p:cNvSpPr>
          <p:nvPr/>
        </p:nvSpPr>
        <p:spPr bwMode="auto">
          <a:xfrm>
            <a:off x="250825" y="260350"/>
            <a:ext cx="8713788" cy="1252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ru-RU" sz="2800" b="1" dirty="0">
                <a:solidFill>
                  <a:srgbClr val="002060"/>
                </a:solidFill>
                <a:latin typeface="Calibri" pitchFamily="34" charset="0"/>
              </a:rPr>
              <a:t>Кол-во студентов, получающих стипендию</a:t>
            </a:r>
          </a:p>
          <a:p>
            <a:pPr algn="ctr" eaLnBrk="0" hangingPunct="0"/>
            <a:r>
              <a:rPr lang="ru-RU" sz="2800" b="1" dirty="0">
                <a:solidFill>
                  <a:srgbClr val="002060"/>
                </a:solidFill>
                <a:latin typeface="Calibri" pitchFamily="34" charset="0"/>
              </a:rPr>
              <a:t>в сравнении с 1 семестром</a:t>
            </a:r>
            <a:endParaRPr lang="ru-RU" sz="3200" b="1" dirty="0">
              <a:solidFill>
                <a:srgbClr val="002060"/>
              </a:solidFill>
              <a:latin typeface="Calibri" pitchFamily="34" charset="0"/>
            </a:endParaRPr>
          </a:p>
        </p:txBody>
      </p:sp>
      <p:graphicFrame>
        <p:nvGraphicFramePr>
          <p:cNvPr id="8" name="Диаграмма 7"/>
          <p:cNvGraphicFramePr/>
          <p:nvPr/>
        </p:nvGraphicFramePr>
        <p:xfrm>
          <a:off x="250825" y="1512888"/>
          <a:ext cx="8365180" cy="52800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335072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 descr="C:\Users\Svetik\Desktop\02-1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4" name="Shape 114"/>
          <p:cNvSpPr txBox="1">
            <a:spLocks noGrp="1"/>
          </p:cNvSpPr>
          <p:nvPr>
            <p:ph type="ctrTitle"/>
          </p:nvPr>
        </p:nvSpPr>
        <p:spPr>
          <a:xfrm>
            <a:off x="1017569" y="2272763"/>
            <a:ext cx="6813858" cy="1913916"/>
          </a:xfrm>
          <a:effectLst>
            <a:glow rad="228600">
              <a:schemeClr val="accent1">
                <a:satMod val="175000"/>
                <a:alpha val="40000"/>
              </a:schemeClr>
            </a:glow>
            <a:softEdge rad="6350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18275" bIns="0" rtlCol="0" anchor="b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Calibri"/>
              <a:buNone/>
              <a:defRPr/>
            </a:pPr>
            <a:r>
              <a:rPr lang="ru-RU" sz="66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Calibri"/>
                <a:cs typeface="Calibri"/>
                <a:sym typeface="Calibri"/>
              </a:rPr>
              <a:t>   </a:t>
            </a:r>
            <a:r>
              <a:rPr lang="ru-RU" sz="6000" b="1" i="1" dirty="0">
                <a:ln w="11430"/>
                <a:solidFill>
                  <a:srgbClr val="C0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Calibri"/>
                <a:cs typeface="Calibri"/>
                <a:sym typeface="Calibri"/>
              </a:rPr>
              <a:t>СПАСИБО ЗА ВНИМАНИЕ</a:t>
            </a:r>
            <a:endParaRPr lang="ru-RU" sz="6600" b="1" i="1" dirty="0">
              <a:ln w="11430"/>
              <a:solidFill>
                <a:srgbClr val="C0000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ea typeface="Calibri"/>
              <a:cs typeface="Calibri"/>
              <a:sym typeface="Calibri"/>
            </a:endParaRPr>
          </a:p>
        </p:txBody>
      </p:sp>
      <p:pic>
        <p:nvPicPr>
          <p:cNvPr id="116" name="Shape 116" descr="C:\Documents and Settings\Admin\Мои документы\герб Керчьполитех.png"/>
          <p:cNvPicPr preferRelativeResize="0"/>
          <p:nvPr/>
        </p:nvPicPr>
        <p:blipFill rotWithShape="1">
          <a:blip r:embed="rId4" cstate="print">
            <a:alphaModFix/>
          </a:blip>
          <a:srcRect/>
          <a:stretch/>
        </p:blipFill>
        <p:spPr>
          <a:xfrm>
            <a:off x="251521" y="24474"/>
            <a:ext cx="2215938" cy="2574793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117" name="Shape 117"/>
          <p:cNvSpPr txBox="1"/>
          <p:nvPr/>
        </p:nvSpPr>
        <p:spPr>
          <a:xfrm>
            <a:off x="467545" y="2924944"/>
            <a:ext cx="8358246" cy="2592288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</p:spPr>
        <p:txBody>
          <a:bodyPr lIns="91425" tIns="45700" rIns="91425" bIns="4570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Merriweather"/>
              <a:buNone/>
              <a:defRPr/>
            </a:pPr>
            <a:endParaRPr lang="ru-RU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  <p:extLst>
      <p:ext uri="{BB962C8B-B14F-4D97-AF65-F5344CB8AC3E}">
        <p14:creationId xmlns:p14="http://schemas.microsoft.com/office/powerpoint/2010/main" val="1762731200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598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2455126" y="6019313"/>
            <a:ext cx="3967048" cy="6586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3200" b="1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Всего: 347 студентов</a:t>
            </a:r>
            <a:endParaRPr lang="ru-RU" sz="2400" dirty="0"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Диаграмма 2"/>
          <p:cNvGraphicFramePr/>
          <p:nvPr/>
        </p:nvGraphicFramePr>
        <p:xfrm>
          <a:off x="760844" y="450762"/>
          <a:ext cx="7751100" cy="51795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024045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9144000" cy="7058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F70D4D39-DF55-465D-974E-D45D2FA2ABE0}"/>
              </a:ext>
            </a:extLst>
          </p:cNvPr>
          <p:cNvSpPr/>
          <p:nvPr/>
        </p:nvSpPr>
        <p:spPr>
          <a:xfrm>
            <a:off x="685801" y="321271"/>
            <a:ext cx="272415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ИТОГИ АТТЕСТАЦИИ СТУДЕНТОВ </a:t>
            </a:r>
          </a:p>
          <a:p>
            <a:pPr algn="ctr"/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 КУРСА ЗА 1 СЕМЕСТР </a:t>
            </a:r>
          </a:p>
          <a:p>
            <a:pPr algn="ctr"/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2021 – 2022 уч. года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BD413485-6B0C-4C19-9184-9D0D0F0D489F}"/>
              </a:ext>
            </a:extLst>
          </p:cNvPr>
          <p:cNvSpPr/>
          <p:nvPr/>
        </p:nvSpPr>
        <p:spPr>
          <a:xfrm>
            <a:off x="5016817" y="321271"/>
            <a:ext cx="375570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ИТОГИ АТТЕСТАЦИИ СТУДЕНТОВ </a:t>
            </a:r>
          </a:p>
          <a:p>
            <a:pPr algn="ctr"/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 КУРСА ЗА 2 СЕМЕСТР </a:t>
            </a:r>
          </a:p>
          <a:p>
            <a:pPr algn="ctr"/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2021 – 2022 уч. года</a:t>
            </a:r>
          </a:p>
        </p:txBody>
      </p:sp>
      <p:graphicFrame>
        <p:nvGraphicFramePr>
          <p:cNvPr id="2" name="Диаграмма 1"/>
          <p:cNvGraphicFramePr/>
          <p:nvPr/>
        </p:nvGraphicFramePr>
        <p:xfrm>
          <a:off x="344180" y="1600855"/>
          <a:ext cx="4080997" cy="39396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Диаграмма 4"/>
          <p:cNvGraphicFramePr/>
          <p:nvPr/>
        </p:nvGraphicFramePr>
        <p:xfrm>
          <a:off x="4572001" y="1521599"/>
          <a:ext cx="4352227" cy="37348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975980" y="5652927"/>
            <a:ext cx="79482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ПК-21 1/9    - Петрова М.С.;                  ТВ-21 1/9      - Карпенко И.И.</a:t>
            </a:r>
          </a:p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ПК-21 2/9д  - Медведева Д.Ю.               ТВ-21 2/9д    - Овчаренко В.В.</a:t>
            </a:r>
          </a:p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ПМ-21 1/9 – Топорова В.П.</a:t>
            </a:r>
          </a:p>
        </p:txBody>
      </p:sp>
    </p:spTree>
    <p:extLst>
      <p:ext uri="{BB962C8B-B14F-4D97-AF65-F5344CB8AC3E}">
        <p14:creationId xmlns:p14="http://schemas.microsoft.com/office/powerpoint/2010/main" val="35724373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58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32062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9ACD9F79-99A0-4B8E-B480-90ED94DBC3BD}"/>
              </a:ext>
            </a:extLst>
          </p:cNvPr>
          <p:cNvSpPr/>
          <p:nvPr/>
        </p:nvSpPr>
        <p:spPr>
          <a:xfrm>
            <a:off x="958441" y="273893"/>
            <a:ext cx="7277451" cy="1791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АБСОЛЮТНАЯ И КАЧЕСТВЕННАЯ УСПЕВАЕМОСТЬ</a:t>
            </a:r>
            <a:endParaRPr lang="ru-RU" sz="2400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ГРУППАМ 1 КУРСА ЗА 1 и 2 СЕМЕСТРЫ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2021-2022 уч. года</a:t>
            </a:r>
            <a:endParaRPr lang="ru-RU" sz="2400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Диаграмма 1"/>
          <p:cNvGraphicFramePr/>
          <p:nvPr/>
        </p:nvGraphicFramePr>
        <p:xfrm>
          <a:off x="170521" y="1810173"/>
          <a:ext cx="4868582" cy="4402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Диаграмма 2"/>
          <p:cNvGraphicFramePr/>
          <p:nvPr/>
        </p:nvGraphicFramePr>
        <p:xfrm>
          <a:off x="4342716" y="1748028"/>
          <a:ext cx="4801285" cy="4402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922901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58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Средний балл успеваемости групп 1 курса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</p:nvPr>
        </p:nvGraphicFramePr>
        <p:xfrm>
          <a:off x="628651" y="1825625"/>
          <a:ext cx="7886700" cy="5032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617829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9144000" cy="7058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F70D4D39-DF55-465D-974E-D45D2FA2ABE0}"/>
              </a:ext>
            </a:extLst>
          </p:cNvPr>
          <p:cNvSpPr/>
          <p:nvPr/>
        </p:nvSpPr>
        <p:spPr>
          <a:xfrm>
            <a:off x="685801" y="321271"/>
            <a:ext cx="272415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ИТОГИ АТТЕСТАЦИИ СТУДЕНТОВ </a:t>
            </a:r>
          </a:p>
          <a:p>
            <a:pPr algn="ctr"/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 КУРСА ЗА 1 СЕМЕСТР </a:t>
            </a:r>
          </a:p>
          <a:p>
            <a:pPr algn="ctr"/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2021 – 2022 уч. года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BD413485-6B0C-4C19-9184-9D0D0F0D489F}"/>
              </a:ext>
            </a:extLst>
          </p:cNvPr>
          <p:cNvSpPr/>
          <p:nvPr/>
        </p:nvSpPr>
        <p:spPr>
          <a:xfrm>
            <a:off x="5016817" y="321271"/>
            <a:ext cx="375570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ИТОГИ АТТЕСТАЦИИ СТУДЕНТОВ </a:t>
            </a:r>
          </a:p>
          <a:p>
            <a:pPr algn="ctr"/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 КУРСА ЗА 2 СЕМЕСТР </a:t>
            </a:r>
          </a:p>
          <a:p>
            <a:pPr algn="ctr"/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2021 – 2022 уч. года</a:t>
            </a:r>
          </a:p>
        </p:txBody>
      </p:sp>
      <p:graphicFrame>
        <p:nvGraphicFramePr>
          <p:cNvPr id="2" name="Диаграмма 1"/>
          <p:cNvGraphicFramePr/>
          <p:nvPr/>
        </p:nvGraphicFramePr>
        <p:xfrm>
          <a:off x="280363" y="1521599"/>
          <a:ext cx="3620488" cy="40981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Диаграмма 4"/>
          <p:cNvGraphicFramePr/>
          <p:nvPr/>
        </p:nvGraphicFramePr>
        <p:xfrm>
          <a:off x="4492869" y="1412642"/>
          <a:ext cx="4059115" cy="37348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83577" y="5619751"/>
            <a:ext cx="79482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ТОП -20 1/9     - Педант Р.Г.                 ИХОР-20 1/9      - Колесник А.В.</a:t>
            </a:r>
          </a:p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ТВ -20 1/9         - </a:t>
            </a:r>
            <a:r>
              <a:rPr lang="ru-RU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Булах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А.П.                 ПМ-20 1/9           - </a:t>
            </a:r>
            <a:r>
              <a:rPr lang="ru-RU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Егиян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А.М.</a:t>
            </a:r>
          </a:p>
        </p:txBody>
      </p:sp>
    </p:spTree>
    <p:extLst>
      <p:ext uri="{BB962C8B-B14F-4D97-AF65-F5344CB8AC3E}">
        <p14:creationId xmlns:p14="http://schemas.microsoft.com/office/powerpoint/2010/main" val="24252344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58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32062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9ACD9F79-99A0-4B8E-B480-90ED94DBC3BD}"/>
              </a:ext>
            </a:extLst>
          </p:cNvPr>
          <p:cNvSpPr/>
          <p:nvPr/>
        </p:nvSpPr>
        <p:spPr>
          <a:xfrm>
            <a:off x="958441" y="273893"/>
            <a:ext cx="7277451" cy="1791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АБСОЛЮТНАЯ И КАЧЕСТВЕННАЯ УСПЕВАЕМОСТЬ</a:t>
            </a:r>
            <a:endParaRPr lang="ru-RU" sz="2400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ГРУППАМ 2 КУРСА ЗА 1 и 2 СЕМЕСТРЫ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2021-2022 уч. года</a:t>
            </a:r>
            <a:endParaRPr lang="ru-RU" sz="2400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Диаграмма 1"/>
          <p:cNvGraphicFramePr/>
          <p:nvPr/>
        </p:nvGraphicFramePr>
        <p:xfrm>
          <a:off x="353381" y="1896840"/>
          <a:ext cx="4218619" cy="4402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Диаграмма 2"/>
          <p:cNvGraphicFramePr/>
          <p:nvPr/>
        </p:nvGraphicFramePr>
        <p:xfrm>
          <a:off x="4392238" y="1980998"/>
          <a:ext cx="4389138" cy="4402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2894361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9144000" cy="7058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F70D4D39-DF55-465D-974E-D45D2FA2ABE0}"/>
              </a:ext>
            </a:extLst>
          </p:cNvPr>
          <p:cNvSpPr/>
          <p:nvPr/>
        </p:nvSpPr>
        <p:spPr>
          <a:xfrm>
            <a:off x="685801" y="321271"/>
            <a:ext cx="272415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ИТОГИ АТТЕСТАЦИИ СТУДЕНТОВ </a:t>
            </a:r>
          </a:p>
          <a:p>
            <a:pPr algn="ctr"/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 КУРСА ЗА 1 СЕМЕСТР </a:t>
            </a:r>
          </a:p>
          <a:p>
            <a:pPr algn="ctr"/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2021 – 2022 уч. года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BD413485-6B0C-4C19-9184-9D0D0F0D489F}"/>
              </a:ext>
            </a:extLst>
          </p:cNvPr>
          <p:cNvSpPr/>
          <p:nvPr/>
        </p:nvSpPr>
        <p:spPr>
          <a:xfrm>
            <a:off x="5016817" y="321271"/>
            <a:ext cx="375570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ИТОГИ АТТЕСТАЦИИ СТУДЕНТОВ </a:t>
            </a:r>
          </a:p>
          <a:p>
            <a:pPr algn="ctr"/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3КУРСА ЗА 2 СЕМЕСТР </a:t>
            </a:r>
          </a:p>
          <a:p>
            <a:pPr algn="ctr"/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2021 – 2022 уч. года</a:t>
            </a:r>
          </a:p>
        </p:txBody>
      </p:sp>
      <p:graphicFrame>
        <p:nvGraphicFramePr>
          <p:cNvPr id="2" name="Диаграмма 1"/>
          <p:cNvGraphicFramePr/>
          <p:nvPr/>
        </p:nvGraphicFramePr>
        <p:xfrm>
          <a:off x="280363" y="1521599"/>
          <a:ext cx="3535023" cy="39396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Диаграмма 4"/>
          <p:cNvGraphicFramePr/>
          <p:nvPr/>
        </p:nvGraphicFramePr>
        <p:xfrm>
          <a:off x="4492869" y="1412642"/>
          <a:ext cx="4059115" cy="37348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83577" y="5619751"/>
            <a:ext cx="79482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ПК-19 1/9       - Гущина А.А.;                 ТВ-19 1/9      - Гаркуша Л.В.</a:t>
            </a:r>
          </a:p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ТОП-19 1/9    - Иванова Т.Ф.                 ПМ-19 1/9     - Петренко А.В.</a:t>
            </a:r>
          </a:p>
        </p:txBody>
      </p:sp>
    </p:spTree>
    <p:extLst>
      <p:ext uri="{BB962C8B-B14F-4D97-AF65-F5344CB8AC3E}">
        <p14:creationId xmlns:p14="http://schemas.microsoft.com/office/powerpoint/2010/main" val="9206262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58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32062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9ACD9F79-99A0-4B8E-B480-90ED94DBC3BD}"/>
              </a:ext>
            </a:extLst>
          </p:cNvPr>
          <p:cNvSpPr/>
          <p:nvPr/>
        </p:nvSpPr>
        <p:spPr>
          <a:xfrm>
            <a:off x="958441" y="273893"/>
            <a:ext cx="7277451" cy="1791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АБСОЛЮТНАЯ И КАЧЕСТВЕННАЯ УСПЕВАЕМОСТЬ</a:t>
            </a:r>
            <a:endParaRPr lang="ru-RU" sz="2400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ГРУППАМ 3 КУРСА ЗА 1 и 2 СЕМЕСТРЫ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2021-2022 уч. года</a:t>
            </a:r>
            <a:endParaRPr lang="ru-RU" sz="2400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Диаграмма 1"/>
          <p:cNvGraphicFramePr/>
          <p:nvPr/>
        </p:nvGraphicFramePr>
        <p:xfrm>
          <a:off x="1" y="1748030"/>
          <a:ext cx="4571999" cy="4402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Диаграмма 2"/>
          <p:cNvGraphicFramePr/>
          <p:nvPr/>
        </p:nvGraphicFramePr>
        <p:xfrm>
          <a:off x="4012034" y="1667055"/>
          <a:ext cx="4801285" cy="4402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8962811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447</Words>
  <Application>Microsoft Office PowerPoint</Application>
  <PresentationFormat>Экран (4:3)</PresentationFormat>
  <Paragraphs>76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Цель WorldSkills RUSSIA:</vt:lpstr>
      <vt:lpstr>Презентация PowerPoint</vt:lpstr>
      <vt:lpstr>Презентация PowerPoint</vt:lpstr>
      <vt:lpstr>Презентация PowerPoint</vt:lpstr>
      <vt:lpstr>Средний балл успеваемости групп 1 курса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Цель WorldSkills RUSSIA:</vt:lpstr>
      <vt:lpstr>Цель WorldSkills RUSSIA:</vt:lpstr>
      <vt:lpstr>   СПАСИБО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Цель WorldSkills RUSSIA:</dc:title>
  <dc:creator>Svetik</dc:creator>
  <cp:lastModifiedBy>Svetik</cp:lastModifiedBy>
  <cp:revision>1</cp:revision>
  <dcterms:created xsi:type="dcterms:W3CDTF">2023-03-15T18:36:46Z</dcterms:created>
  <dcterms:modified xsi:type="dcterms:W3CDTF">2023-03-15T18:37:42Z</dcterms:modified>
</cp:coreProperties>
</file>