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2" r:id="rId3"/>
    <p:sldId id="285" r:id="rId4"/>
    <p:sldId id="266" r:id="rId5"/>
    <p:sldId id="282" r:id="rId6"/>
    <p:sldId id="286" r:id="rId7"/>
    <p:sldId id="283" r:id="rId8"/>
    <p:sldId id="284" r:id="rId9"/>
    <p:sldId id="28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2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&#1086;&#1090;&#1095;&#1077;&#1090;&#1099;\2021-2022\1%20&#1089;&#1077;&#1084;&#1077;&#1089;&#1090;&#1088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86;&#1090;&#1095;&#1077;&#1090;&#1099;\2021-2022\1%20&#1089;&#1077;&#1084;&#1077;&#1089;&#1090;&#1088;\&#1050;&#1085;&#1080;&#1075;&#1072;1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86;&#1090;&#1095;&#1077;&#1090;&#1099;\2021-2022\1%20&#1089;&#1077;&#1084;&#1077;&#1089;&#1090;&#1088;\&#1050;&#1085;&#1080;&#1075;&#1072;1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86;&#1090;&#1095;&#1077;&#1090;&#1099;\2021-2022\1%20&#1089;&#1077;&#1084;&#1077;&#1089;&#1090;&#1088;\&#1050;&#1085;&#1080;&#1075;&#1072;1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'2020'!$AO$14</c:f>
              <c:strCache>
                <c:ptCount val="1"/>
                <c:pt idx="0">
                  <c:v>абсолют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'2020'!$AP$13:$AQ$13</c:f>
              <c:strCache>
                <c:ptCount val="2"/>
                <c:pt idx="0">
                  <c:v>1 семестр 2021-2022</c:v>
                </c:pt>
                <c:pt idx="1">
                  <c:v>1 семестр 2020-2021</c:v>
                </c:pt>
              </c:strCache>
            </c:strRef>
          </c:cat>
          <c:val>
            <c:numRef>
              <c:f>'2020'!$AP$14:$AQ$14</c:f>
              <c:numCache>
                <c:formatCode>0.0</c:formatCode>
                <c:ptCount val="2"/>
                <c:pt idx="0">
                  <c:v>98.924999999999997</c:v>
                </c:pt>
                <c:pt idx="1">
                  <c:v>99.4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E2-4C18-B654-165C1EC26359}"/>
            </c:ext>
          </c:extLst>
        </c:ser>
        <c:ser>
          <c:idx val="1"/>
          <c:order val="1"/>
          <c:tx>
            <c:strRef>
              <c:f>'2020'!$AO$15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'2020'!$AP$13:$AQ$13</c:f>
              <c:strCache>
                <c:ptCount val="2"/>
                <c:pt idx="0">
                  <c:v>1 семестр 2021-2022</c:v>
                </c:pt>
                <c:pt idx="1">
                  <c:v>1 семестр 2020-2021</c:v>
                </c:pt>
              </c:strCache>
            </c:strRef>
          </c:cat>
          <c:val>
            <c:numRef>
              <c:f>'2020'!$AP$15:$AQ$15</c:f>
              <c:numCache>
                <c:formatCode>0.0</c:formatCode>
                <c:ptCount val="2"/>
                <c:pt idx="0">
                  <c:v>68.99166666666666</c:v>
                </c:pt>
                <c:pt idx="1">
                  <c:v>76.2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E2-4C18-B654-165C1EC26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81640768"/>
        <c:axId val="777605600"/>
      </c:barChart>
      <c:catAx>
        <c:axId val="781640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7605600"/>
        <c:crosses val="autoZero"/>
        <c:auto val="1"/>
        <c:lblAlgn val="ctr"/>
        <c:lblOffset val="100"/>
        <c:noMultiLvlLbl val="0"/>
      </c:catAx>
      <c:valAx>
        <c:axId val="7776056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78164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036076779959469"/>
          <c:y val="0.83370844269466315"/>
          <c:w val="0.41927825675271602"/>
          <c:h val="0.106106372120151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solidFill>
          <a:srgbClr val="F4D4BA"/>
        </a:solidFill>
      </c:spPr>
    </c:sideWall>
    <c:backWall>
      <c:thickness val="0"/>
      <c:spPr>
        <a:solidFill>
          <a:srgbClr val="F4D4BA"/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'2020'!$X$149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'2020'!$Y$148:$AB$148</c:f>
              <c:strCache>
                <c:ptCount val="4"/>
                <c:pt idx="0">
                  <c:v>ТОП-20 Исачкова Н.В.</c:v>
                </c:pt>
                <c:pt idx="1">
                  <c:v>ТВ-20      Булах А.П.</c:v>
                </c:pt>
                <c:pt idx="2">
                  <c:v>ИХОР-20 Колесник А.В.</c:v>
                </c:pt>
                <c:pt idx="3">
                  <c:v>ПМ-20     Егиян А.М. </c:v>
                </c:pt>
              </c:strCache>
            </c:strRef>
          </c:cat>
          <c:val>
            <c:numRef>
              <c:f>'2020'!$Y$149:$AB$149</c:f>
              <c:numCache>
                <c:formatCode>General</c:formatCode>
                <c:ptCount val="4"/>
                <c:pt idx="1">
                  <c:v>1</c:v>
                </c:pt>
                <c:pt idx="2">
                  <c:v>13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01-49C8-A057-19C691E2EC5E}"/>
            </c:ext>
          </c:extLst>
        </c:ser>
        <c:ser>
          <c:idx val="1"/>
          <c:order val="1"/>
          <c:tx>
            <c:strRef>
              <c:f>'2020'!$X$150</c:f>
              <c:strCache>
                <c:ptCount val="1"/>
                <c:pt idx="0">
                  <c:v>"4" и "5"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'2020'!$Y$148:$AB$148</c:f>
              <c:strCache>
                <c:ptCount val="4"/>
                <c:pt idx="0">
                  <c:v>ТОП-20 Исачкова Н.В.</c:v>
                </c:pt>
                <c:pt idx="1">
                  <c:v>ТВ-20      Булах А.П.</c:v>
                </c:pt>
                <c:pt idx="2">
                  <c:v>ИХОР-20 Колесник А.В.</c:v>
                </c:pt>
                <c:pt idx="3">
                  <c:v>ПМ-20     Егиян А.М. </c:v>
                </c:pt>
              </c:strCache>
            </c:strRef>
          </c:cat>
          <c:val>
            <c:numRef>
              <c:f>'2020'!$Y$150:$AB$150</c:f>
              <c:numCache>
                <c:formatCode>General</c:formatCode>
                <c:ptCount val="4"/>
                <c:pt idx="1">
                  <c:v>7</c:v>
                </c:pt>
                <c:pt idx="2">
                  <c:v>8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01-49C8-A057-19C691E2EC5E}"/>
            </c:ext>
          </c:extLst>
        </c:ser>
        <c:ser>
          <c:idx val="2"/>
          <c:order val="2"/>
          <c:tx>
            <c:strRef>
              <c:f>'2020'!$X$151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'2020'!$Y$148:$AB$148</c:f>
              <c:strCache>
                <c:ptCount val="4"/>
                <c:pt idx="0">
                  <c:v>ТОП-20 Исачкова Н.В.</c:v>
                </c:pt>
                <c:pt idx="1">
                  <c:v>ТВ-20      Булах А.П.</c:v>
                </c:pt>
                <c:pt idx="2">
                  <c:v>ИХОР-20 Колесник А.В.</c:v>
                </c:pt>
                <c:pt idx="3">
                  <c:v>ПМ-20     Егиян А.М. </c:v>
                </c:pt>
              </c:strCache>
            </c:strRef>
          </c:cat>
          <c:val>
            <c:numRef>
              <c:f>'2020'!$Y$151:$AB$151</c:f>
              <c:numCache>
                <c:formatCode>General</c:formatCode>
                <c:ptCount val="4"/>
                <c:pt idx="1">
                  <c:v>17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01-49C8-A057-19C691E2EC5E}"/>
            </c:ext>
          </c:extLst>
        </c:ser>
        <c:ser>
          <c:idx val="3"/>
          <c:order val="3"/>
          <c:tx>
            <c:strRef>
              <c:f>'2020'!$X$152</c:f>
              <c:strCache>
                <c:ptCount val="1"/>
                <c:pt idx="0">
                  <c:v>"2" н/а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'2020'!$Y$148:$AB$148</c:f>
              <c:strCache>
                <c:ptCount val="4"/>
                <c:pt idx="0">
                  <c:v>ТОП-20 Исачкова Н.В.</c:v>
                </c:pt>
                <c:pt idx="1">
                  <c:v>ТВ-20      Булах А.П.</c:v>
                </c:pt>
                <c:pt idx="2">
                  <c:v>ИХОР-20 Колесник А.В.</c:v>
                </c:pt>
                <c:pt idx="3">
                  <c:v>ПМ-20     Егиян А.М. </c:v>
                </c:pt>
              </c:strCache>
            </c:strRef>
          </c:cat>
          <c:val>
            <c:numRef>
              <c:f>'2020'!$Y$152:$AB$152</c:f>
              <c:numCache>
                <c:formatCode>General</c:formatCode>
                <c:ptCount val="4"/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01-49C8-A057-19C691E2E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8852623"/>
        <c:axId val="1"/>
        <c:axId val="0"/>
      </c:bar3DChart>
      <c:catAx>
        <c:axId val="13885262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852623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079503415188825"/>
          <c:y val="0.16955931434496613"/>
          <c:w val="0.13902489084599023"/>
          <c:h val="0.61894008619292962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solidFill>
          <a:schemeClr val="accent6">
            <a:lumMod val="20000"/>
            <a:lumOff val="80000"/>
          </a:schemeClr>
        </a:solidFill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'2020'!$X$30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'2020'!$Y$29:$AB$29</c:f>
              <c:strCache>
                <c:ptCount val="4"/>
                <c:pt idx="0">
                  <c:v>ПК-19          Гущина А.А.</c:v>
                </c:pt>
                <c:pt idx="1">
                  <c:v>ТОП-19      Иванова Т.Ф.</c:v>
                </c:pt>
                <c:pt idx="2">
                  <c:v>ТВ-19          Гаркуша Л.В.</c:v>
                </c:pt>
                <c:pt idx="3">
                  <c:v>ПМ-19      Петренко А.В.</c:v>
                </c:pt>
              </c:strCache>
            </c:strRef>
          </c:cat>
          <c:val>
            <c:numRef>
              <c:f>'2020'!$Y$30:$AB$30</c:f>
              <c:numCache>
                <c:formatCode>General</c:formatCode>
                <c:ptCount val="4"/>
                <c:pt idx="0">
                  <c:v>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D-4A9E-A42A-5E2BCAA6EF76}"/>
            </c:ext>
          </c:extLst>
        </c:ser>
        <c:ser>
          <c:idx val="1"/>
          <c:order val="1"/>
          <c:tx>
            <c:strRef>
              <c:f>'2020'!$X$31</c:f>
              <c:strCache>
                <c:ptCount val="1"/>
                <c:pt idx="0">
                  <c:v>"4" и "5"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'2020'!$Y$29:$AB$29</c:f>
              <c:strCache>
                <c:ptCount val="4"/>
                <c:pt idx="0">
                  <c:v>ПК-19          Гущина А.А.</c:v>
                </c:pt>
                <c:pt idx="1">
                  <c:v>ТОП-19      Иванова Т.Ф.</c:v>
                </c:pt>
                <c:pt idx="2">
                  <c:v>ТВ-19          Гаркуша Л.В.</c:v>
                </c:pt>
                <c:pt idx="3">
                  <c:v>ПМ-19      Петренко А.В.</c:v>
                </c:pt>
              </c:strCache>
            </c:strRef>
          </c:cat>
          <c:val>
            <c:numRef>
              <c:f>'2020'!$Y$31:$AB$31</c:f>
              <c:numCache>
                <c:formatCode>General</c:formatCode>
                <c:ptCount val="4"/>
                <c:pt idx="0">
                  <c:v>15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D-4A9E-A42A-5E2BCAA6EF76}"/>
            </c:ext>
          </c:extLst>
        </c:ser>
        <c:ser>
          <c:idx val="2"/>
          <c:order val="2"/>
          <c:tx>
            <c:strRef>
              <c:f>'2020'!$X$32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'2020'!$Y$29:$AB$29</c:f>
              <c:strCache>
                <c:ptCount val="4"/>
                <c:pt idx="0">
                  <c:v>ПК-19          Гущина А.А.</c:v>
                </c:pt>
                <c:pt idx="1">
                  <c:v>ТОП-19      Иванова Т.Ф.</c:v>
                </c:pt>
                <c:pt idx="2">
                  <c:v>ТВ-19          Гаркуша Л.В.</c:v>
                </c:pt>
                <c:pt idx="3">
                  <c:v>ПМ-19      Петренко А.В.</c:v>
                </c:pt>
              </c:strCache>
            </c:strRef>
          </c:cat>
          <c:val>
            <c:numRef>
              <c:f>'2020'!$Y$32:$AB$32</c:f>
              <c:numCache>
                <c:formatCode>General</c:formatCode>
                <c:ptCount val="4"/>
                <c:pt idx="0">
                  <c:v>6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5D-4A9E-A42A-5E2BCAA6EF76}"/>
            </c:ext>
          </c:extLst>
        </c:ser>
        <c:ser>
          <c:idx val="3"/>
          <c:order val="3"/>
          <c:tx>
            <c:strRef>
              <c:f>'2020'!$X$33</c:f>
              <c:strCache>
                <c:ptCount val="1"/>
                <c:pt idx="0">
                  <c:v>"2"  н/а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'2020'!$Y$29:$AB$29</c:f>
              <c:strCache>
                <c:ptCount val="4"/>
                <c:pt idx="0">
                  <c:v>ПК-19          Гущина А.А.</c:v>
                </c:pt>
                <c:pt idx="1">
                  <c:v>ТОП-19      Иванова Т.Ф.</c:v>
                </c:pt>
                <c:pt idx="2">
                  <c:v>ТВ-19          Гаркуша Л.В.</c:v>
                </c:pt>
                <c:pt idx="3">
                  <c:v>ПМ-19      Петренко А.В.</c:v>
                </c:pt>
              </c:strCache>
            </c:strRef>
          </c:cat>
          <c:val>
            <c:numRef>
              <c:f>'2020'!$Y$33:$AB$33</c:f>
              <c:numCache>
                <c:formatCode>General</c:formatCode>
                <c:ptCount val="4"/>
                <c:pt idx="0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5D-4A9E-A42A-5E2BCAA6E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8865423"/>
        <c:axId val="1"/>
        <c:axId val="0"/>
      </c:bar3DChart>
      <c:catAx>
        <c:axId val="13886542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865423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3370937145642798"/>
          <c:y val="0.20109765491270112"/>
          <c:w val="0.12464979590015834"/>
          <c:h val="0.518125927193883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1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4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8.7567203475540603E-2"/>
          <c:y val="5.4793530056315778E-2"/>
          <c:w val="0.70986913492287729"/>
          <c:h val="0.757127067247661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'2020'!$X$122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'2020'!$Y$121:$AA$121</c15:sqref>
                  </c15:fullRef>
                </c:ext>
              </c:extLst>
              <c:f>'2020'!$Y$121:$Z$121</c:f>
              <c:strCache>
                <c:ptCount val="2"/>
                <c:pt idx="0">
                  <c:v>ПК-18 Педант Р.Г.</c:v>
                </c:pt>
                <c:pt idx="1">
                  <c:v>ТОП-18 Жижко А.А.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'2020'!$Y$122:$AB$122</c15:sqref>
                  </c15:fullRef>
                </c:ext>
              </c:extLst>
              <c:f>'2020'!$Y$122:$Z$122</c:f>
              <c:numCache>
                <c:formatCode>0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10-4E00-B030-902D09CD9A83}"/>
            </c:ext>
          </c:extLst>
        </c:ser>
        <c:ser>
          <c:idx val="1"/>
          <c:order val="1"/>
          <c:tx>
            <c:strRef>
              <c:f>'2020'!$X$123</c:f>
              <c:strCache>
                <c:ptCount val="1"/>
                <c:pt idx="0">
                  <c:v>"4" и "5"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'2020'!$Y$121:$AA$121</c15:sqref>
                  </c15:fullRef>
                </c:ext>
              </c:extLst>
              <c:f>'2020'!$Y$121:$Z$121</c:f>
              <c:strCache>
                <c:ptCount val="2"/>
                <c:pt idx="0">
                  <c:v>ПК-18 Педант Р.Г.</c:v>
                </c:pt>
                <c:pt idx="1">
                  <c:v>ТОП-18 Жижко А.А.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'2020'!$Y$123:$AB$123</c15:sqref>
                  </c15:fullRef>
                </c:ext>
              </c:extLst>
              <c:f>'2020'!$Y$123:$Z$123</c:f>
              <c:numCache>
                <c:formatCode>0</c:formatCode>
                <c:ptCount val="2"/>
                <c:pt idx="0">
                  <c:v>13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10-4E00-B030-902D09CD9A83}"/>
            </c:ext>
          </c:extLst>
        </c:ser>
        <c:ser>
          <c:idx val="2"/>
          <c:order val="2"/>
          <c:tx>
            <c:strRef>
              <c:f>'2020'!$X$124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'2020'!$Y$121:$AA$121</c15:sqref>
                  </c15:fullRef>
                </c:ext>
              </c:extLst>
              <c:f>'2020'!$Y$121:$Z$121</c:f>
              <c:strCache>
                <c:ptCount val="2"/>
                <c:pt idx="0">
                  <c:v>ПК-18 Педант Р.Г.</c:v>
                </c:pt>
                <c:pt idx="1">
                  <c:v>ТОП-18 Жижко А.А.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'2020'!$Y$124:$AB$124</c15:sqref>
                  </c15:fullRef>
                </c:ext>
              </c:extLst>
              <c:f>'2020'!$Y$124:$Z$124</c:f>
              <c:numCache>
                <c:formatCode>0</c:formatCode>
                <c:ptCount val="2"/>
                <c:pt idx="0">
                  <c:v>7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10-4E00-B030-902D09CD9A83}"/>
            </c:ext>
          </c:extLst>
        </c:ser>
        <c:ser>
          <c:idx val="3"/>
          <c:order val="3"/>
          <c:tx>
            <c:strRef>
              <c:f>'2020'!$X$125</c:f>
              <c:strCache>
                <c:ptCount val="1"/>
                <c:pt idx="0">
                  <c:v>"2" н/а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'2020'!$Y$121:$AA$121</c15:sqref>
                  </c15:fullRef>
                </c:ext>
              </c:extLst>
              <c:f>'2020'!$Y$121:$Z$121</c:f>
              <c:strCache>
                <c:ptCount val="2"/>
                <c:pt idx="0">
                  <c:v>ПК-18 Педант Р.Г.</c:v>
                </c:pt>
                <c:pt idx="1">
                  <c:v>ТОП-18 Жижко А.А.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'2020'!$Y$125:$AB$125</c15:sqref>
                  </c15:fullRef>
                </c:ext>
              </c:extLst>
              <c:f>'2020'!$Y$125:$Z$125</c:f>
              <c:numCache>
                <c:formatCode>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10-4E00-B030-902D09CD9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8859423"/>
        <c:axId val="1"/>
        <c:axId val="0"/>
      </c:bar3DChart>
      <c:catAx>
        <c:axId val="13885942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0"/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38859423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956463556378708"/>
          <c:y val="0.28261811023622047"/>
          <c:w val="0.19885390475993392"/>
          <c:h val="0.4326230314960630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2E344-44F8-4F8C-969D-208BD84777AE}" type="datetimeFigureOut">
              <a:rPr lang="ru-RU" smtClean="0"/>
              <a:t>26.01.2022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672CA-FADE-4E73-A532-330142E97A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877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89E72-34D2-4E4D-8D48-5674A4D29E75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41DAB-1FFC-4A40-B8F0-2EC8E71CD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41ED4D-DFC3-45B0-A621-877286B9E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29BC8F-4B71-4079-808B-4267D36EA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E7D4-0549-4E49-88E7-F862CB708F6A}" type="datetimeFigureOut">
              <a:rPr lang="ru-RU" smtClean="0"/>
              <a:t>26.01.2022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82BB2-8218-4C74-9897-243E6A9A9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B2F467-0EEF-4EE1-A4F6-E82C07F37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C4BB-5D87-4A69-AF4B-EE3C47C08D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399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AD8AA-4EA0-4F29-88B6-5EECED34C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01DB56-B0A7-4803-A637-8AC7BA445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1EA476-7459-44C0-908B-6B98C26FC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E7D4-0549-4E49-88E7-F862CB708F6A}" type="datetimeFigureOut">
              <a:rPr lang="ru-RU" smtClean="0"/>
              <a:t>26.01.2022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1E8C01-A064-4151-90FA-0DEEE7E13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2A0072-59C1-44FD-BB41-C86AD5BA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C4BB-5D87-4A69-AF4B-EE3C47C08D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39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03A7C4-5A7B-4CE6-A096-B7B072762A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B69A99-79D3-4076-985B-CDC9C7712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7B8E8-5B71-4CEC-AAC0-E62CACAED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E7D4-0549-4E49-88E7-F862CB708F6A}" type="datetimeFigureOut">
              <a:rPr lang="ru-RU" smtClean="0"/>
              <a:t>26.01.2022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412B6-481F-472D-A582-BF30304A9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9C02F-A3E5-4A8F-93E8-30A2AA90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C4BB-5D87-4A69-AF4B-EE3C47C08D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70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85DA6-28AE-48C8-AFE8-00F76C001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863669-F81F-458D-B46B-169F56846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34DA00-487B-4CE7-AA0E-5C496A956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E7D4-0549-4E49-88E7-F862CB708F6A}" type="datetimeFigureOut">
              <a:rPr lang="ru-RU" smtClean="0"/>
              <a:t>26.01.2022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739096-0BB7-4C59-A0F4-9232F0CBA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8D2C4A-B246-42C0-8F50-F66BD2111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C4BB-5D87-4A69-AF4B-EE3C47C08D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45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60FBC-08D0-4D5F-BFB3-8FDD5BE37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9C8572-2EB8-4D8C-B9C7-5195DDBFC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3741B-94E4-414C-B0EB-A38D543F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E7D4-0549-4E49-88E7-F862CB708F6A}" type="datetimeFigureOut">
              <a:rPr lang="ru-RU" smtClean="0"/>
              <a:t>26.01.2022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B22F92-1859-4ACA-B13B-15C080C91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E748BE-2C9F-4F15-9941-2910B20C7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C4BB-5D87-4A69-AF4B-EE3C47C08D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52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82E5B-0134-43EA-A100-8A8EF646E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354C98-9442-4BCC-9DD3-9B1EC106E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1989A0-7615-42F1-9921-46C0EEDBF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33CA60-0EC0-4ED0-87D4-7F68C4F5B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E7D4-0549-4E49-88E7-F862CB708F6A}" type="datetimeFigureOut">
              <a:rPr lang="ru-RU" smtClean="0"/>
              <a:t>26.01.2022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CB11E6-EA18-4B88-BE3B-39FB958D7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A22E77-B012-4803-A18D-4F89EF45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C4BB-5D87-4A69-AF4B-EE3C47C08D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03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9C46A-81A6-4BAA-9352-446FDCCE2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0A3DBA-2AC1-409A-BCF3-8A26D44CB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3B30D3-CB2D-411B-9500-30BE8D646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FE58FA-3395-4DA7-A322-A5940F71D4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C28A908-5FF4-4259-B1EC-1E3EB667A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EC0AAE9-50D7-4445-8AAD-FD6870B06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E7D4-0549-4E49-88E7-F862CB708F6A}" type="datetimeFigureOut">
              <a:rPr lang="ru-RU" smtClean="0"/>
              <a:t>26.01.2022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F7FF78-47CE-4BE3-8199-5C72FEFB6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DD14D5-BAD0-4E96-B784-03490EF74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C4BB-5D87-4A69-AF4B-EE3C47C08D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84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02534-983B-40B0-A301-41E66301E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66A0514-43BE-4AE4-B5E4-9FAE5DAA5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E7D4-0549-4E49-88E7-F862CB708F6A}" type="datetimeFigureOut">
              <a:rPr lang="ru-RU" smtClean="0"/>
              <a:t>26.01.2022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9938DA5-1B5B-47C0-8834-E828F2CD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DF872E-0943-4518-B8CF-97ADCE09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C4BB-5D87-4A69-AF4B-EE3C47C08D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57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53D514-DDA5-4BE6-B3E1-0777EF082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E7D4-0549-4E49-88E7-F862CB708F6A}" type="datetimeFigureOut">
              <a:rPr lang="ru-RU" smtClean="0"/>
              <a:t>26.01.2022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8A324C9-078E-4CA3-B4E8-BEA7A3C16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2342DF-22E7-4861-A5C4-AE4257EBA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C4BB-5D87-4A69-AF4B-EE3C47C08D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29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9D50A-1305-491D-ACA0-F81750C61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8002F-4310-4E51-ADDB-2E5DA2957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904DC9-81C2-46EB-B754-223F92401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7F1658-F0B8-4C41-8141-E733DC35F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E7D4-0549-4E49-88E7-F862CB708F6A}" type="datetimeFigureOut">
              <a:rPr lang="ru-RU" smtClean="0"/>
              <a:t>26.01.2022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F22E30-0420-4280-BC34-41B43BAF4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CB8251-B6F7-43EE-99FC-8711E76B7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C4BB-5D87-4A69-AF4B-EE3C47C08D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19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BEBA7-BF4D-421D-8594-B6A9E7388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C210D3F-371B-4065-9C67-2EFD568997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4DA53F-4C8B-4A19-9E0A-77A2B20C9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A19BEA-CC79-4A77-99F1-9C66F2A06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E7D4-0549-4E49-88E7-F862CB708F6A}" type="datetimeFigureOut">
              <a:rPr lang="ru-RU" smtClean="0"/>
              <a:t>26.01.2022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04DCAF-FA3E-4CF8-A5F5-3B2D9F086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3CBA0D-EE59-4B27-9D21-E651100D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C4BB-5D87-4A69-AF4B-EE3C47C08D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43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BA3AF-769F-4F9C-8EB6-7FBFA434C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BEAF55-DB4A-401C-B849-A2AED5BBA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7201F9-66AD-4D13-BBF7-876E41225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5E7D4-0549-4E49-88E7-F862CB708F6A}" type="datetimeFigureOut">
              <a:rPr lang="ru-RU" smtClean="0"/>
              <a:t>26.01.2022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9F977E-704F-40B2-BB0C-95B94D026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9469A4-4AF7-47DD-A68E-930181B5C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FC4BB-5D87-4A69-AF4B-EE3C47C08D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55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520" y="24474"/>
            <a:ext cx="2215937" cy="22859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8322042-0F88-4BE5-A943-CD244DBFAB16}"/>
              </a:ext>
            </a:extLst>
          </p:cNvPr>
          <p:cNvSpPr txBox="1">
            <a:spLocks/>
          </p:cNvSpPr>
          <p:nvPr/>
        </p:nvSpPr>
        <p:spPr>
          <a:xfrm>
            <a:off x="539552" y="692696"/>
            <a:ext cx="8229600" cy="39599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1F21775-6D90-4C30-83F9-E570C9D52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63396"/>
            <a:ext cx="9144000" cy="2387600"/>
          </a:xfrm>
        </p:spPr>
        <p:txBody>
          <a:bodyPr>
            <a:noAutofit/>
          </a:bodyPr>
          <a:lstStyle/>
          <a:p>
            <a:r>
              <a:rPr lang="ru-RU" sz="3600" b="1" dirty="0"/>
              <a:t>Результаты </a:t>
            </a:r>
            <a:br>
              <a:rPr lang="ru-RU" sz="3600" b="1" dirty="0"/>
            </a:br>
            <a:r>
              <a:rPr lang="ru-RU" sz="3600" b="1" dirty="0"/>
              <a:t>учебной деятельности </a:t>
            </a:r>
            <a:br>
              <a:rPr lang="ru-RU" sz="3600" b="1" dirty="0"/>
            </a:br>
            <a:r>
              <a:rPr lang="ru-RU" sz="3600" b="1" dirty="0"/>
              <a:t>отделения подготовки квалифицированных рабочих и служащих </a:t>
            </a:r>
            <a:br>
              <a:rPr lang="ru-RU" sz="3600" b="1" dirty="0"/>
            </a:br>
            <a:r>
              <a:rPr lang="ru-RU" sz="3600" b="1" dirty="0"/>
              <a:t>за 1 семестр 2021/2022  уч. </a:t>
            </a:r>
            <a:r>
              <a:rPr lang="ru-RU" sz="3600" b="1" dirty="0">
                <a:latin typeface="Arial" charset="0"/>
              </a:rPr>
              <a:t>г</a:t>
            </a:r>
            <a:r>
              <a:rPr lang="ru-RU" sz="3600" dirty="0"/>
              <a:t>.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2CBF426-8104-4A25-B84D-63DEA2B00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2208" y="4652640"/>
            <a:ext cx="22538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Зав. отделением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Овчаренко В.В.</a:t>
            </a:r>
          </a:p>
        </p:txBody>
      </p:sp>
    </p:spTree>
    <p:extLst>
      <p:ext uri="{BB962C8B-B14F-4D97-AF65-F5344CB8AC3E}">
        <p14:creationId xmlns:p14="http://schemas.microsoft.com/office/powerpoint/2010/main" val="268653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2035973" y="181268"/>
            <a:ext cx="8229600" cy="125253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/>
              <a:t>Контингент студентов отделения </a:t>
            </a:r>
            <a:br>
              <a:rPr lang="ru-RU" sz="3200" b="1" dirty="0"/>
            </a:br>
            <a:r>
              <a:rPr lang="ru-RU" sz="3200" b="1" dirty="0"/>
              <a:t>на 27.01.2022г.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3578735" y="1873251"/>
            <a:ext cx="6725294" cy="208915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3200" b="1" dirty="0">
                <a:latin typeface="Times New Roman" pitchFamily="18" charset="0"/>
              </a:rPr>
              <a:t>				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3200" b="1" dirty="0">
                <a:latin typeface="Times New Roman" pitchFamily="18" charset="0"/>
              </a:rPr>
              <a:t>				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3200" b="1" dirty="0">
                <a:latin typeface="Times New Roman" pitchFamily="18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endParaRPr lang="ru-RU" sz="32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3200" i="1" dirty="0">
                <a:latin typeface="Times New Roman" pitchFamily="18" charset="0"/>
              </a:rPr>
              <a:t>				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3200" b="1" dirty="0">
                <a:latin typeface="Times New Roman" pitchFamily="18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3200" b="1" dirty="0">
                <a:latin typeface="Times New Roman" pitchFamily="18" charset="0"/>
              </a:rPr>
              <a:t>				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3200" b="1" dirty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3200" b="1" dirty="0">
                <a:latin typeface="Times New Roman" pitchFamily="18" charset="0"/>
              </a:rPr>
              <a:t>	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E672177-A596-4FE5-AD8E-DF588CD17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258960"/>
              </p:ext>
            </p:extLst>
          </p:nvPr>
        </p:nvGraphicFramePr>
        <p:xfrm>
          <a:off x="2086773" y="1269568"/>
          <a:ext cx="8127999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7919208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4538863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3737350"/>
                    </a:ext>
                  </a:extLst>
                </a:gridCol>
              </a:tblGrid>
              <a:tr h="4415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групп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студентов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055706"/>
                  </a:ext>
                </a:extLst>
              </a:tr>
              <a:tr h="44770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курс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20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 т.ч. 2 договор)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933105"/>
                  </a:ext>
                </a:extLst>
              </a:tr>
              <a:tr h="44770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курс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215281"/>
                  </a:ext>
                </a:extLst>
              </a:tr>
              <a:tr h="44770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курс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755735"/>
                  </a:ext>
                </a:extLst>
              </a:tr>
              <a:tr h="44770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курс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873678"/>
                  </a:ext>
                </a:extLst>
              </a:tr>
              <a:tr h="447700"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749303"/>
                  </a:ext>
                </a:extLst>
              </a:tr>
              <a:tr h="44770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Академ. отпуск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i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427306"/>
                  </a:ext>
                </a:extLst>
              </a:tr>
              <a:tr h="4477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групп</a:t>
                      </a:r>
                      <a:endParaRPr lang="ru-RU" sz="2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95348"/>
                  </a:ext>
                </a:extLst>
              </a:tr>
              <a:tr h="447700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Первый семестр окончен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групп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 т.ч. 2 договор)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15663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 idx="4294967295"/>
          </p:nvPr>
        </p:nvSpPr>
        <p:spPr>
          <a:xfrm>
            <a:off x="1992313" y="333375"/>
            <a:ext cx="8229600" cy="1252538"/>
          </a:xfrm>
        </p:spPr>
        <p:txBody>
          <a:bodyPr/>
          <a:lstStyle/>
          <a:p>
            <a:pPr algn="ctr"/>
            <a:r>
              <a:rPr lang="ru-RU" sz="2800" b="1" dirty="0"/>
              <a:t>Сравнительный</a:t>
            </a:r>
            <a:r>
              <a:rPr lang="ru-RU" sz="3200" b="1" dirty="0"/>
              <a:t> анализ абсолютной и качественной успеваемости по группам</a:t>
            </a:r>
            <a:endParaRPr lang="ru-RU" sz="36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FB0F595-4665-4814-842C-E11293F36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2736" y="1420427"/>
            <a:ext cx="8566951" cy="52395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992313" y="333376"/>
            <a:ext cx="8229600" cy="574675"/>
          </a:xfrm>
        </p:spPr>
        <p:txBody>
          <a:bodyPr/>
          <a:lstStyle/>
          <a:p>
            <a:pPr algn="ctr" eaLnBrk="1" hangingPunct="1"/>
            <a:r>
              <a:rPr lang="ru-RU" sz="2800" b="1" dirty="0"/>
              <a:t>Анализ успеваемости  по отделению</a:t>
            </a:r>
            <a:endParaRPr lang="ru-RU" sz="2800" dirty="0"/>
          </a:p>
        </p:txBody>
      </p:sp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2135189" y="11969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3405372" y="836614"/>
            <a:ext cx="54574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/>
              <a:t>в сравнении с аналогичным периодом </a:t>
            </a:r>
          </a:p>
          <a:p>
            <a:pPr algn="ctr"/>
            <a:r>
              <a:rPr lang="ru-RU" sz="2400" dirty="0"/>
              <a:t>прошлого учебного года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4ADF812-CD61-4750-9F2C-F0D86AC541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801516"/>
              </p:ext>
            </p:extLst>
          </p:nvPr>
        </p:nvGraphicFramePr>
        <p:xfrm>
          <a:off x="1686757" y="1956536"/>
          <a:ext cx="8081651" cy="406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1981200" y="141811"/>
            <a:ext cx="8229600" cy="1362670"/>
          </a:xfrm>
        </p:spPr>
        <p:txBody>
          <a:bodyPr/>
          <a:lstStyle/>
          <a:p>
            <a:pPr algn="ctr"/>
            <a:r>
              <a:rPr lang="ru-RU" sz="2400" b="1" dirty="0"/>
              <a:t>С 1 января 2022 г. назначена стипендия: </a:t>
            </a:r>
            <a:br>
              <a:rPr lang="ru-RU" sz="2400" b="1" dirty="0"/>
            </a:br>
            <a:r>
              <a:rPr lang="ru-RU" sz="2800" b="1" dirty="0"/>
              <a:t>90 чел. из 138 (65,2%)</a:t>
            </a:r>
            <a:endParaRPr lang="ru-RU" sz="2400" b="1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67C9E84-91E5-4291-B519-F6CC1798E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62045" y="1295272"/>
            <a:ext cx="166699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48E7E9-F818-4BB3-BD21-AA71F2E64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8760" y="1295272"/>
            <a:ext cx="8482585" cy="50985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992313" y="333375"/>
            <a:ext cx="8424862" cy="1252538"/>
          </a:xfrm>
        </p:spPr>
        <p:txBody>
          <a:bodyPr/>
          <a:lstStyle/>
          <a:p>
            <a:pPr eaLnBrk="1" hangingPunct="1"/>
            <a:r>
              <a:rPr lang="ru-RU" sz="2800" b="1" dirty="0"/>
              <a:t>СРАВНИТЕЛЬНЫЙ АНАЛИЗ УСПЕВАЕМОСТИ</a:t>
            </a:r>
            <a:br>
              <a:rPr lang="ru-RU" sz="2800" b="1" dirty="0"/>
            </a:br>
            <a:r>
              <a:rPr lang="ru-RU" sz="2800" b="1" dirty="0"/>
              <a:t>в группах 1 курса за 1 семестр обучения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5BA7AE-CA6E-4401-A0C9-F853BF3DB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762" y="1287765"/>
            <a:ext cx="9272476" cy="48910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92313" y="333375"/>
            <a:ext cx="8424862" cy="1252538"/>
          </a:xfrm>
        </p:spPr>
        <p:txBody>
          <a:bodyPr/>
          <a:lstStyle/>
          <a:p>
            <a:pPr eaLnBrk="1" hangingPunct="1"/>
            <a:r>
              <a:rPr lang="ru-RU" sz="2800" b="1" dirty="0"/>
              <a:t>СРАВНИТЕЛЬНЫЙ АНАЛИЗ УСПЕВАЕМОСТИ</a:t>
            </a:r>
            <a:br>
              <a:rPr lang="ru-RU" sz="2800" b="1" dirty="0"/>
            </a:br>
            <a:r>
              <a:rPr lang="ru-RU" sz="2800" b="1" dirty="0"/>
              <a:t>в группах 2 курса за 1 семестр обучения</a:t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D63245A-3963-46FA-9798-3F61E69656AF}"/>
              </a:ext>
            </a:extLst>
          </p:cNvPr>
          <p:cNvGraphicFramePr>
            <a:graphicFrameLocks/>
          </p:cNvGraphicFramePr>
          <p:nvPr/>
        </p:nvGraphicFramePr>
        <p:xfrm>
          <a:off x="1992313" y="1412776"/>
          <a:ext cx="842486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92313" y="333375"/>
            <a:ext cx="8424862" cy="1252538"/>
          </a:xfrm>
        </p:spPr>
        <p:txBody>
          <a:bodyPr/>
          <a:lstStyle/>
          <a:p>
            <a:pPr eaLnBrk="1" hangingPunct="1"/>
            <a:r>
              <a:rPr lang="ru-RU" sz="2800" b="1" dirty="0"/>
              <a:t>СРАВНИТЕЛЬНЫЙ АНАЛИЗ УСПЕВАЕМОСТИ</a:t>
            </a:r>
            <a:br>
              <a:rPr lang="ru-RU" sz="2800" b="1" dirty="0"/>
            </a:br>
            <a:r>
              <a:rPr lang="ru-RU" sz="2800" b="1" dirty="0"/>
              <a:t>в группах 3 курса за 1 семестр обучения</a:t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59C57A37-524C-4F9E-BBAE-ECE50F2BB7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078155"/>
              </p:ext>
            </p:extLst>
          </p:nvPr>
        </p:nvGraphicFramePr>
        <p:xfrm>
          <a:off x="1992313" y="1340769"/>
          <a:ext cx="8424862" cy="5183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992313" y="333375"/>
            <a:ext cx="8424862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СРАВНИТЕЛЬНЫЙ АНАЛИЗ УСПЕВАЕМОСТИ</a:t>
            </a:r>
            <a:br>
              <a:rPr lang="ru-RU" sz="2800" b="1" dirty="0">
                <a:latin typeface="+mj-lt"/>
                <a:ea typeface="+mj-ea"/>
                <a:cs typeface="+mj-cs"/>
              </a:rPr>
            </a:br>
            <a:r>
              <a:rPr lang="ru-RU" sz="2800" b="1" dirty="0">
                <a:latin typeface="+mj-lt"/>
                <a:ea typeface="+mj-ea"/>
                <a:cs typeface="+mj-cs"/>
              </a:rPr>
              <a:t>в группах 4 курса за 1 семестр обучения</a:t>
            </a:r>
            <a:br>
              <a:rPr lang="ru-RU" sz="2800" dirty="0">
                <a:latin typeface="+mj-lt"/>
                <a:ea typeface="+mj-ea"/>
                <a:cs typeface="+mj-cs"/>
              </a:rPr>
            </a:br>
            <a:endParaRPr lang="ru-RU" sz="28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97D489C-FEFB-4A8B-BF99-44E32EE654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732537"/>
              </p:ext>
            </p:extLst>
          </p:nvPr>
        </p:nvGraphicFramePr>
        <p:xfrm>
          <a:off x="2454170" y="1415396"/>
          <a:ext cx="7391165" cy="4887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205</Words>
  <Application>Microsoft Office PowerPoint</Application>
  <PresentationFormat>Широкоэкранный</PresentationFormat>
  <Paragraphs>50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Тема Office</vt:lpstr>
      <vt:lpstr>Результаты  учебной деятельности  отделения подготовки квалифицированных рабочих и служащих  за 1 семестр 2021/2022  уч. г. </vt:lpstr>
      <vt:lpstr>Контингент студентов отделения  на 27.01.2022г.</vt:lpstr>
      <vt:lpstr>Сравнительный анализ абсолютной и качественной успеваемости по группам</vt:lpstr>
      <vt:lpstr>Анализ успеваемости  по отделению</vt:lpstr>
      <vt:lpstr>С 1 января 2022 г. назначена стипендия:  90 чел. из 138 (65,2%)</vt:lpstr>
      <vt:lpstr>СРАВНИТЕЛЬНЫЙ АНАЛИЗ УСПЕВАЕМОСТИ в группах 1 курса за 1 семестр обучения </vt:lpstr>
      <vt:lpstr>СРАВНИТЕЛЬНЫЙ АНАЛИЗ УСПЕВАЕМОСТИ в группах 2 курса за 1 семестр обучения </vt:lpstr>
      <vt:lpstr>СРАВНИТЕЛЬНЫЙ АНАЛИЗ УСПЕВАЕМОСТИ в группах 3 курса за 1 семестр обучения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Предметные цикловые комиссии</dc:title>
  <dc:creator>User</dc:creator>
  <cp:lastModifiedBy>Пользователь</cp:lastModifiedBy>
  <cp:revision>13</cp:revision>
  <dcterms:created xsi:type="dcterms:W3CDTF">2021-08-27T04:47:42Z</dcterms:created>
  <dcterms:modified xsi:type="dcterms:W3CDTF">2022-01-26T09:05:52Z</dcterms:modified>
</cp:coreProperties>
</file>