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контингента по курсам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9B-48B0-96E7-8313E6F36C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9B-48B0-96E7-8313E6F36CC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9B-48B0-96E7-8313E6F36CC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9B-48B0-96E7-8313E6F36CC8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115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C9B-48B0-96E7-8313E6F36CC8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9B-48B0-96E7-8313E6F36CC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C9B-48B0-96E7-8313E6F36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4">
                  <c:v>Академ.отп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</c:v>
                </c:pt>
                <c:pt idx="1">
                  <c:v>116</c:v>
                </c:pt>
                <c:pt idx="2">
                  <c:v>48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9B-48B0-96E7-8313E6F36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926616750182387"/>
          <c:y val="0.27665156954057796"/>
          <c:w val="0.19276525474058281"/>
          <c:h val="0.51680997642083748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430168080901015"/>
          <c:y val="0.16050941165932875"/>
          <c:w val="0.64879569141206961"/>
          <c:h val="0.73663481258130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3.3333340063262731E-2"/>
                  <c:y val="2.8846151662161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9-4265-B441-E84212D9A4B3}"/>
                </c:ext>
              </c:extLst>
            </c:dLbl>
            <c:dLbl>
              <c:idx val="1"/>
              <c:layout>
                <c:manualLayout>
                  <c:x val="2.5641030817894327E-2"/>
                  <c:y val="5.7692303324325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C9-4265-B441-E84212D9A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ОДЛ-20 1/9 Зимина Ю.А.</c:v>
                </c:pt>
                <c:pt idx="1">
                  <c:v>ПОСО-20 1/9 Зайцева В.Н.</c:v>
                </c:pt>
                <c:pt idx="2">
                  <c:v>ПОСО-20 2/9д    Плюто Н.Е.</c:v>
                </c:pt>
                <c:pt idx="3">
                  <c:v>ЭК-20 1/11 Котенко А.В.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43.5</c:v>
                </c:pt>
                <c:pt idx="1">
                  <c:v>80</c:v>
                </c:pt>
                <c:pt idx="2">
                  <c:v>39.1</c:v>
                </c:pt>
                <c:pt idx="3">
                  <c:v>60.9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C9-4265-B441-E84212D9A4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2.3076927736104952E-2"/>
                  <c:y val="-8.6538454986490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C5-45F5-A009-AEDFD4B5253B}"/>
                </c:ext>
              </c:extLst>
            </c:dLbl>
            <c:dLbl>
              <c:idx val="1"/>
              <c:layout>
                <c:manualLayout>
                  <c:x val="1.2820515408947117E-2"/>
                  <c:y val="-2.64420002300731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C5-45F5-A009-AEDFD4B52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ОДЛ-20 1/9 Зимина Ю.А.</c:v>
                </c:pt>
                <c:pt idx="1">
                  <c:v>ПОСО-20 1/9 Зайцева В.Н.</c:v>
                </c:pt>
                <c:pt idx="2">
                  <c:v>ПОСО-20 2/9д    Плюто Н.Е.</c:v>
                </c:pt>
                <c:pt idx="3">
                  <c:v>ЭК-20 1/11 Котенко А.В.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C9-4265-B441-E84212D9A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4407808"/>
        <c:axId val="194438272"/>
        <c:axId val="0"/>
      </c:bar3DChart>
      <c:catAx>
        <c:axId val="194407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4438272"/>
        <c:crosses val="autoZero"/>
        <c:auto val="1"/>
        <c:lblAlgn val="ctr"/>
        <c:lblOffset val="100"/>
        <c:noMultiLvlLbl val="0"/>
      </c:catAx>
      <c:valAx>
        <c:axId val="194438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440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ПОСО-19 1/9</c:v>
                </c:pt>
                <c:pt idx="1">
                  <c:v>ОДЛ-19 1/9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D2-42BE-912D-32C6C4D15B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ПОСО-19 1/9</c:v>
                </c:pt>
                <c:pt idx="1">
                  <c:v>ОДЛ-19 1/9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D2-42BE-912D-32C6C4D15B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ПОСО-19 1/9</c:v>
                </c:pt>
                <c:pt idx="1">
                  <c:v>ОДЛ-19 1/9
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D2-42BE-912D-32C6C4D15B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ПОСО-19 1/9</c:v>
                </c:pt>
                <c:pt idx="1">
                  <c:v>ОДЛ-19 1/9
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D2-42BE-912D-32C6C4D15B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4773376"/>
        <c:axId val="194774912"/>
        <c:axId val="0"/>
      </c:bar3DChart>
      <c:catAx>
        <c:axId val="19477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94774912"/>
        <c:crosses val="autoZero"/>
        <c:auto val="1"/>
        <c:lblAlgn val="ctr"/>
        <c:lblOffset val="100"/>
        <c:noMultiLvlLbl val="0"/>
      </c:catAx>
      <c:valAx>
        <c:axId val="19477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7733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ОДЛ- 1/9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EB-4577-A2EE-86FC04B1F0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9.9487989371235905E-3"/>
                  <c:y val="-9.6709393096523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2B-4D32-9D18-B0FF3CE29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ОДЛ- 1/9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EB-4577-A2EE-86FC04B1F0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9846396811370815E-2"/>
                  <c:y val="-9.6709393096523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2B-4D32-9D18-B0FF3CE29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ОДЛ- 1/9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EB-4577-A2EE-86FC04B1F02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ОДЛ- 1/9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EB-4577-A2EE-86FC04B1F0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5801856"/>
        <c:axId val="195803392"/>
        <c:axId val="0"/>
      </c:bar3DChart>
      <c:catAx>
        <c:axId val="19580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95803392"/>
        <c:crosses val="autoZero"/>
        <c:auto val="1"/>
        <c:lblAlgn val="ctr"/>
        <c:lblOffset val="100"/>
        <c:noMultiLvlLbl val="0"/>
      </c:catAx>
      <c:valAx>
        <c:axId val="19580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8018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72"/>
          <c:y val="3.1730766828379331E-2"/>
          <c:w val="0.41646263203364337"/>
          <c:h val="0.8531683182034900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5.1282061635788811E-3"/>
                  <c:y val="-2.8846151662164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CE-4CF3-BD94-DB3BD4630DF8}"/>
                </c:ext>
              </c:extLst>
            </c:dLbl>
            <c:dLbl>
              <c:idx val="1"/>
              <c:layout>
                <c:manualLayout>
                  <c:x val="1.5384618490736541E-2"/>
                  <c:y val="-8.6538454986489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CE-4CF3-BD94-DB3BD4630DF8}"/>
                </c:ext>
              </c:extLst>
            </c:dLbl>
            <c:dLbl>
              <c:idx val="2"/>
              <c:layout>
                <c:manualLayout>
                  <c:x val="1.2820515408947211E-2"/>
                  <c:y val="-2.8846151662162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CE-4CF3-BD94-DB3BD4630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ПОСО-19 1/9 Столащук А.Н.</c:v>
                </c:pt>
                <c:pt idx="1">
                  <c:v>ОДЛ-19 1/9 Тимофеева О.И.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69.599999999999994</c:v>
                </c:pt>
                <c:pt idx="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6D-43AF-9C4B-AB3C94043D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ПОСО-19 1/9 Столащук А.Н.</c:v>
                </c:pt>
                <c:pt idx="1">
                  <c:v>ОДЛ-19 1/9 Тимофеева О.И.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6D-43AF-9C4B-AB3C94043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5853312"/>
        <c:axId val="195859200"/>
        <c:axId val="0"/>
      </c:bar3DChart>
      <c:catAx>
        <c:axId val="195853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5859200"/>
        <c:crosses val="autoZero"/>
        <c:auto val="1"/>
        <c:lblAlgn val="ctr"/>
        <c:lblOffset val="100"/>
        <c:noMultiLvlLbl val="0"/>
      </c:catAx>
      <c:valAx>
        <c:axId val="1958592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585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72"/>
          <c:y val="3.1730766828379331E-2"/>
          <c:w val="0.41646263203364337"/>
          <c:h val="0.8531683182034900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1.53846184907366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C5-4CF1-9084-F55B665D61A6}"/>
                </c:ext>
              </c:extLst>
            </c:dLbl>
            <c:dLbl>
              <c:idx val="1"/>
              <c:layout>
                <c:manualLayout>
                  <c:x val="1.28205154089472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C5-4CF1-9084-F55B665D61A6}"/>
                </c:ext>
              </c:extLst>
            </c:dLbl>
            <c:dLbl>
              <c:idx val="2"/>
              <c:layout>
                <c:manualLayout>
                  <c:x val="1.5384618490736622E-2"/>
                  <c:y val="-1.1538460664865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C5-4CF1-9084-F55B665D6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 - 19 1/9 Тимофеева О.И.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C4-4BEA-AD86-3C81B074A4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 - 19 1/9 Тимофеева О.И.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C4-4BEA-AD86-3C81B074A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5928064"/>
        <c:axId val="195929600"/>
        <c:axId val="0"/>
      </c:bar3DChart>
      <c:catAx>
        <c:axId val="1959280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5929600"/>
        <c:crosses val="autoZero"/>
        <c:auto val="1"/>
        <c:lblAlgn val="ctr"/>
        <c:lblOffset val="100"/>
        <c:noMultiLvlLbl val="0"/>
      </c:catAx>
      <c:valAx>
        <c:axId val="195929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5928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3.653846153846154E-2"/>
                  <c:y val="-3.1730766828379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2-479C-99FB-E45030A6FA18}"/>
                </c:ext>
              </c:extLst>
            </c:dLbl>
            <c:dLbl>
              <c:idx val="1"/>
              <c:layout>
                <c:manualLayout>
                  <c:x val="-2.8846153846153848E-2"/>
                  <c:y val="-2.596153649594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2-479C-99FB-E45030A6F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56.3</c:v>
                </c:pt>
                <c:pt idx="1">
                  <c:v>62.3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42-479C-99FB-E45030A6FA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Усп.,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98.5</c:v>
                </c:pt>
                <c:pt idx="1">
                  <c:v>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42-479C-99FB-E45030A6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597632"/>
        <c:axId val="196599168"/>
        <c:axId val="0"/>
      </c:bar3DChart>
      <c:catAx>
        <c:axId val="19659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6599168"/>
        <c:crosses val="autoZero"/>
        <c:auto val="1"/>
        <c:lblAlgn val="ctr"/>
        <c:lblOffset val="100"/>
        <c:noMultiLvlLbl val="0"/>
      </c:catAx>
      <c:valAx>
        <c:axId val="19659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5976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46"/>
          <c:y val="3.1730766828379331E-2"/>
          <c:w val="0.40110775679139343"/>
          <c:h val="0.85316831820349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ПОСО-21 1/9 Оплачко И.И.</c:v>
                </c:pt>
                <c:pt idx="1">
                  <c:v>ОДЛ-21 1/9 Корженевская А.Г.</c:v>
                </c:pt>
                <c:pt idx="2">
                  <c:v>ПОСО-21 1/11 Теницкая А.В.</c:v>
                </c:pt>
                <c:pt idx="3">
                  <c:v>ЭК-21 1/11 Деточка С.В.</c:v>
                </c:pt>
                <c:pt idx="4">
                  <c:v>ПОСО-20 1/9 Зайцева В.Н.</c:v>
                </c:pt>
                <c:pt idx="5">
                  <c:v>ОДЛ-20 1/9 Зимина Ю.А.</c:v>
                </c:pt>
                <c:pt idx="6">
                  <c:v>ЭК-20 1/11 Котенко А.В.</c:v>
                </c:pt>
                <c:pt idx="7">
                  <c:v>ОДЛ-19 1/9 Тимофеева О.И.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24</c:v>
                </c:pt>
                <c:pt idx="1">
                  <c:v>25</c:v>
                </c:pt>
                <c:pt idx="2">
                  <c:v>23</c:v>
                </c:pt>
                <c:pt idx="3">
                  <c:v>20</c:v>
                </c:pt>
                <c:pt idx="4">
                  <c:v>25</c:v>
                </c:pt>
                <c:pt idx="5">
                  <c:v>23</c:v>
                </c:pt>
                <c:pt idx="6">
                  <c:v>23</c:v>
                </c:pt>
                <c:pt idx="7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6F-4065-B519-261E181BC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Стипендиаты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ПОСО-21 1/9 Оплачко И.И.</c:v>
                </c:pt>
                <c:pt idx="1">
                  <c:v>ОДЛ-21 1/9 Корженевская А.Г.</c:v>
                </c:pt>
                <c:pt idx="2">
                  <c:v>ПОСО-21 1/11 Теницкая А.В.</c:v>
                </c:pt>
                <c:pt idx="3">
                  <c:v>ЭК-21 1/11 Деточка С.В.</c:v>
                </c:pt>
                <c:pt idx="4">
                  <c:v>ПОСО-20 1/9 Зайцева В.Н.</c:v>
                </c:pt>
                <c:pt idx="5">
                  <c:v>ОДЛ-20 1/9 Зимина Ю.А.</c:v>
                </c:pt>
                <c:pt idx="6">
                  <c:v>ЭК-20 1/11 Котенко А.В.</c:v>
                </c:pt>
                <c:pt idx="7">
                  <c:v>ОДЛ-19 1/9 Тимофеева О.И.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14</c:v>
                </c:pt>
                <c:pt idx="1">
                  <c:v>14</c:v>
                </c:pt>
                <c:pt idx="2">
                  <c:v>22</c:v>
                </c:pt>
                <c:pt idx="3">
                  <c:v>11</c:v>
                </c:pt>
                <c:pt idx="4">
                  <c:v>20</c:v>
                </c:pt>
                <c:pt idx="5">
                  <c:v>10</c:v>
                </c:pt>
                <c:pt idx="6">
                  <c:v>14</c:v>
                </c:pt>
                <c:pt idx="7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6F-4065-B519-261E181BC2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9076864"/>
        <c:axId val="199078656"/>
      </c:barChart>
      <c:catAx>
        <c:axId val="199076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9078656"/>
        <c:crosses val="autoZero"/>
        <c:auto val="1"/>
        <c:lblAlgn val="ctr"/>
        <c:lblOffset val="100"/>
        <c:noMultiLvlLbl val="0"/>
      </c:catAx>
      <c:valAx>
        <c:axId val="19907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076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554"/>
          <c:y val="0.274490853429879"/>
          <c:w val="0.21663405161483679"/>
          <c:h val="0.29226865393487833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46"/>
          <c:y val="2.2109608841798079E-2"/>
          <c:w val="0.40110775679139343"/>
          <c:h val="0.853168318203490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семестр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ПОСО-21 1/9 Оплачко И.И.</c:v>
                </c:pt>
                <c:pt idx="1">
                  <c:v>ОДЛ-21 1/9 Корженевская А.Г.</c:v>
                </c:pt>
                <c:pt idx="2">
                  <c:v>ТМ-21 1/11 Теницкая А.В.</c:v>
                </c:pt>
                <c:pt idx="3">
                  <c:v>ЭК-21 1/11 Деточка С.В.</c:v>
                </c:pt>
                <c:pt idx="4">
                  <c:v>ПОСО-20 1/9 Зайцева В.Н.</c:v>
                </c:pt>
                <c:pt idx="5">
                  <c:v>ОДЛ-20 1/9 Зимина Ю.А.</c:v>
                </c:pt>
                <c:pt idx="6">
                  <c:v>ЭК-20 1/11 Котенко А.В.</c:v>
                </c:pt>
                <c:pt idx="7">
                  <c:v>ОДЛ-19 1/9 Тимофеева О.И.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</c:v>
                </c:pt>
                <c:pt idx="1">
                  <c:v>22</c:v>
                </c:pt>
                <c:pt idx="2">
                  <c:v>9</c:v>
                </c:pt>
                <c:pt idx="3">
                  <c:v>14</c:v>
                </c:pt>
                <c:pt idx="4">
                  <c:v>8</c:v>
                </c:pt>
                <c:pt idx="5">
                  <c:v>10</c:v>
                </c:pt>
                <c:pt idx="6">
                  <c:v>17</c:v>
                </c:pt>
                <c:pt idx="7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09-4157-97FC-7B53C1C32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 семестр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8028272802931003E-2"/>
                  <c:y val="-1.202648781858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9-4157-97FC-7B53C1C32C84}"/>
                </c:ext>
              </c:extLst>
            </c:dLbl>
            <c:dLbl>
              <c:idx val="1"/>
              <c:layout>
                <c:manualLayout>
                  <c:x val="7.9880577488353491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9-4157-97FC-7B53C1C32C84}"/>
                </c:ext>
              </c:extLst>
            </c:dLbl>
            <c:dLbl>
              <c:idx val="2"/>
              <c:layout>
                <c:manualLayout>
                  <c:x val="3.6436754643810312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09-4157-97FC-7B53C1C32C84}"/>
                </c:ext>
              </c:extLst>
            </c:dLbl>
            <c:dLbl>
              <c:idx val="3"/>
              <c:layout>
                <c:manualLayout>
                  <c:x val="4.4845236484689611E-2"/>
                  <c:y val="-4.8105951274353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9-4157-97FC-7B53C1C32C84}"/>
                </c:ext>
              </c:extLst>
            </c:dLbl>
            <c:dLbl>
              <c:idx val="4"/>
              <c:layout>
                <c:manualLayout>
                  <c:x val="0.10790885029128447"/>
                  <c:y val="-1.202648781858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9-4157-97FC-7B53C1C32C84}"/>
                </c:ext>
              </c:extLst>
            </c:dLbl>
            <c:dLbl>
              <c:idx val="5"/>
              <c:layout>
                <c:manualLayout>
                  <c:x val="5.8859372886155087E-2"/>
                  <c:y val="-2.4052975637176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09-4157-97FC-7B53C1C32C84}"/>
                </c:ext>
              </c:extLst>
            </c:dLbl>
            <c:dLbl>
              <c:idx val="6"/>
              <c:layout>
                <c:manualLayout>
                  <c:x val="7.4274922927767162E-2"/>
                  <c:y val="-7.2158926911529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9-4157-97FC-7B53C1C32C84}"/>
                </c:ext>
              </c:extLst>
            </c:dLbl>
            <c:dLbl>
              <c:idx val="7"/>
              <c:layout>
                <c:manualLayout>
                  <c:x val="3.5035341003663859E-2"/>
                  <c:y val="-4.8105951274353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09-4157-97FC-7B53C1C32C84}"/>
                </c:ext>
              </c:extLst>
            </c:dLbl>
            <c:dLbl>
              <c:idx val="8"/>
              <c:layout>
                <c:manualLayout>
                  <c:x val="6.1662200166448314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09-4157-97FC-7B53C1C32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ПОСО-21 1/9 Оплачко И.И.</c:v>
                </c:pt>
                <c:pt idx="1">
                  <c:v>ОДЛ-21 1/9 Корженевская А.Г.</c:v>
                </c:pt>
                <c:pt idx="2">
                  <c:v>ТМ-21 1/11 Теницкая А.В.</c:v>
                </c:pt>
                <c:pt idx="3">
                  <c:v>ЭК-21 1/11 Деточка С.В.</c:v>
                </c:pt>
                <c:pt idx="4">
                  <c:v>ПОСО-20 1/9 Зайцева В.Н.</c:v>
                </c:pt>
                <c:pt idx="5">
                  <c:v>ОДЛ-20 1/9 Зимина Ю.А.</c:v>
                </c:pt>
                <c:pt idx="6">
                  <c:v>ЭК-20 1/11 Котенко А.В.</c:v>
                </c:pt>
                <c:pt idx="7">
                  <c:v>ОДЛ-19 1/9 Тимофеева О.И.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14</c:v>
                </c:pt>
                <c:pt idx="1">
                  <c:v>14</c:v>
                </c:pt>
                <c:pt idx="2">
                  <c:v>22</c:v>
                </c:pt>
                <c:pt idx="3">
                  <c:v>11</c:v>
                </c:pt>
                <c:pt idx="4">
                  <c:v>20</c:v>
                </c:pt>
                <c:pt idx="5">
                  <c:v>10</c:v>
                </c:pt>
                <c:pt idx="6">
                  <c:v>11</c:v>
                </c:pt>
                <c:pt idx="7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D09-4157-97FC-7B53C1C3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450624"/>
        <c:axId val="199452160"/>
      </c:barChart>
      <c:catAx>
        <c:axId val="199450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9452160"/>
        <c:crosses val="autoZero"/>
        <c:auto val="1"/>
        <c:lblAlgn val="ctr"/>
        <c:lblOffset val="100"/>
        <c:noMultiLvlLbl val="0"/>
      </c:catAx>
      <c:valAx>
        <c:axId val="19945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450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554"/>
          <c:y val="0.274490853429879"/>
          <c:w val="0.21663405161483679"/>
          <c:h val="0.29226865393487833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46"/>
          <c:y val="2.2109608841798079E-2"/>
          <c:w val="0.40110775679139343"/>
          <c:h val="0.853168318203490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2семестр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1/11 Рахматулина Е.В..</c:v>
                </c:pt>
                <c:pt idx="1">
                  <c:v>ПОСО-19 1/9 Столащук А.Н.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09-4157-97FC-7B53C1C32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1 семестр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8028272802931003E-2"/>
                  <c:y val="-1.202648781858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9-4157-97FC-7B53C1C32C84}"/>
                </c:ext>
              </c:extLst>
            </c:dLbl>
            <c:dLbl>
              <c:idx val="1"/>
              <c:layout>
                <c:manualLayout>
                  <c:x val="7.9880577488353491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9-4157-97FC-7B53C1C32C84}"/>
                </c:ext>
              </c:extLst>
            </c:dLbl>
            <c:dLbl>
              <c:idx val="2"/>
              <c:layout>
                <c:manualLayout>
                  <c:x val="3.6436754643810312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09-4157-97FC-7B53C1C32C84}"/>
                </c:ext>
              </c:extLst>
            </c:dLbl>
            <c:dLbl>
              <c:idx val="3"/>
              <c:layout>
                <c:manualLayout>
                  <c:x val="4.4845236484689611E-2"/>
                  <c:y val="-4.8105951274353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9-4157-97FC-7B53C1C32C84}"/>
                </c:ext>
              </c:extLst>
            </c:dLbl>
            <c:dLbl>
              <c:idx val="4"/>
              <c:layout>
                <c:manualLayout>
                  <c:x val="0.10790885029128447"/>
                  <c:y val="-1.202648781858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9-4157-97FC-7B53C1C32C84}"/>
                </c:ext>
              </c:extLst>
            </c:dLbl>
            <c:dLbl>
              <c:idx val="5"/>
              <c:layout>
                <c:manualLayout>
                  <c:x val="5.8859372886155087E-2"/>
                  <c:y val="-2.4052975637176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09-4157-97FC-7B53C1C32C84}"/>
                </c:ext>
              </c:extLst>
            </c:dLbl>
            <c:dLbl>
              <c:idx val="6"/>
              <c:layout>
                <c:manualLayout>
                  <c:x val="7.4274922927767162E-2"/>
                  <c:y val="-7.2158926911529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9-4157-97FC-7B53C1C32C84}"/>
                </c:ext>
              </c:extLst>
            </c:dLbl>
            <c:dLbl>
              <c:idx val="7"/>
              <c:layout>
                <c:manualLayout>
                  <c:x val="3.5035341003663859E-2"/>
                  <c:y val="-4.8105951274353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09-4157-97FC-7B53C1C32C84}"/>
                </c:ext>
              </c:extLst>
            </c:dLbl>
            <c:dLbl>
              <c:idx val="8"/>
              <c:layout>
                <c:manualLayout>
                  <c:x val="6.1662200166448314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09-4157-97FC-7B53C1C32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1/11 Рахматулина Е.В..</c:v>
                </c:pt>
                <c:pt idx="1">
                  <c:v>ПОСО-19 1/9 Столащук А.Н.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D09-4157-97FC-7B53C1C3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989824"/>
        <c:axId val="210991360"/>
      </c:barChart>
      <c:catAx>
        <c:axId val="210989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991360"/>
        <c:crosses val="autoZero"/>
        <c:auto val="1"/>
        <c:lblAlgn val="ctr"/>
        <c:lblOffset val="100"/>
        <c:noMultiLvlLbl val="0"/>
      </c:catAx>
      <c:valAx>
        <c:axId val="21099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98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554"/>
          <c:y val="0.274490853429879"/>
          <c:w val="0.21663405161483679"/>
          <c:h val="0.29226865393487833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ОДЛ-21 1/9 </c:v>
                </c:pt>
                <c:pt idx="1">
                  <c:v>ПОСО-21 1/9</c:v>
                </c:pt>
                <c:pt idx="2">
                  <c:v>ПОСО-21 1/11
</c:v>
                </c:pt>
                <c:pt idx="3">
                  <c:v>ЭК-21 1/11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ОДЛ-21 1/9 </c:v>
                </c:pt>
                <c:pt idx="1">
                  <c:v>ПОСО-21 1/9</c:v>
                </c:pt>
                <c:pt idx="2">
                  <c:v>ПОСО-21 1/11
</c:v>
                </c:pt>
                <c:pt idx="3">
                  <c:v>ЭК-21 1/11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</c:v>
                </c:pt>
                <c:pt idx="1">
                  <c:v>12</c:v>
                </c:pt>
                <c:pt idx="2">
                  <c:v>9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9897597874247122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ОДЛ-21 1/9 </c:v>
                </c:pt>
                <c:pt idx="1">
                  <c:v>ПОСО-21 1/9</c:v>
                </c:pt>
                <c:pt idx="2">
                  <c:v>ПОСО-21 1/11
</c:v>
                </c:pt>
                <c:pt idx="3">
                  <c:v>ЭК-21 1/11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12</c:v>
                </c:pt>
                <c:pt idx="2">
                  <c:v>15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ОДЛ-21 1/9 </c:v>
                </c:pt>
                <c:pt idx="1">
                  <c:v>ПОСО-21 1/9</c:v>
                </c:pt>
                <c:pt idx="2">
                  <c:v>ПОСО-21 1/11
</c:v>
                </c:pt>
                <c:pt idx="3">
                  <c:v>ЭК-21 1/11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7597952"/>
        <c:axId val="187599488"/>
        <c:axId val="0"/>
      </c:bar3DChart>
      <c:catAx>
        <c:axId val="18759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87599488"/>
        <c:crosses val="autoZero"/>
        <c:auto val="1"/>
        <c:lblAlgn val="ctr"/>
        <c:lblOffset val="100"/>
        <c:noMultiLvlLbl val="0"/>
      </c:catAx>
      <c:valAx>
        <c:axId val="18759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5979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ОДЛ-21 1/9 </c:v>
                </c:pt>
                <c:pt idx="1">
                  <c:v>ПОСО-21 1/9</c:v>
                </c:pt>
                <c:pt idx="2">
                  <c:v>ПОСО-21 1/11
</c:v>
                </c:pt>
                <c:pt idx="3">
                  <c:v>ЭК-21 1/11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DE-4070-A00D-4B317FD3C4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1.6581331561872675E-2"/>
                  <c:y val="9.6709393096522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C-498A-9354-8FAB8F0BA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ОДЛ-21 1/9 </c:v>
                </c:pt>
                <c:pt idx="1">
                  <c:v>ПОСО-21 1/9</c:v>
                </c:pt>
                <c:pt idx="2">
                  <c:v>ПОСО-21 1/11
</c:v>
                </c:pt>
                <c:pt idx="3">
                  <c:v>ЭК-21 1/11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13</c:v>
                </c:pt>
                <c:pt idx="2">
                  <c:v>19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DE-4070-A00D-4B317FD3C4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3213864186621743E-2"/>
                  <c:y val="9.6709393096522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ОДЛ-21 1/9 </c:v>
                </c:pt>
                <c:pt idx="1">
                  <c:v>ПОСО-21 1/9</c:v>
                </c:pt>
                <c:pt idx="2">
                  <c:v>ПОСО-21 1/11
</c:v>
                </c:pt>
                <c:pt idx="3">
                  <c:v>ЭК-21 1/11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1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DE-4070-A00D-4B317FD3C4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ОДЛ-21 1/9 </c:v>
                </c:pt>
                <c:pt idx="1">
                  <c:v>ПОСО-21 1/9</c:v>
                </c:pt>
                <c:pt idx="2">
                  <c:v>ПОСО-21 1/11
</c:v>
                </c:pt>
                <c:pt idx="3">
                  <c:v>ЭК-21 1/11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DE-4070-A00D-4B317FD3C4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ОДЛ-21 1/9 </c:v>
                </c:pt>
                <c:pt idx="1">
                  <c:v>ПОСО-21 1/9</c:v>
                </c:pt>
                <c:pt idx="2">
                  <c:v>ПОСО-21 1/11
</c:v>
                </c:pt>
                <c:pt idx="3">
                  <c:v>ЭК-21 1/11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89-4094-B024-C4488C2782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7936128"/>
        <c:axId val="187962496"/>
        <c:axId val="0"/>
      </c:bar3DChart>
      <c:catAx>
        <c:axId val="18793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87962496"/>
        <c:crosses val="autoZero"/>
        <c:auto val="1"/>
        <c:lblAlgn val="ctr"/>
        <c:lblOffset val="100"/>
        <c:noMultiLvlLbl val="0"/>
      </c:catAx>
      <c:valAx>
        <c:axId val="18796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9361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8878134237468"/>
          <c:y val="2.8846151662162971E-2"/>
          <c:w val="0.41646263203364337"/>
          <c:h val="0.8531683182034900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ОДЛ-21 1/9 Корженевскя А.Г</c:v>
                </c:pt>
                <c:pt idx="1">
                  <c:v>ПОСО-21 1/9 Оплачко И.И.</c:v>
                </c:pt>
                <c:pt idx="2">
                  <c:v>ПОСО-21 1/11 Теницкая А.В.</c:v>
                </c:pt>
                <c:pt idx="3">
                  <c:v>ЭК-21 1/11 Деточка С.В.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</c:v>
                </c:pt>
                <c:pt idx="1">
                  <c:v>52</c:v>
                </c:pt>
                <c:pt idx="2">
                  <c:v>38</c:v>
                </c:pt>
                <c:pt idx="3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9525051475634891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B-4917-8EFF-DE41B9AC6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ОДЛ-21 1/9 Корженевскя А.Г</c:v>
                </c:pt>
                <c:pt idx="1">
                  <c:v>ПОСО-21 1/9 Оплачко И.И.</c:v>
                </c:pt>
                <c:pt idx="2">
                  <c:v>ПОСО-21 1/11 Теницкая А.В.</c:v>
                </c:pt>
                <c:pt idx="3">
                  <c:v>ЭК-21 1/11 Деточка С.В.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928384"/>
        <c:axId val="188929920"/>
        <c:axId val="0"/>
      </c:bar3DChart>
      <c:catAx>
        <c:axId val="188928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8929920"/>
        <c:crosses val="autoZero"/>
        <c:auto val="1"/>
        <c:lblAlgn val="ctr"/>
        <c:lblOffset val="100"/>
        <c:noMultiLvlLbl val="0"/>
      </c:catAx>
      <c:valAx>
        <c:axId val="188929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892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231027839847443"/>
          <c:y val="0"/>
          <c:w val="0.41553862889794813"/>
          <c:h val="0.879566412894040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ОДЛ-21 1/9 Корженевская А.Г.</c:v>
                </c:pt>
                <c:pt idx="1">
                  <c:v>ПОСО-21 1/9 Оплачко И.И.</c:v>
                </c:pt>
                <c:pt idx="2">
                  <c:v>ПОСО-21 1/11 Теницкая А.В.</c:v>
                </c:pt>
                <c:pt idx="3">
                  <c:v>Эк-21 1/11 Деточка С.В.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58.3</c:v>
                </c:pt>
                <c:pt idx="2">
                  <c:v>95.7</c:v>
                </c:pt>
                <c:pt idx="3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35845875901048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D-4BA1-BEA2-F0993B715276}"/>
                </c:ext>
              </c:extLst>
            </c:dLbl>
            <c:dLbl>
              <c:idx val="1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BA1-BEA2-F0993B715276}"/>
                </c:ext>
              </c:extLst>
            </c:dLbl>
            <c:dLbl>
              <c:idx val="2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BA1-BEA2-F0993B71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ОДЛ-21 1/9 Корженевская А.Г.</c:v>
                </c:pt>
                <c:pt idx="1">
                  <c:v>ПОСО-21 1/9 Оплачко И.И.</c:v>
                </c:pt>
                <c:pt idx="2">
                  <c:v>ПОСО-21 1/11 Теницкая А.В.</c:v>
                </c:pt>
                <c:pt idx="3">
                  <c:v>Эк-21 1/11 Деточка С.В.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108800"/>
        <c:axId val="190110336"/>
        <c:axId val="0"/>
      </c:bar3DChart>
      <c:catAx>
        <c:axId val="190108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0110336"/>
        <c:crosses val="autoZero"/>
        <c:auto val="1"/>
        <c:lblAlgn val="ctr"/>
        <c:lblOffset val="100"/>
        <c:noMultiLvlLbl val="0"/>
      </c:catAx>
      <c:valAx>
        <c:axId val="1901103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010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34"/>
          <c:h val="0.4399337946749100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186176142698106E-3"/>
          <c:y val="0.14473245733873191"/>
          <c:w val="0.98364920104050635"/>
          <c:h val="0.6842548498472379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 при поступлении</c:v>
                </c:pt>
              </c:strCache>
            </c:strRef>
          </c:tx>
          <c:spPr>
            <a:solidFill>
              <a:srgbClr val="00B05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ОДЛ-21 1/9</c:v>
                </c:pt>
                <c:pt idx="1">
                  <c:v>ПОСО-21 1/9</c:v>
                </c:pt>
                <c:pt idx="2">
                  <c:v>ПОСО-21 1/11</c:v>
                </c:pt>
                <c:pt idx="3">
                  <c:v>ЭК-21 1/11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4.3</c:v>
                </c:pt>
                <c:pt idx="1">
                  <c:v>4.7</c:v>
                </c:pt>
                <c:pt idx="2">
                  <c:v>4.5999999999999996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68-49D1-BFC8-35BA2D4922A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Рпезультат 1 сем.</c:v>
                </c:pt>
              </c:strCache>
            </c:strRef>
          </c:tx>
          <c:spPr>
            <a:solidFill>
              <a:srgbClr val="FFFF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ОДЛ-21 1/9</c:v>
                </c:pt>
                <c:pt idx="1">
                  <c:v>ПОСО-21 1/9</c:v>
                </c:pt>
                <c:pt idx="2">
                  <c:v>ПОСО-21 1/11</c:v>
                </c:pt>
                <c:pt idx="3">
                  <c:v>ЭК-21 1/11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4.2</c:v>
                </c:pt>
                <c:pt idx="1">
                  <c:v>4.4000000000000004</c:v>
                </c:pt>
                <c:pt idx="2">
                  <c:v>4.0999999999999996</c:v>
                </c:pt>
                <c:pt idx="3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68-49D1-BFC8-35BA2D4922A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Результат 2сем.</c:v>
                </c:pt>
              </c:strCache>
            </c:strRef>
          </c:tx>
          <c:spPr>
            <a:solidFill>
              <a:srgbClr val="FF00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ОДЛ-21 1/9</c:v>
                </c:pt>
                <c:pt idx="1">
                  <c:v>ПОСО-21 1/9</c:v>
                </c:pt>
                <c:pt idx="2">
                  <c:v>ПОСО-21 1/11</c:v>
                </c:pt>
                <c:pt idx="3">
                  <c:v>ЭК-21 1/11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4.2</c:v>
                </c:pt>
                <c:pt idx="1">
                  <c:v>4.4000000000000004</c:v>
                </c:pt>
                <c:pt idx="2">
                  <c:v>4.5999999999999996</c:v>
                </c:pt>
                <c:pt idx="3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68-49D1-BFC8-35BA2D4922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22560"/>
        <c:axId val="190321024"/>
        <c:axId val="0"/>
      </c:bar3DChart>
      <c:valAx>
        <c:axId val="190321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90322560"/>
        <c:crosses val="autoZero"/>
        <c:crossBetween val="between"/>
      </c:valAx>
      <c:catAx>
        <c:axId val="190322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0321024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2.625409282033728E-2"/>
          <c:y val="1.7511854974263087E-2"/>
          <c:w val="0.89843930043861553"/>
          <c:h val="0.15763703026517392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75681711706764832"/>
          <c:h val="0.69331547720882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ОДЛ-20 1/9</c:v>
                </c:pt>
                <c:pt idx="1">
                  <c:v>ПОСО-20 1/9
</c:v>
                </c:pt>
                <c:pt idx="2">
                  <c:v>ПОСО-20 2/9д</c:v>
                </c:pt>
                <c:pt idx="3">
                  <c:v>ЭК-20 1/11</c:v>
                </c:pt>
                <c:pt idx="4">
                  <c:v>ПОСО-20 1/11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0-47F0-8AD4-58555ADC1A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6.0797513388804123E-17"/>
                  <c:y val="-1.2894585746203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ОДЛ-20 1/9</c:v>
                </c:pt>
                <c:pt idx="1">
                  <c:v>ПОСО-20 1/9
</c:v>
                </c:pt>
                <c:pt idx="2">
                  <c:v>ПОСО-20 2/9д</c:v>
                </c:pt>
                <c:pt idx="3">
                  <c:v>ЭК-20 1/11</c:v>
                </c:pt>
                <c:pt idx="4">
                  <c:v>ПОСО-20 1/11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3</c:v>
                </c:pt>
                <c:pt idx="3">
                  <c:v>14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F0-47F0-8AD4-58555ADC1A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8188263655183444E-2"/>
                  <c:y val="-1.2894585746203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3735724387456884E-2"/>
                      <c:h val="8.0510696668069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ОДЛ-20 1/9</c:v>
                </c:pt>
                <c:pt idx="1">
                  <c:v>ПОСО-20 1/9
</c:v>
                </c:pt>
                <c:pt idx="2">
                  <c:v>ПОСО-20 2/9д</c:v>
                </c:pt>
                <c:pt idx="3">
                  <c:v>ЭК-20 1/11</c:v>
                </c:pt>
                <c:pt idx="4">
                  <c:v>ПОСО-20 1/11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17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F0-47F0-8AD4-58555ADC1A5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1.65813315618726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F1-4CAB-A5CD-99D0F39DA45D}"/>
                </c:ext>
              </c:extLst>
            </c:dLbl>
            <c:dLbl>
              <c:idx val="2"/>
              <c:layout>
                <c:manualLayout>
                  <c:x val="1.9897597874247181E-2"/>
                  <c:y val="-9.670939309652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ОДЛ-20 1/9</c:v>
                </c:pt>
                <c:pt idx="1">
                  <c:v>ПОСО-20 1/9
</c:v>
                </c:pt>
                <c:pt idx="2">
                  <c:v>ПОСО-20 2/9д</c:v>
                </c:pt>
                <c:pt idx="3">
                  <c:v>ЭК-20 1/11</c:v>
                </c:pt>
                <c:pt idx="4">
                  <c:v>ПОСО-20 1/11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F0-47F0-8AD4-58555ADC1A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0486784"/>
        <c:axId val="190750720"/>
        <c:axId val="0"/>
      </c:bar3DChart>
      <c:catAx>
        <c:axId val="19048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90750720"/>
        <c:crosses val="autoZero"/>
        <c:auto val="1"/>
        <c:lblAlgn val="ctr"/>
        <c:lblOffset val="100"/>
        <c:noMultiLvlLbl val="0"/>
      </c:catAx>
      <c:valAx>
        <c:axId val="19075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486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72932334131622"/>
          <c:y val="4.2754840218270015E-2"/>
          <c:w val="0.81339467286627964"/>
          <c:h val="0.664302659279863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ОДЛ-20 1/9</c:v>
                </c:pt>
                <c:pt idx="1">
                  <c:v>ПОСО-20 1/9
</c:v>
                </c:pt>
                <c:pt idx="2">
                  <c:v>ПОСО-20 2/9д
</c:v>
                </c:pt>
                <c:pt idx="3">
                  <c:v>ЭК-20 1/11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13-4968-A6F0-E1CB5DFF65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6.0797513388804123E-17"/>
                  <c:y val="-1.2894585746203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13-4968-A6F0-E1CB5DFF6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ОДЛ-20 1/9</c:v>
                </c:pt>
                <c:pt idx="1">
                  <c:v>ПОСО-20 1/9
</c:v>
                </c:pt>
                <c:pt idx="2">
                  <c:v>ПОСО-20 2/9д
</c:v>
                </c:pt>
                <c:pt idx="3">
                  <c:v>ЭК-20 1/11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5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13-4968-A6F0-E1CB5DFF65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8188263655183444E-2"/>
                  <c:y val="-1.2894585746203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3735724387456884E-2"/>
                      <c:h val="8.0510696668069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913-4968-A6F0-E1CB5DFF6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ОДЛ-20 1/9</c:v>
                </c:pt>
                <c:pt idx="1">
                  <c:v>ПОСО-20 1/9
</c:v>
                </c:pt>
                <c:pt idx="2">
                  <c:v>ПОСО-20 2/9д
</c:v>
                </c:pt>
                <c:pt idx="3">
                  <c:v>ЭК-20 1/11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</c:v>
                </c:pt>
                <c:pt idx="1">
                  <c:v>5</c:v>
                </c:pt>
                <c:pt idx="2">
                  <c:v>14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13-4968-A6F0-E1CB5DFF65F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3404036867281468E-2"/>
                  <c:y val="9.670939309652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80-4221-BB23-F9D6A8A2B866}"/>
                </c:ext>
              </c:extLst>
            </c:dLbl>
            <c:dLbl>
              <c:idx val="1"/>
              <c:layout>
                <c:manualLayout>
                  <c:x val="1.65813315618726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13-4968-A6F0-E1CB5DFF6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ОДЛ-20 1/9</c:v>
                </c:pt>
                <c:pt idx="1">
                  <c:v>ПОСО-20 1/9
</c:v>
                </c:pt>
                <c:pt idx="2">
                  <c:v>ПОСО-20 2/9д
</c:v>
                </c:pt>
                <c:pt idx="3">
                  <c:v>ЭК-20 1/11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913-4968-A6F0-E1CB5DFF65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1369216"/>
        <c:axId val="191370752"/>
        <c:axId val="0"/>
      </c:bar3DChart>
      <c:catAx>
        <c:axId val="19136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91370752"/>
        <c:crosses val="autoZero"/>
        <c:auto val="1"/>
        <c:lblAlgn val="ctr"/>
        <c:lblOffset val="100"/>
        <c:noMultiLvlLbl val="0"/>
      </c:catAx>
      <c:valAx>
        <c:axId val="19137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36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77045828953534"/>
          <c:y val="0.28496948989922594"/>
          <c:w val="0.14964095024227028"/>
          <c:h val="0.430061020201549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368271223151881"/>
          <c:y val="8.7188061236518639E-3"/>
          <c:w val="0.35492415807069638"/>
          <c:h val="0.890603354739297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ОДЛ-20 1/9 Зимина Ю.А.</c:v>
                </c:pt>
                <c:pt idx="1">
                  <c:v>ПОСО-20 1/9 Зайцева В.Н.</c:v>
                </c:pt>
                <c:pt idx="2">
                  <c:v>ПОСО-20 2/9д    Плюто Н.Е.</c:v>
                </c:pt>
                <c:pt idx="3">
                  <c:v>ЭК-20 1/11 Котенко А.В.</c:v>
                </c:pt>
                <c:pt idx="4">
                  <c:v>ПОСО-20 1/11 Рахматулина Е.В.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32</c:v>
                </c:pt>
                <c:pt idx="2">
                  <c:v>12.5</c:v>
                </c:pt>
                <c:pt idx="3">
                  <c:v>70.8</c:v>
                </c:pt>
                <c:pt idx="4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29-4982-8399-73C7BAF7A9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ОДЛ-20 1/9 Зимина Ю.А.</c:v>
                </c:pt>
                <c:pt idx="1">
                  <c:v>ПОСО-20 1/9 Зайцева В.Н.</c:v>
                </c:pt>
                <c:pt idx="2">
                  <c:v>ПОСО-20 2/9д    Плюто Н.Е.</c:v>
                </c:pt>
                <c:pt idx="3">
                  <c:v>ЭК-20 1/11 Котенко А.В.</c:v>
                </c:pt>
                <c:pt idx="4">
                  <c:v>ПОСО-20 1/11 Рахматулина Е.В.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</c:v>
                </c:pt>
                <c:pt idx="1">
                  <c:v>100</c:v>
                </c:pt>
                <c:pt idx="2">
                  <c:v>88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29-4982-8399-73C7BAF7A9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ОДЛ-20 1/9 Зимина Ю.А.</c:v>
                </c:pt>
                <c:pt idx="1">
                  <c:v>ПОСО-20 1/9 Зайцева В.Н.</c:v>
                </c:pt>
                <c:pt idx="2">
                  <c:v>ПОСО-20 2/9д    Плюто Н.Е.</c:v>
                </c:pt>
                <c:pt idx="3">
                  <c:v>ЭК-20 1/11 Котенко А.В.</c:v>
                </c:pt>
                <c:pt idx="4">
                  <c:v>ПОСО-20 1/11 Рахматулина Е.В.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5F-49DA-95DF-989B1D855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3239296"/>
        <c:axId val="193261568"/>
        <c:axId val="0"/>
      </c:bar3DChart>
      <c:catAx>
        <c:axId val="193239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3261568"/>
        <c:crosses val="autoZero"/>
        <c:auto val="1"/>
        <c:lblAlgn val="ctr"/>
        <c:lblOffset val="100"/>
        <c:noMultiLvlLbl val="0"/>
      </c:catAx>
      <c:valAx>
        <c:axId val="1932615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323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2F3DD-143B-4DB6-8F55-495305266D9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1E440-DDE2-4462-AA79-6E7EDB90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07944" y="685617"/>
            <a:ext cx="5442113" cy="3429552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FAE-C106-42CF-8A1E-667EF4BBD9B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DF1E-D150-43AB-9355-EED999AB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0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FAE-C106-42CF-8A1E-667EF4BBD9B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DF1E-D150-43AB-9355-EED999AB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1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FAE-C106-42CF-8A1E-667EF4BBD9B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DF1E-D150-43AB-9355-EED999AB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3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FAE-C106-42CF-8A1E-667EF4BBD9B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DF1E-D150-43AB-9355-EED999AB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1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FAE-C106-42CF-8A1E-667EF4BBD9B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DF1E-D150-43AB-9355-EED999AB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3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FAE-C106-42CF-8A1E-667EF4BBD9B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DF1E-D150-43AB-9355-EED999AB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2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FAE-C106-42CF-8A1E-667EF4BBD9B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DF1E-D150-43AB-9355-EED999AB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4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FAE-C106-42CF-8A1E-667EF4BBD9B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DF1E-D150-43AB-9355-EED999AB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FAE-C106-42CF-8A1E-667EF4BBD9B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DF1E-D150-43AB-9355-EED999AB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6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FAE-C106-42CF-8A1E-667EF4BBD9B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DF1E-D150-43AB-9355-EED999AB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8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8FAE-C106-42CF-8A1E-667EF4BBD9B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DF1E-D150-43AB-9355-EED999AB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3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8FAE-C106-42CF-8A1E-667EF4BBD9B2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DF1E-D150-43AB-9355-EED999AB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7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13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571482"/>
            <a:ext cx="6286544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Результаты учебной деятельности  групп отделения социально-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экономических </a:t>
            </a:r>
            <a:r>
              <a:rPr lang="ru-RU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дисциплин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2021-2022 учебный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endParaRPr lang="ru-RU" sz="3600" dirty="0">
              <a:latin typeface="+mn-lt"/>
              <a:cs typeface="+mn-cs"/>
            </a:endParaRP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3014664" y="5510216"/>
            <a:ext cx="63775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Зав. отделением  Письменная О.Ю.</a:t>
            </a:r>
          </a:p>
        </p:txBody>
      </p:sp>
      <p:pic>
        <p:nvPicPr>
          <p:cNvPr id="9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51521" y="24474"/>
            <a:ext cx="2215938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6201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4DE690-70FF-4BF2-979C-BAD73537684E}"/>
              </a:ext>
            </a:extLst>
          </p:cNvPr>
          <p:cNvSpPr/>
          <p:nvPr/>
        </p:nvSpPr>
        <p:spPr>
          <a:xfrm>
            <a:off x="1333500" y="175712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 И КАЧЕСТВЕННАЯ УСПЕВАЕМОСТЬ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отделению в 1 и 2 семестрах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2021-2022 уч. года 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05151968"/>
              </p:ext>
            </p:extLst>
          </p:nvPr>
        </p:nvGraphicFramePr>
        <p:xfrm>
          <a:off x="439884" y="2166035"/>
          <a:ext cx="694759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779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/>
          </p:cNvSpPr>
          <p:nvPr/>
        </p:nvSpPr>
        <p:spPr bwMode="auto">
          <a:xfrm>
            <a:off x="250825" y="11113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Назначена стипендия во 2 семестре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17655674"/>
              </p:ext>
            </p:extLst>
          </p:nvPr>
        </p:nvGraphicFramePr>
        <p:xfrm>
          <a:off x="163130" y="1263651"/>
          <a:ext cx="8365180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380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/>
          </p:cNvSpPr>
          <p:nvPr/>
        </p:nvSpPr>
        <p:spPr bwMode="auto">
          <a:xfrm>
            <a:off x="250825" y="260350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Кол-во студентов, получающих стипендию</a:t>
            </a:r>
          </a:p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в сравнении с 1 семестром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96776289"/>
              </p:ext>
            </p:extLst>
          </p:nvPr>
        </p:nvGraphicFramePr>
        <p:xfrm>
          <a:off x="250825" y="1512888"/>
          <a:ext cx="8365180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355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/>
          </p:cNvSpPr>
          <p:nvPr/>
        </p:nvSpPr>
        <p:spPr bwMode="auto">
          <a:xfrm>
            <a:off x="250825" y="260350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002060"/>
                </a:solidFill>
              </a:rPr>
              <a:t>Кол-во студентов, получающих стипендию</a:t>
            </a:r>
          </a:p>
          <a:p>
            <a:pPr algn="ctr" eaLnBrk="0" hangingPunct="0"/>
            <a:r>
              <a:rPr lang="ru-RU" sz="2800" b="1" dirty="0">
                <a:solidFill>
                  <a:srgbClr val="002060"/>
                </a:solidFill>
              </a:rPr>
              <a:t>в сравнении со 2 семестром 2020-2021 уч. года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08903025"/>
              </p:ext>
            </p:extLst>
          </p:nvPr>
        </p:nvGraphicFramePr>
        <p:xfrm>
          <a:off x="250825" y="1512888"/>
          <a:ext cx="8365180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462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017569" y="2272763"/>
            <a:ext cx="6813858" cy="1913916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  <a:defRPr/>
            </a:pPr>
            <a:r>
              <a:rPr lang="ru-RU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   </a:t>
            </a:r>
            <a: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СПАСИБО ЗА ВНИМАНИЕ</a:t>
            </a:r>
            <a:endParaRPr lang="ru-RU" sz="6600" b="1" i="1" dirty="0">
              <a:ln w="11430"/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51521" y="24474"/>
            <a:ext cx="2215938" cy="25747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7" name="Shape 117"/>
          <p:cNvSpPr txBox="1"/>
          <p:nvPr/>
        </p:nvSpPr>
        <p:spPr>
          <a:xfrm>
            <a:off x="467545" y="2924944"/>
            <a:ext cx="8358246" cy="25922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  <a:defRPr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1268174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55126" y="6019313"/>
            <a:ext cx="396704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257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студентов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46345609"/>
              </p:ext>
            </p:extLst>
          </p:nvPr>
        </p:nvGraphicFramePr>
        <p:xfrm>
          <a:off x="760844" y="450762"/>
          <a:ext cx="7751100" cy="517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005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11404868"/>
              </p:ext>
            </p:extLst>
          </p:nvPr>
        </p:nvGraphicFramePr>
        <p:xfrm>
          <a:off x="280363" y="1521599"/>
          <a:ext cx="3855538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1736" y="5701499"/>
            <a:ext cx="794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ОДЛ-21 1/9        - Корженевская А.Г.             ПОСО-21 1/11 –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Теницкая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ПОСО-21 1/9    -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Оплачко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И.И.                       ЭК-21 1/11 – Деточка С.В.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DF868851-F680-48E6-8281-6E61FF32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016563"/>
              </p:ext>
            </p:extLst>
          </p:nvPr>
        </p:nvGraphicFramePr>
        <p:xfrm>
          <a:off x="4543866" y="1521599"/>
          <a:ext cx="4128866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685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6" y="17145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1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65028809"/>
              </p:ext>
            </p:extLst>
          </p:nvPr>
        </p:nvGraphicFramePr>
        <p:xfrm>
          <a:off x="25167" y="2339047"/>
          <a:ext cx="420288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87107820"/>
              </p:ext>
            </p:extLst>
          </p:nvPr>
        </p:nvGraphicFramePr>
        <p:xfrm>
          <a:off x="3967089" y="2424614"/>
          <a:ext cx="4790049" cy="425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EA643D-D6E3-4C6D-B510-06DA5374E79D}"/>
              </a:ext>
            </a:extLst>
          </p:cNvPr>
          <p:cNvSpPr txBox="1"/>
          <p:nvPr/>
        </p:nvSpPr>
        <p:spPr>
          <a:xfrm>
            <a:off x="1518085" y="2055282"/>
            <a:ext cx="11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F7E86F-6A39-4808-805C-8E773C09493B}"/>
              </a:ext>
            </a:extLst>
          </p:cNvPr>
          <p:cNvSpPr txBox="1"/>
          <p:nvPr/>
        </p:nvSpPr>
        <p:spPr>
          <a:xfrm>
            <a:off x="5609833" y="2027200"/>
            <a:ext cx="11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294379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балл успеваемости групп 1 курса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066086"/>
              </p:ext>
            </p:extLst>
          </p:nvPr>
        </p:nvGraphicFramePr>
        <p:xfrm>
          <a:off x="628651" y="1825625"/>
          <a:ext cx="78867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64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4"/>
            <a:ext cx="9247308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13339744"/>
              </p:ext>
            </p:extLst>
          </p:nvPr>
        </p:nvGraphicFramePr>
        <p:xfrm>
          <a:off x="0" y="1521600"/>
          <a:ext cx="4273062" cy="409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3577" y="5619750"/>
            <a:ext cx="794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ПОСО-20 1/9     Зайцева В.Н.                    ПОСО-20 2/9д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Плюто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ОДЛ-20 1/9         Зимина Ю.А.                   ЭК-20 1 /11  - Котенко А.В.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ПОСО-20 1/11   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Рахматулина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30ED245-C694-428C-9C4F-DC3FB67AE7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463947"/>
              </p:ext>
            </p:extLst>
          </p:nvPr>
        </p:nvGraphicFramePr>
        <p:xfrm>
          <a:off x="4157003" y="1479938"/>
          <a:ext cx="4986997" cy="409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438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2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65191185"/>
              </p:ext>
            </p:extLst>
          </p:nvPr>
        </p:nvGraphicFramePr>
        <p:xfrm>
          <a:off x="0" y="2193853"/>
          <a:ext cx="4895557" cy="4692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0FC65DB3-3093-4DA4-8404-59A8C14AA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097550"/>
              </p:ext>
            </p:extLst>
          </p:nvPr>
        </p:nvGraphicFramePr>
        <p:xfrm>
          <a:off x="4726745" y="2424614"/>
          <a:ext cx="4014066" cy="443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5AC1CD-71E4-44DA-8273-0113E02BDA95}"/>
              </a:ext>
            </a:extLst>
          </p:cNvPr>
          <p:cNvSpPr txBox="1"/>
          <p:nvPr/>
        </p:nvSpPr>
        <p:spPr>
          <a:xfrm>
            <a:off x="1518085" y="2055282"/>
            <a:ext cx="11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77652E-F446-47DB-AD10-5C46CBAC917F}"/>
              </a:ext>
            </a:extLst>
          </p:cNvPr>
          <p:cNvSpPr txBox="1"/>
          <p:nvPr/>
        </p:nvSpPr>
        <p:spPr>
          <a:xfrm>
            <a:off x="6147677" y="2010337"/>
            <a:ext cx="11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333199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22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37643298"/>
              </p:ext>
            </p:extLst>
          </p:nvPr>
        </p:nvGraphicFramePr>
        <p:xfrm>
          <a:off x="280363" y="1521599"/>
          <a:ext cx="353502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4277" y="5613299"/>
            <a:ext cx="794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ПОСО-19 1/9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Столащук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А.Н.                        ОДЛ-19 1/9 Тимофеева О.И.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EC81E2D2-FC25-4070-B216-A2509F43E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638333"/>
              </p:ext>
            </p:extLst>
          </p:nvPr>
        </p:nvGraphicFramePr>
        <p:xfrm>
          <a:off x="5411078" y="1380384"/>
          <a:ext cx="353502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136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3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06030580"/>
              </p:ext>
            </p:extLst>
          </p:nvPr>
        </p:nvGraphicFramePr>
        <p:xfrm>
          <a:off x="-50330" y="2259759"/>
          <a:ext cx="4571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32DAB3F2-63EC-4640-B9DB-CB0A12530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479985"/>
              </p:ext>
            </p:extLst>
          </p:nvPr>
        </p:nvGraphicFramePr>
        <p:xfrm>
          <a:off x="3935437" y="2017435"/>
          <a:ext cx="5208562" cy="339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648D3A-E1BD-4D39-84A6-A65E306B175C}"/>
              </a:ext>
            </a:extLst>
          </p:cNvPr>
          <p:cNvSpPr txBox="1"/>
          <p:nvPr/>
        </p:nvSpPr>
        <p:spPr>
          <a:xfrm>
            <a:off x="1518085" y="2055282"/>
            <a:ext cx="11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E63DAB-B424-4CDE-8271-146687DB7025}"/>
              </a:ext>
            </a:extLst>
          </p:cNvPr>
          <p:cNvSpPr txBox="1"/>
          <p:nvPr/>
        </p:nvSpPr>
        <p:spPr>
          <a:xfrm>
            <a:off x="6024266" y="2017434"/>
            <a:ext cx="11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523449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Экран (4:3)</PresentationFormat>
  <Paragraphs>94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Цель WorldSkills RUSSIA:</vt:lpstr>
      <vt:lpstr>Презентация PowerPoint</vt:lpstr>
      <vt:lpstr>Презентация PowerPoint</vt:lpstr>
      <vt:lpstr>Презентация PowerPoint</vt:lpstr>
      <vt:lpstr>Средний балл успеваемости групп 1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WorldSkills RUSSIA:</vt:lpstr>
      <vt:lpstr>Цель WorldSkills RUSSIA:</vt:lpstr>
      <vt:lpstr>Цель WorldSkills RUSSIA:</vt:lpstr>
      <vt:lpstr>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WorldSkills RUSSIA:</dc:title>
  <dc:creator>Svetik</dc:creator>
  <cp:lastModifiedBy>Svetik</cp:lastModifiedBy>
  <cp:revision>1</cp:revision>
  <dcterms:created xsi:type="dcterms:W3CDTF">2023-03-15T18:34:28Z</dcterms:created>
  <dcterms:modified xsi:type="dcterms:W3CDTF">2023-03-15T18:35:17Z</dcterms:modified>
</cp:coreProperties>
</file>