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65" r:id="rId2"/>
    <p:sldId id="321" r:id="rId3"/>
    <p:sldId id="338" r:id="rId4"/>
    <p:sldId id="304" r:id="rId5"/>
    <p:sldId id="348" r:id="rId6"/>
    <p:sldId id="306" r:id="rId7"/>
    <p:sldId id="309" r:id="rId8"/>
    <p:sldId id="310" r:id="rId9"/>
    <p:sldId id="316" r:id="rId10"/>
    <p:sldId id="34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3AEDFB-7C8F-479F-83DA-DF82562554F4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7FD4CB-0C05-4B73-B1E8-33323AA8C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BD77-A3F4-4EC3-B0BC-CEA2F14C1F6B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7761-8BB7-4934-A0B2-C5D7BCA94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7C1E-27AE-4AC6-B2E2-71D4810ED670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3959-FB9C-479A-937C-4BA95E924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6D30-C550-4686-AD22-EAE6E5D282C1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08DF-CE43-4C1E-8091-99475D1E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A92B-D3D8-4492-9578-B0C90FEC96F7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3796-540A-4AB4-BD29-36318B4CE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283E-8E03-4E0A-8310-891B4A3D1218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8A49-9048-455D-BE41-D7FA49261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E80B-B6AE-4100-BA01-85DA691C1B4B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B8F6-0864-4748-A4D3-883EBBEDA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D6F8-80A0-446A-85BD-D7C800C9AF3E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6FBC-9F7F-4A7C-AA60-F3D442119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2D3A-465A-46CB-A95B-B176DB76E918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39CD-843C-4B66-BAB6-F0F78E347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EAFE-6BAC-4D53-BDF0-862DE5EA24C2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05DE-A807-40CC-9BB7-D7773A823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E9D0-9FD4-4B2A-813D-1151A1721E36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776B-6374-4651-BFAB-EC68ABA20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F52F-2EE0-44B3-B26C-9BC022490E8A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773D-6E09-4EAD-92ED-6DE0515B9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D4E3D6-6F60-40DB-BDED-F632B7F521CD}" type="datetimeFigureOut">
              <a:rPr lang="ru-RU"/>
              <a:pPr>
                <a:defRPr/>
              </a:pPr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8D17C5-A7C8-4209-842B-A13CC0E05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785918" y="2357430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       </a:t>
            </a: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Педагогический</a:t>
            </a:r>
            <a:b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совет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571472" y="5714992"/>
            <a:ext cx="7854696" cy="1143007"/>
          </a:xfrm>
        </p:spPr>
        <p:txBody>
          <a:bodyPr lIns="0" tIns="45700" rIns="18275" bIns="45700" rtlCol="0">
            <a:noAutofit/>
          </a:bodyPr>
          <a:lstStyle/>
          <a:p>
            <a:pPr marR="457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  <a:defRPr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01 июня 2021</a:t>
            </a:r>
            <a:r>
              <a:rPr lang="ru-RU" sz="54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4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/>
          </p:cNvSpPr>
          <p:nvPr/>
        </p:nvSpPr>
        <p:spPr bwMode="auto">
          <a:xfrm>
            <a:off x="468313" y="333375"/>
            <a:ext cx="842486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Candara" pitchFamily="34" charset="0"/>
              </a:rPr>
              <a:t>СРАВНИТЕЛЬНЫЙ АНАЛИЗ УСПЕВАЕМОСТИ</a:t>
            </a:r>
            <a:br>
              <a:rPr lang="ru-RU" sz="2800" b="1">
                <a:latin typeface="Candara" pitchFamily="34" charset="0"/>
              </a:rPr>
            </a:br>
            <a:r>
              <a:rPr lang="ru-RU" sz="2800" b="1">
                <a:latin typeface="Candara" pitchFamily="34" charset="0"/>
              </a:rPr>
              <a:t>в группах </a:t>
            </a:r>
            <a:r>
              <a:rPr lang="ru-RU" sz="2800" b="1">
                <a:solidFill>
                  <a:srgbClr val="FF0000"/>
                </a:solidFill>
                <a:latin typeface="Candara" pitchFamily="34" charset="0"/>
              </a:rPr>
              <a:t>3 курса</a:t>
            </a:r>
            <a:r>
              <a:rPr lang="ru-RU" sz="2800" b="1">
                <a:latin typeface="Candara" pitchFamily="34" charset="0"/>
              </a:rPr>
              <a:t> за 2 семестр обучения</a:t>
            </a:r>
            <a:r>
              <a:rPr lang="ru-RU" sz="2800">
                <a:latin typeface="Candara" pitchFamily="34" charset="0"/>
              </a:rPr>
              <a:t/>
            </a:r>
            <a:br>
              <a:rPr lang="ru-RU" sz="2800">
                <a:latin typeface="Candara" pitchFamily="34" charset="0"/>
              </a:rPr>
            </a:br>
            <a:endParaRPr lang="ru-RU" sz="2800">
              <a:latin typeface="Candara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2BDF44B-A1F8-4040-9B87-F6EEE1A4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93456"/>
            <a:ext cx="8136135" cy="5234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71481"/>
            <a:ext cx="6286544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«Результаты учебной деятельности  групп отделения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подготовки квалифицированных рабочих и служащих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2020-2021 учебный год» </a:t>
            </a:r>
            <a:endParaRPr lang="ru-RU" sz="36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014663" y="5510213"/>
            <a:ext cx="61071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Зав. отделением  В.В. Овчаренко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1252537"/>
          </a:xfrm>
        </p:spPr>
        <p:txBody>
          <a:bodyPr/>
          <a:lstStyle/>
          <a:p>
            <a:r>
              <a:rPr lang="ru-RU" sz="2800" b="1" dirty="0"/>
              <a:t>Контингент студентов отделения </a:t>
            </a:r>
            <a:br>
              <a:rPr lang="ru-RU" sz="2800" b="1" dirty="0"/>
            </a:br>
            <a:r>
              <a:rPr lang="ru-RU" sz="2800" b="1" dirty="0"/>
              <a:t>во 2 семестре 2020-2021 </a:t>
            </a:r>
            <a:r>
              <a:rPr lang="ru-RU" sz="2800" b="1" dirty="0" err="1"/>
              <a:t>уч.г</a:t>
            </a:r>
            <a:r>
              <a:rPr lang="ru-RU" sz="2800" b="1" dirty="0"/>
              <a:t>.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2348880"/>
            <a:ext cx="8208963" cy="2303463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2400" b="1" dirty="0">
                <a:latin typeface="Times New Roman" pitchFamily="18" charset="0"/>
              </a:rPr>
              <a:t>Общее количество студентов на 30.06.2021 г. 		 </a:t>
            </a:r>
            <a:r>
              <a:rPr lang="ru-RU" sz="2800" b="1" dirty="0">
                <a:latin typeface="Times New Roman" pitchFamily="18" charset="0"/>
              </a:rPr>
              <a:t>331</a:t>
            </a:r>
            <a:endParaRPr lang="ru-RU" sz="2800" b="1" dirty="0">
              <a:latin typeface="Arial" charset="0"/>
            </a:endParaRPr>
          </a:p>
          <a:p>
            <a:pPr>
              <a:buFont typeface="Symbol" pitchFamily="18" charset="2"/>
              <a:buNone/>
            </a:pPr>
            <a:r>
              <a:rPr lang="ru-RU" sz="2400" b="1" dirty="0">
                <a:latin typeface="Times New Roman" pitchFamily="18" charset="0"/>
              </a:rPr>
              <a:t>Выпуск 4 групп </a:t>
            </a:r>
            <a:r>
              <a:rPr lang="ru-RU" sz="2400" b="1" dirty="0">
                <a:latin typeface="Arial" charset="0"/>
              </a:rPr>
              <a:t>	</a:t>
            </a:r>
            <a:r>
              <a:rPr lang="ru-RU" sz="2400" b="1" dirty="0">
                <a:latin typeface="Times New Roman" pitchFamily="18" charset="0"/>
              </a:rPr>
              <a:t>				   	   </a:t>
            </a:r>
            <a:r>
              <a:rPr lang="ru-RU" sz="2400" b="1" dirty="0">
                <a:latin typeface="Arial" charset="0"/>
              </a:rPr>
              <a:t>93</a:t>
            </a:r>
          </a:p>
          <a:p>
            <a:pPr>
              <a:buFont typeface="Symbol" pitchFamily="18" charset="2"/>
              <a:buNone/>
            </a:pPr>
            <a:r>
              <a:rPr lang="ru-RU" sz="2400" b="1" dirty="0">
                <a:latin typeface="Times New Roman" pitchFamily="18" charset="0"/>
              </a:rPr>
              <a:t>Переходный </a:t>
            </a:r>
            <a:r>
              <a:rPr lang="ru-RU" sz="2400" b="1" dirty="0" smtClean="0">
                <a:latin typeface="Times New Roman" pitchFamily="18" charset="0"/>
              </a:rPr>
              <a:t>контингент </a:t>
            </a:r>
            <a:r>
              <a:rPr lang="ru-RU" sz="2400" b="1" dirty="0">
                <a:latin typeface="Times New Roman" pitchFamily="18" charset="0"/>
              </a:rPr>
              <a:t>в 10 учебных группах 	 234</a:t>
            </a:r>
          </a:p>
          <a:p>
            <a:pPr>
              <a:buFont typeface="Symbol" pitchFamily="18" charset="2"/>
              <a:buNone/>
            </a:pPr>
            <a:r>
              <a:rPr lang="ru-RU" sz="2400" b="1" dirty="0">
                <a:latin typeface="Times New Roman" pitchFamily="18" charset="0"/>
              </a:rPr>
              <a:t>				</a:t>
            </a:r>
            <a:r>
              <a:rPr lang="ru-RU" sz="2400" b="1" dirty="0">
                <a:latin typeface="Arial" charset="0"/>
              </a:rPr>
              <a:t>   </a:t>
            </a:r>
            <a:r>
              <a:rPr lang="ru-RU" sz="2400" b="1" dirty="0" smtClean="0">
                <a:latin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</a:rPr>
              <a:t>академ</a:t>
            </a:r>
            <a:r>
              <a:rPr lang="ru-RU" sz="2000" b="1" dirty="0">
                <a:latin typeface="Arial" charset="0"/>
              </a:rPr>
              <a:t>ических</a:t>
            </a:r>
            <a:r>
              <a:rPr lang="ru-RU" sz="2400" b="1" dirty="0">
                <a:latin typeface="Times New Roman" pitchFamily="18" charset="0"/>
              </a:rPr>
              <a:t> отпусках	  </a:t>
            </a:r>
            <a:r>
              <a:rPr lang="ru-RU" sz="2400" b="1" dirty="0">
                <a:latin typeface="Arial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4</a:t>
            </a:r>
            <a:endParaRPr lang="ru-RU" sz="2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75" y="285750"/>
            <a:ext cx="8229600" cy="93662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96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0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latin typeface="Calibri" pitchFamily="34" charset="0"/>
              </a:rPr>
              <a:t>Сравнительный анализ абсолютной и качественной успеваемости по группам во 2 семестре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72C4F2-C45C-492E-B3A5-E782A962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8288"/>
            <a:ext cx="8246328" cy="5046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75" y="285750"/>
            <a:ext cx="8229600" cy="93662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96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0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latin typeface="Calibri" pitchFamily="34" charset="0"/>
              </a:rPr>
              <a:t>Сравнительный анализ абсолютной и качественной успеваемости по отделению в 1 и 2 семестрах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B20BDD-80AC-48C8-A4A6-788FC5E2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51183"/>
            <a:ext cx="7565937" cy="43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4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11113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latin typeface="Calibri" pitchFamily="34" charset="0"/>
              </a:rPr>
              <a:t>Назначена стипендия во 2 семестре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6D32928-ED22-416B-8A4B-4191A6EBA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1130100"/>
            <a:ext cx="8713788" cy="54675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latin typeface="Calibri" pitchFamily="34" charset="0"/>
              </a:rPr>
              <a:t>Кол-во студентов, получающих стипендию</a:t>
            </a:r>
          </a:p>
          <a:p>
            <a:pPr algn="ctr" eaLnBrk="0" hangingPunct="0"/>
            <a:r>
              <a:rPr lang="ru-RU" sz="2800" b="1">
                <a:latin typeface="Calibri" pitchFamily="34" charset="0"/>
              </a:rPr>
              <a:t>в сравнении с 1 семестром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8FCBFC-E7C5-45AF-A923-8EF1B519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11" y="1351492"/>
            <a:ext cx="8488022" cy="5101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333375"/>
            <a:ext cx="8424862" cy="1252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>
                <a:latin typeface="Calibri" pitchFamily="34" charset="0"/>
              </a:rPr>
              <a:t>СРАВНИТЕЛЬНЫЙ АНАЛИЗ УСПЕВАЕМОСТИ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в группах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1 курса</a:t>
            </a:r>
            <a:r>
              <a:rPr lang="ru-RU" sz="2800" b="1">
                <a:latin typeface="Calibri" pitchFamily="34" charset="0"/>
              </a:rPr>
              <a:t> за 2 семестр обучения</a:t>
            </a: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CEBF87-35FF-47C8-9F0E-52223DE2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1306942"/>
            <a:ext cx="8642350" cy="50023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Заголовок 1"/>
          <p:cNvSpPr>
            <a:spLocks/>
          </p:cNvSpPr>
          <p:nvPr/>
        </p:nvSpPr>
        <p:spPr bwMode="auto">
          <a:xfrm>
            <a:off x="468313" y="333375"/>
            <a:ext cx="842486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Candara" pitchFamily="34" charset="0"/>
              </a:rPr>
              <a:t>СРАВНИТЕЛЬНЫЙ АНАЛИЗ УСПЕВАЕМОСТИ</a:t>
            </a:r>
            <a:br>
              <a:rPr lang="ru-RU" sz="2800" b="1">
                <a:latin typeface="Candara" pitchFamily="34" charset="0"/>
              </a:rPr>
            </a:br>
            <a:r>
              <a:rPr lang="ru-RU" sz="2800" b="1">
                <a:latin typeface="Candara" pitchFamily="34" charset="0"/>
              </a:rPr>
              <a:t>в группах </a:t>
            </a:r>
            <a:r>
              <a:rPr lang="ru-RU" sz="2800" b="1">
                <a:solidFill>
                  <a:srgbClr val="FF0000"/>
                </a:solidFill>
                <a:latin typeface="Candara" pitchFamily="34" charset="0"/>
              </a:rPr>
              <a:t>2 курса</a:t>
            </a:r>
            <a:r>
              <a:rPr lang="ru-RU" sz="2800" b="1">
                <a:latin typeface="Candara" pitchFamily="34" charset="0"/>
              </a:rPr>
              <a:t> за 2 семестр обучения</a:t>
            </a:r>
            <a:r>
              <a:rPr lang="ru-RU" sz="2800">
                <a:latin typeface="Candara" pitchFamily="34" charset="0"/>
              </a:rPr>
              <a:t/>
            </a:r>
            <a:br>
              <a:rPr lang="ru-RU" sz="2800">
                <a:latin typeface="Candara" pitchFamily="34" charset="0"/>
              </a:rPr>
            </a:br>
            <a:endParaRPr lang="ru-RU" sz="2800">
              <a:latin typeface="Candar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99D375-B4D8-46EB-B5E5-7A838E9C8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27" y="1284692"/>
            <a:ext cx="8529347" cy="4852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1149</TotalTime>
  <Words>313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Педагогический  совет</vt:lpstr>
      <vt:lpstr>Цель WorldSkills RUSSIA:</vt:lpstr>
      <vt:lpstr>Контингент студентов отделения  во 2 семестре 2020-2021 уч.г.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acer</cp:lastModifiedBy>
  <cp:revision>76</cp:revision>
  <dcterms:created xsi:type="dcterms:W3CDTF">2019-04-24T06:05:40Z</dcterms:created>
  <dcterms:modified xsi:type="dcterms:W3CDTF">2021-06-30T20:26:51Z</dcterms:modified>
</cp:coreProperties>
</file>