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chart50.xml" ContentType="application/vnd.openxmlformats-officedocument.drawingml.chart+xml"/>
  <Override PartName="/ppt/charts/chart51.xml" ContentType="application/vnd.openxmlformats-officedocument.drawingml.chart+xml"/>
  <Override PartName="/ppt/charts/chart52.xml" ContentType="application/vnd.openxmlformats-officedocument.drawingml.chart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chart58.xml" ContentType="application/vnd.openxmlformats-officedocument.drawingml.chart+xml"/>
  <Override PartName="/ppt/charts/chart59.xml" ContentType="application/vnd.openxmlformats-officedocument.drawingml.chart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charts/chart62.xml" ContentType="application/vnd.openxmlformats-officedocument.drawingml.chart+xml"/>
  <Override PartName="/ppt/charts/chart63.xml" ContentType="application/vnd.openxmlformats-officedocument.drawingml.chart+xml"/>
  <Override PartName="/ppt/charts/chart64.xml" ContentType="application/vnd.openxmlformats-officedocument.drawingml.chart+xml"/>
  <Override PartName="/ppt/charts/chart65.xml" ContentType="application/vnd.openxmlformats-officedocument.drawingml.chart+xml"/>
  <Override PartName="/ppt/charts/chart66.xml" ContentType="application/vnd.openxmlformats-officedocument.drawingml.chart+xml"/>
  <Override PartName="/ppt/charts/chart67.xml" ContentType="application/vnd.openxmlformats-officedocument.drawingml.chart+xml"/>
  <Override PartName="/ppt/charts/chart68.xml" ContentType="application/vnd.openxmlformats-officedocument.drawingml.chart+xml"/>
  <Override PartName="/ppt/charts/chart69.xml" ContentType="application/vnd.openxmlformats-officedocument.drawingml.chart+xml"/>
  <Override PartName="/ppt/charts/chart70.xml" ContentType="application/vnd.openxmlformats-officedocument.drawingml.chart+xml"/>
  <Override PartName="/ppt/charts/chart71.xml" ContentType="application/vnd.openxmlformats-officedocument.drawingml.chart+xml"/>
  <Override PartName="/ppt/charts/chart72.xml" ContentType="application/vnd.openxmlformats-officedocument.drawingml.chart+xml"/>
  <Override PartName="/ppt/charts/chart73.xml" ContentType="application/vnd.openxmlformats-officedocument.drawingml.chart+xml"/>
  <Override PartName="/ppt/charts/chart74.xml" ContentType="application/vnd.openxmlformats-officedocument.drawingml.chart+xml"/>
  <Override PartName="/ppt/charts/chart75.xml" ContentType="application/vnd.openxmlformats-officedocument.drawingml.chart+xml"/>
  <Override PartName="/ppt/charts/chart76.xml" ContentType="application/vnd.openxmlformats-officedocument.drawingml.chart+xml"/>
  <Override PartName="/ppt/charts/chart77.xml" ContentType="application/vnd.openxmlformats-officedocument.drawingml.chart+xml"/>
  <Override PartName="/ppt/charts/chart78.xml" ContentType="application/vnd.openxmlformats-officedocument.drawingml.chart+xml"/>
  <Override PartName="/ppt/charts/chart79.xml" ContentType="application/vnd.openxmlformats-officedocument.drawingml.chart+xml"/>
  <Override PartName="/ppt/charts/chart80.xml" ContentType="application/vnd.openxmlformats-officedocument.drawingml.chart+xml"/>
  <Override PartName="/ppt/charts/chart81.xml" ContentType="application/vnd.openxmlformats-officedocument.drawingml.chart+xml"/>
  <Override PartName="/ppt/charts/chart82.xml" ContentType="application/vnd.openxmlformats-officedocument.drawingml.chart+xml"/>
  <Override PartName="/ppt/charts/chart83.xml" ContentType="application/vnd.openxmlformats-officedocument.drawingml.chart+xml"/>
  <Override PartName="/ppt/charts/chart84.xml" ContentType="application/vnd.openxmlformats-officedocument.drawingml.chart+xml"/>
  <Override PartName="/ppt/charts/chart85.xml" ContentType="application/vnd.openxmlformats-officedocument.drawingml.chart+xml"/>
  <Override PartName="/ppt/charts/chart86.xml" ContentType="application/vnd.openxmlformats-officedocument.drawingml.chart+xml"/>
  <Override PartName="/ppt/charts/chart87.xml" ContentType="application/vnd.openxmlformats-officedocument.drawingml.chart+xml"/>
  <Override PartName="/ppt/charts/chart88.xml" ContentType="application/vnd.openxmlformats-officedocument.drawingml.chart+xml"/>
  <Override PartName="/ppt/charts/chart89.xml" ContentType="application/vnd.openxmlformats-officedocument.drawingml.chart+xml"/>
  <Override PartName="/ppt/charts/chart90.xml" ContentType="application/vnd.openxmlformats-officedocument.drawingml.chart+xml"/>
  <Override PartName="/ppt/charts/chart91.xml" ContentType="application/vnd.openxmlformats-officedocument.drawingml.chart+xml"/>
  <Override PartName="/ppt/charts/chart92.xml" ContentType="application/vnd.openxmlformats-officedocument.drawingml.chart+xml"/>
  <Override PartName="/ppt/charts/chart93.xml" ContentType="application/vnd.openxmlformats-officedocument.drawingml.chart+xml"/>
  <Override PartName="/ppt/charts/chart94.xml" ContentType="application/vnd.openxmlformats-officedocument.drawingml.chart+xml"/>
  <Override PartName="/ppt/charts/chart95.xml" ContentType="application/vnd.openxmlformats-officedocument.drawingml.chart+xml"/>
  <Override PartName="/ppt/charts/chart96.xml" ContentType="application/vnd.openxmlformats-officedocument.drawingml.chart+xml"/>
  <Override PartName="/ppt/charts/chart97.xml" ContentType="application/vnd.openxmlformats-officedocument.drawingml.chart+xml"/>
  <Override PartName="/ppt/charts/chart98.xml" ContentType="application/vnd.openxmlformats-officedocument.drawingml.chart+xml"/>
  <Override PartName="/ppt/charts/chart99.xml" ContentType="application/vnd.openxmlformats-officedocument.drawingml.chart+xml"/>
  <Override PartName="/ppt/charts/chart100.xml" ContentType="application/vnd.openxmlformats-officedocument.drawingml.chart+xml"/>
  <Override PartName="/ppt/charts/chart101.xml" ContentType="application/vnd.openxmlformats-officedocument.drawingml.chart+xml"/>
  <Override PartName="/ppt/charts/chart102.xml" ContentType="application/vnd.openxmlformats-officedocument.drawingml.chart+xml"/>
  <Override PartName="/ppt/charts/chart103.xml" ContentType="application/vnd.openxmlformats-officedocument.drawingml.chart+xml"/>
  <Override PartName="/ppt/charts/chart104.xml" ContentType="application/vnd.openxmlformats-officedocument.drawingml.chart+xml"/>
  <Override PartName="/ppt/charts/chart105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9"/>
  </p:notesMasterIdLst>
  <p:sldIdLst>
    <p:sldId id="276" r:id="rId2"/>
    <p:sldId id="277" r:id="rId3"/>
    <p:sldId id="319" r:id="rId4"/>
    <p:sldId id="303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42" r:id="rId13"/>
    <p:sldId id="338" r:id="rId14"/>
    <p:sldId id="339" r:id="rId15"/>
    <p:sldId id="340" r:id="rId16"/>
    <p:sldId id="405" r:id="rId17"/>
    <p:sldId id="324" r:id="rId18"/>
    <p:sldId id="394" r:id="rId19"/>
    <p:sldId id="395" r:id="rId20"/>
    <p:sldId id="396" r:id="rId21"/>
    <p:sldId id="397" r:id="rId22"/>
    <p:sldId id="398" r:id="rId23"/>
    <p:sldId id="399" r:id="rId24"/>
    <p:sldId id="400" r:id="rId25"/>
    <p:sldId id="401" r:id="rId26"/>
    <p:sldId id="402" r:id="rId27"/>
    <p:sldId id="403" r:id="rId28"/>
    <p:sldId id="404" r:id="rId29"/>
    <p:sldId id="325" r:id="rId30"/>
    <p:sldId id="358" r:id="rId31"/>
    <p:sldId id="359" r:id="rId32"/>
    <p:sldId id="360" r:id="rId33"/>
    <p:sldId id="361" r:id="rId34"/>
    <p:sldId id="362" r:id="rId35"/>
    <p:sldId id="363" r:id="rId36"/>
    <p:sldId id="364" r:id="rId37"/>
    <p:sldId id="365" r:id="rId38"/>
    <p:sldId id="366" r:id="rId39"/>
    <p:sldId id="367" r:id="rId40"/>
    <p:sldId id="368" r:id="rId41"/>
    <p:sldId id="369" r:id="rId42"/>
    <p:sldId id="370" r:id="rId43"/>
    <p:sldId id="326" r:id="rId44"/>
    <p:sldId id="343" r:id="rId45"/>
    <p:sldId id="344" r:id="rId46"/>
    <p:sldId id="345" r:id="rId47"/>
    <p:sldId id="346" r:id="rId48"/>
    <p:sldId id="347" r:id="rId49"/>
    <p:sldId id="348" r:id="rId50"/>
    <p:sldId id="349" r:id="rId51"/>
    <p:sldId id="350" r:id="rId52"/>
    <p:sldId id="351" r:id="rId53"/>
    <p:sldId id="352" r:id="rId54"/>
    <p:sldId id="353" r:id="rId55"/>
    <p:sldId id="354" r:id="rId56"/>
    <p:sldId id="355" r:id="rId57"/>
    <p:sldId id="356" r:id="rId58"/>
    <p:sldId id="357" r:id="rId59"/>
    <p:sldId id="315" r:id="rId60"/>
    <p:sldId id="406" r:id="rId61"/>
    <p:sldId id="407" r:id="rId62"/>
    <p:sldId id="412" r:id="rId63"/>
    <p:sldId id="413" r:id="rId64"/>
    <p:sldId id="414" r:id="rId65"/>
    <p:sldId id="415" r:id="rId66"/>
    <p:sldId id="416" r:id="rId67"/>
    <p:sldId id="418" r:id="rId68"/>
    <p:sldId id="419" r:id="rId69"/>
    <p:sldId id="426" r:id="rId70"/>
    <p:sldId id="425" r:id="rId71"/>
    <p:sldId id="424" r:id="rId72"/>
    <p:sldId id="423" r:id="rId73"/>
    <p:sldId id="422" r:id="rId74"/>
    <p:sldId id="321" r:id="rId75"/>
    <p:sldId id="371" r:id="rId76"/>
    <p:sldId id="372" r:id="rId77"/>
    <p:sldId id="373" r:id="rId78"/>
    <p:sldId id="374" r:id="rId79"/>
    <p:sldId id="375" r:id="rId80"/>
    <p:sldId id="376" r:id="rId81"/>
    <p:sldId id="377" r:id="rId82"/>
    <p:sldId id="378" r:id="rId83"/>
    <p:sldId id="379" r:id="rId84"/>
    <p:sldId id="322" r:id="rId85"/>
    <p:sldId id="329" r:id="rId86"/>
    <p:sldId id="327" r:id="rId87"/>
    <p:sldId id="323" r:id="rId88"/>
  </p:sldIdLst>
  <p:sldSz cx="9906000" cy="6858000" type="A4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9B0311"/>
    <a:srgbClr val="A525DF"/>
    <a:srgbClr val="41DF81"/>
    <a:srgbClr val="119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" y="114"/>
      </p:cViewPr>
      <p:guideLst>
        <p:guide orient="horz" pos="2160"/>
        <p:guide pos="384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0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9.xlsx"/></Relationships>
</file>

<file path=ppt/charts/_rels/chart10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0.xlsx"/></Relationships>
</file>

<file path=ppt/charts/_rels/chart10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1.xlsx"/></Relationships>
</file>

<file path=ppt/charts/_rels/chart10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2.xlsx"/></Relationships>
</file>

<file path=ppt/charts/_rels/chart10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3.xlsx"/></Relationships>
</file>

<file path=ppt/charts/_rels/chart10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8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9.xlsx"/></Relationships>
</file>

<file path=ppt/charts/_rels/chart5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0.xlsx"/></Relationships>
</file>

<file path=ppt/charts/_rels/chart5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1.xlsx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6.xlsx"/></Relationships>
</file>

<file path=ppt/charts/_rels/chart5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7.xlsx"/></Relationships>
</file>

<file path=ppt/charts/_rels/chart5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8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1.xlsx"/></Relationships>
</file>

<file path=ppt/charts/_rels/chart6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2.xlsx"/></Relationships>
</file>

<file path=ppt/charts/_rels/chart6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3.xlsx"/></Relationships>
</file>

<file path=ppt/charts/_rels/chart6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4.xlsx"/></Relationships>
</file>

<file path=ppt/charts/_rels/chart6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5.xlsx"/></Relationships>
</file>

<file path=ppt/charts/_rels/chart6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6.xlsx"/></Relationships>
</file>

<file path=ppt/charts/_rels/chart6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7.xlsx"/></Relationships>
</file>

<file path=ppt/charts/_rels/chart6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8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9.xlsx"/></Relationships>
</file>

<file path=ppt/charts/_rels/chart7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0.xlsx"/></Relationships>
</file>

<file path=ppt/charts/_rels/chart7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1.xlsx"/></Relationships>
</file>

<file path=ppt/charts/_rels/chart7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2.xlsx"/></Relationships>
</file>

<file path=ppt/charts/_rels/chart7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3.xlsx"/></Relationships>
</file>

<file path=ppt/charts/_rels/chart7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4.xlsx"/></Relationships>
</file>

<file path=ppt/charts/_rels/chart7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5.xlsx"/></Relationships>
</file>

<file path=ppt/charts/_rels/chart7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6.xlsx"/></Relationships>
</file>

<file path=ppt/charts/_rels/chart7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7.xlsx"/></Relationships>
</file>

<file path=ppt/charts/_rels/chart7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8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9.xlsx"/></Relationships>
</file>

<file path=ppt/charts/_rels/chart8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0.xlsx"/></Relationships>
</file>

<file path=ppt/charts/_rels/chart8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1.xlsx"/></Relationships>
</file>

<file path=ppt/charts/_rels/chart8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2.xlsx"/></Relationships>
</file>

<file path=ppt/charts/_rels/chart8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3.xlsx"/></Relationships>
</file>

<file path=ppt/charts/_rels/chart8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4.xlsx"/></Relationships>
</file>

<file path=ppt/charts/_rels/chart8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5.xlsx"/></Relationships>
</file>

<file path=ppt/charts/_rels/chart8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6.xlsx"/></Relationships>
</file>

<file path=ppt/charts/_rels/chart8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7.xlsx"/></Relationships>
</file>

<file path=ppt/charts/_rels/chart8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9.xlsx"/></Relationships>
</file>

<file path=ppt/charts/_rels/chart9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0.xlsx"/></Relationships>
</file>

<file path=ppt/charts/_rels/chart9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1.xlsx"/></Relationships>
</file>

<file path=ppt/charts/_rels/chart9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2.xlsx"/></Relationships>
</file>

<file path=ppt/charts/_rels/chart9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3.xlsx"/></Relationships>
</file>

<file path=ppt/charts/_rels/chart9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4.xlsx"/></Relationships>
</file>

<file path=ppt/charts/_rels/chart9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5.xlsx"/></Relationships>
</file>

<file path=ppt/charts/_rels/chart9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6.xlsx"/></Relationships>
</file>

<file path=ppt/charts/_rels/chart9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7.xlsx"/></Relationships>
</file>

<file path=ppt/charts/_rels/chart9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123</c:v>
                </c:pt>
                <c:pt idx="1">
                  <c:v>123</c:v>
                </c:pt>
                <c:pt idx="2">
                  <c:v>93</c:v>
                </c:pt>
                <c:pt idx="3">
                  <c:v>43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6616750182387"/>
          <c:y val="0.27665156954057796"/>
          <c:w val="0.19276525474058309"/>
          <c:h val="0.51680997642083815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00-44C0-80E6-9D34BDE4E4B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8</c:v>
                </c:pt>
                <c:pt idx="1">
                  <c:v>11</c:v>
                </c:pt>
                <c:pt idx="2">
                  <c:v>12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F00-44C0-80E6-9D34BDE4E4B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11</c:v>
                </c:pt>
                <c:pt idx="3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F00-44C0-80E6-9D34BDE4E4B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F00-44C0-80E6-9D34BDE4E4B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0944512"/>
        <c:axId val="140946048"/>
        <c:axId val="0"/>
      </c:bar3DChart>
      <c:catAx>
        <c:axId val="140944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946048"/>
        <c:crosses val="autoZero"/>
        <c:auto val="1"/>
        <c:lblAlgn val="ctr"/>
        <c:lblOffset val="100"/>
        <c:noMultiLvlLbl val="0"/>
      </c:catAx>
      <c:valAx>
        <c:axId val="140946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9445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67.2</c:v>
                </c:pt>
                <c:pt idx="2">
                  <c:v>62.39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93.28</c:v>
                </c:pt>
                <c:pt idx="2">
                  <c:v>92.73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C-4C12-9AED-8DA629F3A49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2788864"/>
        <c:axId val="162790400"/>
        <c:axId val="0"/>
      </c:bar3DChart>
      <c:catAx>
        <c:axId val="162788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62790400"/>
        <c:crosses val="autoZero"/>
        <c:auto val="1"/>
        <c:lblAlgn val="ctr"/>
        <c:lblOffset val="100"/>
        <c:noMultiLvlLbl val="0"/>
      </c:catAx>
      <c:valAx>
        <c:axId val="1627904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7888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38.85</c:v>
                </c:pt>
                <c:pt idx="1">
                  <c:v>48.45</c:v>
                </c:pt>
                <c:pt idx="2">
                  <c:v>25.18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97.11999999999999</c:v>
                </c:pt>
                <c:pt idx="1">
                  <c:v>98.42</c:v>
                </c:pt>
                <c:pt idx="2">
                  <c:v>91.26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2840960"/>
        <c:axId val="162842496"/>
        <c:axId val="0"/>
      </c:bar3DChart>
      <c:catAx>
        <c:axId val="162840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842496"/>
        <c:crosses val="autoZero"/>
        <c:auto val="1"/>
        <c:lblAlgn val="ctr"/>
        <c:lblOffset val="100"/>
        <c:noMultiLvlLbl val="0"/>
      </c:catAx>
      <c:valAx>
        <c:axId val="162842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2840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37.880000000000003</c:v>
                </c:pt>
                <c:pt idx="1">
                  <c:v>31.86</c:v>
                </c:pt>
                <c:pt idx="2">
                  <c:v>29.1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9641592559865129E-2"/>
                  <c:y val="8.10097084075744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D5-49AD-AAE2-14D888CF8615}"/>
                </c:ext>
              </c:extLst>
            </c:dLbl>
            <c:dLbl>
              <c:idx val="1"/>
              <c:layout>
                <c:manualLayout>
                  <c:x val="8.2906657809363182E-2"/>
                  <c:y val="1.89022652951007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D5-49AD-AAE2-14D888CF8615}"/>
                </c:ext>
              </c:extLst>
            </c:dLbl>
            <c:dLbl>
              <c:idx val="2"/>
              <c:layout>
                <c:manualLayout>
                  <c:x val="7.295785887223967E-2"/>
                  <c:y val="-5.40064722717165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D5-49AD-AAE2-14D888CF861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89.92</c:v>
                </c:pt>
                <c:pt idx="2">
                  <c:v>78.75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5-49AD-AAE2-14D888CF861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2938880"/>
        <c:axId val="162940416"/>
        <c:axId val="0"/>
      </c:bar3DChart>
      <c:catAx>
        <c:axId val="16293888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62940416"/>
        <c:crosses val="autoZero"/>
        <c:auto val="1"/>
        <c:lblAlgn val="ctr"/>
        <c:lblOffset val="100"/>
        <c:noMultiLvlLbl val="0"/>
      </c:catAx>
      <c:valAx>
        <c:axId val="16294041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2938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065246364640973"/>
          <c:y val="0.77339373269773093"/>
          <c:w val="0.17286860691747041"/>
          <c:h val="0.14989602690968162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34.43</c:v>
                </c:pt>
                <c:pt idx="1">
                  <c:v>66.56</c:v>
                </c:pt>
                <c:pt idx="2">
                  <c:v>33.090000000000003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6.8010754127736023E-2"/>
                  <c:y val="3.0083124172714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949-4757-8F8F-96331E5AAB84}"/>
                </c:ext>
              </c:extLst>
            </c:dLbl>
            <c:dLbl>
              <c:idx val="1"/>
              <c:layout>
                <c:manualLayout>
                  <c:x val="2.9569893099015601E-2"/>
                  <c:y val="-6.0166248345428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949-4757-8F8F-96331E5AAB84}"/>
                </c:ext>
              </c:extLst>
            </c:dLbl>
            <c:dLbl>
              <c:idx val="2"/>
              <c:layout>
                <c:manualLayout>
                  <c:x val="6.209677550793289E-2"/>
                  <c:y val="-3.00831241727141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949-4757-8F8F-96331E5AAB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98.36</c:v>
                </c:pt>
                <c:pt idx="1">
                  <c:v>96.66</c:v>
                </c:pt>
                <c:pt idx="2">
                  <c:v>77.86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2986624"/>
        <c:axId val="162996608"/>
        <c:axId val="0"/>
      </c:bar3DChart>
      <c:catAx>
        <c:axId val="1629866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2996608"/>
        <c:crosses val="autoZero"/>
        <c:auto val="1"/>
        <c:lblAlgn val="ctr"/>
        <c:lblOffset val="100"/>
        <c:noMultiLvlLbl val="0"/>
      </c:catAx>
      <c:valAx>
        <c:axId val="16299660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29866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76820081367725701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51.11</c:v>
                </c:pt>
                <c:pt idx="1">
                  <c:v>36.89</c:v>
                </c:pt>
                <c:pt idx="2">
                  <c:v>37.31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88.89</c:v>
                </c:pt>
                <c:pt idx="2">
                  <c:v>77.25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18-4D95-A8EE-DC99F1C3247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3047680"/>
        <c:axId val="163053568"/>
        <c:axId val="162904704"/>
      </c:bar3DChart>
      <c:catAx>
        <c:axId val="163047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63053568"/>
        <c:crosses val="autoZero"/>
        <c:auto val="1"/>
        <c:lblAlgn val="ctr"/>
        <c:lblOffset val="100"/>
        <c:noMultiLvlLbl val="0"/>
      </c:catAx>
      <c:valAx>
        <c:axId val="1630535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047680"/>
        <c:crosses val="autoZero"/>
        <c:crossBetween val="between"/>
      </c:valAx>
      <c:serAx>
        <c:axId val="1629047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3053568"/>
        <c:crosses val="autoZero"/>
      </c:serAx>
    </c:plotArea>
    <c:legend>
      <c:legendPos val="r"/>
      <c:layout>
        <c:manualLayout>
          <c:xMode val="edge"/>
          <c:yMode val="edge"/>
          <c:x val="0.73175557393863921"/>
          <c:y val="0.80016241816116318"/>
          <c:w val="0.23176549662524248"/>
          <c:h val="0.1511376453182687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51.760000000000012</c:v>
                </c:pt>
                <c:pt idx="2">
                  <c:v>38.85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99.410000000000025</c:v>
                </c:pt>
                <c:pt idx="2">
                  <c:v>79.669999999999987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3137792"/>
        <c:axId val="163143680"/>
        <c:axId val="163049920"/>
      </c:bar3DChart>
      <c:catAx>
        <c:axId val="163137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3143680"/>
        <c:crosses val="autoZero"/>
        <c:auto val="1"/>
        <c:lblAlgn val="ctr"/>
        <c:lblOffset val="100"/>
        <c:noMultiLvlLbl val="0"/>
      </c:catAx>
      <c:valAx>
        <c:axId val="163143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3137792"/>
        <c:crosses val="autoZero"/>
        <c:crossBetween val="between"/>
      </c:valAx>
      <c:serAx>
        <c:axId val="163049920"/>
        <c:scaling>
          <c:orientation val="minMax"/>
        </c:scaling>
        <c:delete val="0"/>
        <c:axPos val="b"/>
        <c:majorTickMark val="out"/>
        <c:minorTickMark val="none"/>
        <c:tickLblPos val="nextTo"/>
        <c:crossAx val="163143680"/>
        <c:crosses val="autoZero"/>
      </c:ser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7139616876480269"/>
          <c:y val="4.6153842659460646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Педант Р.Г.</c:v>
                </c:pt>
                <c:pt idx="1">
                  <c:v>ТВ-20 1/9 Булах А.П.</c:v>
                </c:pt>
                <c:pt idx="2">
                  <c:v>ИХОР-20 1/9 Колесник А.В.</c:v>
                </c:pt>
                <c:pt idx="3">
                  <c:v>ПМ-20 1/9 Егиян А.М.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80.3</c:v>
                </c:pt>
                <c:pt idx="2">
                  <c:v>95.7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9-4982-8399-73C7BAF7A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Педант Р.Г.</c:v>
                </c:pt>
                <c:pt idx="1">
                  <c:v>ТВ-20 1/9 Булах А.П.</c:v>
                </c:pt>
                <c:pt idx="2">
                  <c:v>ИХОР-20 1/9 Колесник А.В.</c:v>
                </c:pt>
                <c:pt idx="3">
                  <c:v>ПМ-20 1/9 Егиян А.М.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9-4982-8399-73C7BAF7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531456"/>
        <c:axId val="148545536"/>
        <c:axId val="0"/>
      </c:bar3DChart>
      <c:catAx>
        <c:axId val="148531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545536"/>
        <c:crosses val="autoZero"/>
        <c:auto val="1"/>
        <c:lblAlgn val="ctr"/>
        <c:lblOffset val="100"/>
        <c:noMultiLvlLbl val="0"/>
      </c:catAx>
      <c:valAx>
        <c:axId val="14854553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85314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55061094870646"/>
          <c:y val="2.8846151662162956E-3"/>
          <c:w val="0.31138089129109092"/>
          <c:h val="0.853168318203490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Педант Р.Г.</c:v>
                </c:pt>
                <c:pt idx="1">
                  <c:v>ТВ-20 1/9 Булах А.П.</c:v>
                </c:pt>
                <c:pt idx="2">
                  <c:v>ИХОР-20 1/9 Колесник А.В.</c:v>
                </c:pt>
                <c:pt idx="3">
                  <c:v>ПМ-20 1/9 Егиян А.М.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54.6</c:v>
                </c:pt>
                <c:pt idx="1">
                  <c:v>66</c:v>
                </c:pt>
                <c:pt idx="2">
                  <c:v>82.2</c:v>
                </c:pt>
                <c:pt idx="3">
                  <c:v>76.400000000000006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E-4CD4-9F64-AD348391A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Педант Р.Г.</c:v>
                </c:pt>
                <c:pt idx="1">
                  <c:v>ТВ-20 1/9 Булах А.П.</c:v>
                </c:pt>
                <c:pt idx="2">
                  <c:v>ИХОР-20 1/9 Колесник А.В.</c:v>
                </c:pt>
                <c:pt idx="3">
                  <c:v>ПМ-20 1/9 Егиян А.М.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98.8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E-4CD4-9F64-AD348391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48607744"/>
        <c:axId val="148609280"/>
        <c:axId val="0"/>
      </c:bar3DChart>
      <c:catAx>
        <c:axId val="1486077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8609280"/>
        <c:crosses val="autoZero"/>
        <c:auto val="1"/>
        <c:lblAlgn val="ctr"/>
        <c:lblOffset val="100"/>
        <c:noMultiLvlLbl val="0"/>
      </c:catAx>
      <c:valAx>
        <c:axId val="1486092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86077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2878042597026527"/>
          <c:y val="0.40783503671266447"/>
          <c:w val="0.16355198707343696"/>
          <c:h val="0.4006030396399583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1/9 </c:v>
                </c:pt>
                <c:pt idx="1">
                  <c:v>ТОП-19 1/9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2-4058-988F-1EA635DD81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1/9 </c:v>
                </c:pt>
                <c:pt idx="1">
                  <c:v>ТОП-19 1/9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62-4058-988F-1EA635DD81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265065249498146E-2"/>
                  <c:y val="1.934187861930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83F-4C2A-B119-FA5C6D319882}"/>
                </c:ext>
              </c:extLst>
            </c:dLbl>
            <c:dLbl>
              <c:idx val="1"/>
              <c:layout>
                <c:manualLayout>
                  <c:x val="2.6530130498996256E-2"/>
                  <c:y val="-2.256552505585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83F-4C2A-B119-FA5C6D319882}"/>
                </c:ext>
              </c:extLst>
            </c:dLbl>
            <c:dLbl>
              <c:idx val="3"/>
              <c:layout>
                <c:manualLayout>
                  <c:x val="1.9897597874247063E-2"/>
                  <c:y val="1.93418786193047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83F-4C2A-B119-FA5C6D319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1/9 </c:v>
                </c:pt>
                <c:pt idx="1">
                  <c:v>ТОП-19 1/9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2-4058-988F-1EA635DD81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3"/>
              <c:layout>
                <c:manualLayout>
                  <c:x val="1.6581331561872692E-2"/>
                  <c:y val="-1.28945857462031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3F-4C2A-B119-FA5C6D31988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1/9 </c:v>
                </c:pt>
                <c:pt idx="1">
                  <c:v>ТОП-19 1/9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2-4058-988F-1EA635DD812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8655488"/>
        <c:axId val="148673664"/>
        <c:axId val="0"/>
      </c:bar3DChart>
      <c:catAx>
        <c:axId val="1486554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48673664"/>
        <c:crosses val="autoZero"/>
        <c:auto val="1"/>
        <c:lblAlgn val="ctr"/>
        <c:lblOffset val="100"/>
        <c:noMultiLvlLbl val="0"/>
      </c:catAx>
      <c:valAx>
        <c:axId val="1486736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6554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1/9 </c:v>
                </c:pt>
                <c:pt idx="1">
                  <c:v>ТОП-19 1/9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D58-4A29-9C7B-4DC1B322203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1/9 </c:v>
                </c:pt>
                <c:pt idx="1">
                  <c:v>ТОП-19 1/9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D58-4A29-9C7B-4DC1B322203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3285198555956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08-44BA-A98F-DBED84B34751}"/>
                </c:ext>
              </c:extLst>
            </c:dLbl>
            <c:dLbl>
              <c:idx val="3"/>
              <c:layout>
                <c:manualLayout>
                  <c:x val="1.4440433212996401E-2"/>
                  <c:y val="-1.36015880657311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08-44BA-A98F-DBED84B347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1/9 </c:v>
                </c:pt>
                <c:pt idx="1">
                  <c:v>ТОП-19 1/9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10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D58-4A29-9C7B-4DC1B322203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6EAC-470E-84BA-16940CE9EB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1/9 </c:v>
                </c:pt>
                <c:pt idx="1">
                  <c:v>ТОП-19 1/9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D58-4A29-9C7B-4DC1B322203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0865024"/>
        <c:axId val="150866560"/>
        <c:axId val="0"/>
      </c:bar3DChart>
      <c:catAx>
        <c:axId val="1508650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866560"/>
        <c:crosses val="autoZero"/>
        <c:auto val="1"/>
        <c:lblAlgn val="ctr"/>
        <c:lblOffset val="100"/>
        <c:noMultiLvlLbl val="0"/>
      </c:catAx>
      <c:valAx>
        <c:axId val="1508665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8650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1"/>
          <c:y val="3.173076682837938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2.5641030817894459E-2"/>
                  <c:y val="-5.769230332432604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A40-4FBA-B94E-4A7FFB472490}"/>
                </c:ext>
              </c:extLst>
            </c:dLbl>
            <c:dLbl>
              <c:idx val="1"/>
              <c:layout>
                <c:manualLayout>
                  <c:x val="1.2820515408947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A40-4FBA-B94E-4A7FFB472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         Гущина А.А.</c:v>
                </c:pt>
                <c:pt idx="1">
                  <c:v>ТОП-19      Иванова Т.Ф.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A-4FC9-A792-38431BE4C9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3.076923698147331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A40-4FBA-B94E-4A7FFB472490}"/>
                </c:ext>
              </c:extLst>
            </c:dLbl>
            <c:dLbl>
              <c:idx val="1"/>
              <c:layout>
                <c:manualLayout>
                  <c:x val="2.8205133899683751E-2"/>
                  <c:y val="-2.64420002300733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A40-4FBA-B94E-4A7FFB472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         Гущина А.А.</c:v>
                </c:pt>
                <c:pt idx="1">
                  <c:v>ТОП-19      Иванова Т.Ф.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A-4FC9-A792-38431BE4C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930176"/>
        <c:axId val="150931712"/>
        <c:axId val="0"/>
      </c:bar3DChart>
      <c:catAx>
        <c:axId val="1509301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931712"/>
        <c:crosses val="autoZero"/>
        <c:auto val="1"/>
        <c:lblAlgn val="ctr"/>
        <c:lblOffset val="100"/>
        <c:noMultiLvlLbl val="0"/>
      </c:catAx>
      <c:valAx>
        <c:axId val="1509317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09301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Гущина А.А.</c:v>
                </c:pt>
                <c:pt idx="1">
                  <c:v>ТОП-19      Иванова Т.Ф.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76.7</c:v>
                </c:pt>
                <c:pt idx="1">
                  <c:v>78.2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55A-43F0-9D22-49CDE674461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ПК-19 Гущина А.А.</c:v>
                </c:pt>
                <c:pt idx="1">
                  <c:v>ТОП-19      Иванова Т.Ф.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55A-43F0-9D22-49CDE67446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0957056"/>
        <c:axId val="150958848"/>
        <c:axId val="0"/>
      </c:bar3DChart>
      <c:catAx>
        <c:axId val="150957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0958848"/>
        <c:crosses val="autoZero"/>
        <c:auto val="1"/>
        <c:lblAlgn val="ctr"/>
        <c:lblOffset val="100"/>
        <c:noMultiLvlLbl val="0"/>
      </c:catAx>
      <c:valAx>
        <c:axId val="1509588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0957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8846153846153848E-2"/>
                  <c:y val="-2.596153649594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 2022-23 уч.г</c:v>
                </c:pt>
                <c:pt idx="1">
                  <c:v>2 семестр 2021-22 уч.г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76.5</c:v>
                </c:pt>
                <c:pt idx="1">
                  <c:v>75.2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9.0800519355837108E-4"/>
                  <c:y val="-2.596153649594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3B-48DA-9AE0-0ECC8A05712A}"/>
                </c:ext>
              </c:extLst>
            </c:dLbl>
            <c:dLbl>
              <c:idx val="1"/>
              <c:layout>
                <c:manualLayout>
                  <c:x val="6.6772819676845837E-3"/>
                  <c:y val="-2.88461516621629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08-434D-8BBF-DCB6A95148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1 семестр 2022-23 уч.г</c:v>
                </c:pt>
                <c:pt idx="1">
                  <c:v>2 семестр 2021-22 уч.г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99.9</c:v>
                </c:pt>
                <c:pt idx="1">
                  <c:v>99.5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0844416"/>
        <c:axId val="140850304"/>
        <c:axId val="0"/>
      </c:bar3DChart>
      <c:catAx>
        <c:axId val="140844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2400" b="1">
                <a:solidFill>
                  <a:srgbClr val="002060"/>
                </a:solidFill>
              </a:defRPr>
            </a:pPr>
            <a:endParaRPr lang="ru-RU"/>
          </a:p>
        </c:txPr>
        <c:crossAx val="140850304"/>
        <c:crosses val="autoZero"/>
        <c:auto val="1"/>
        <c:lblAlgn val="ctr"/>
        <c:lblOffset val="100"/>
        <c:noMultiLvlLbl val="0"/>
      </c:catAx>
      <c:valAx>
        <c:axId val="1408503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08444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'1 семестр'!$AR$7</c:f>
              <c:strCache>
                <c:ptCount val="1"/>
                <c:pt idx="0">
                  <c:v>Стипендия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 семестр'!$AQ$8:$AQ$17</c:f>
              <c:strCache>
                <c:ptCount val="10"/>
                <c:pt idx="0">
                  <c:v>ПК-22-1 Калинина Т.А. - 10</c:v>
                </c:pt>
                <c:pt idx="1">
                  <c:v>ТВ-22 Ольховская В.Я. - 10</c:v>
                </c:pt>
                <c:pt idx="2">
                  <c:v>ИХОР-22 Бекирова А.Т. - 9</c:v>
                </c:pt>
                <c:pt idx="3">
                  <c:v>ПМ-22 Петренко А.В. - 10</c:v>
                </c:pt>
                <c:pt idx="4">
                  <c:v>ПК-21 Петрова М.С. - 2</c:v>
                </c:pt>
                <c:pt idx="5">
                  <c:v>ТВ-21 Карпенко И.И. - 5</c:v>
                </c:pt>
                <c:pt idx="6">
                  <c:v>ПМ-21 Топорова В.П. - 3</c:v>
                </c:pt>
                <c:pt idx="7">
                  <c:v>ТВ-20 Булах А.П. - 6</c:v>
                </c:pt>
                <c:pt idx="8">
                  <c:v>ИХОР-20 Колесник А.В. - 7</c:v>
                </c:pt>
                <c:pt idx="9">
                  <c:v>ПК-19 Гущина А.А. - 1</c:v>
                </c:pt>
              </c:strCache>
            </c:strRef>
          </c:cat>
          <c:val>
            <c:numRef>
              <c:f>'1 семестр'!$AR$8:$AR$17</c:f>
              <c:numCache>
                <c:formatCode>General</c:formatCode>
                <c:ptCount val="10"/>
                <c:pt idx="0">
                  <c:v>3</c:v>
                </c:pt>
                <c:pt idx="1">
                  <c:v>2</c:v>
                </c:pt>
                <c:pt idx="2">
                  <c:v>14</c:v>
                </c:pt>
                <c:pt idx="3">
                  <c:v>10</c:v>
                </c:pt>
                <c:pt idx="4">
                  <c:v>11</c:v>
                </c:pt>
                <c:pt idx="5">
                  <c:v>17</c:v>
                </c:pt>
                <c:pt idx="6">
                  <c:v>25</c:v>
                </c:pt>
                <c:pt idx="7">
                  <c:v>13</c:v>
                </c:pt>
                <c:pt idx="8">
                  <c:v>15</c:v>
                </c:pt>
                <c:pt idx="9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2F-4377-A521-0F56748AA4A1}"/>
            </c:ext>
          </c:extLst>
        </c:ser>
        <c:ser>
          <c:idx val="1"/>
          <c:order val="1"/>
          <c:tx>
            <c:strRef>
              <c:f>'1 семестр'!$AS$7</c:f>
              <c:strCache>
                <c:ptCount val="1"/>
                <c:pt idx="0">
                  <c:v>Контингент</c:v>
                </c:pt>
              </c:strCache>
            </c:strRef>
          </c:tx>
          <c:spPr>
            <a:solidFill>
              <a:schemeClr val="accent1">
                <a:lumMod val="40000"/>
                <a:lumOff val="6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'1 семестр'!$AQ$8:$AQ$17</c:f>
              <c:strCache>
                <c:ptCount val="10"/>
                <c:pt idx="0">
                  <c:v>ПК-22-1 Калинина Т.А. - 10</c:v>
                </c:pt>
                <c:pt idx="1">
                  <c:v>ТВ-22 Ольховская В.Я. - 10</c:v>
                </c:pt>
                <c:pt idx="2">
                  <c:v>ИХОР-22 Бекирова А.Т. - 9</c:v>
                </c:pt>
                <c:pt idx="3">
                  <c:v>ПМ-22 Петренко А.В. - 10</c:v>
                </c:pt>
                <c:pt idx="4">
                  <c:v>ПК-21 Петрова М.С. - 2</c:v>
                </c:pt>
                <c:pt idx="5">
                  <c:v>ТВ-21 Карпенко И.И. - 5</c:v>
                </c:pt>
                <c:pt idx="6">
                  <c:v>ПМ-21 Топорова В.П. - 3</c:v>
                </c:pt>
                <c:pt idx="7">
                  <c:v>ТВ-20 Булах А.П. - 6</c:v>
                </c:pt>
                <c:pt idx="8">
                  <c:v>ИХОР-20 Колесник А.В. - 7</c:v>
                </c:pt>
                <c:pt idx="9">
                  <c:v>ПК-19 Гущина А.А. - 1</c:v>
                </c:pt>
              </c:strCache>
            </c:strRef>
          </c:cat>
          <c:val>
            <c:numRef>
              <c:f>'1 семестр'!$AS$8:$AS$17</c:f>
              <c:numCache>
                <c:formatCode>General</c:formatCode>
                <c:ptCount val="10"/>
                <c:pt idx="0">
                  <c:v>24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25</c:v>
                </c:pt>
                <c:pt idx="7">
                  <c:v>25</c:v>
                </c:pt>
                <c:pt idx="8">
                  <c:v>23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2F-4377-A521-0F56748AA4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1129088"/>
        <c:axId val="151139072"/>
      </c:barChart>
      <c:catAx>
        <c:axId val="1511290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1139072"/>
        <c:crosses val="autoZero"/>
        <c:auto val="1"/>
        <c:lblAlgn val="ctr"/>
        <c:lblOffset val="100"/>
        <c:noMultiLvlLbl val="0"/>
      </c:catAx>
      <c:valAx>
        <c:axId val="15113907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1129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600" b="1"/>
      </a:pPr>
      <a:endParaRPr lang="ru-RU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57"/>
          <c:y val="3.1730766828379338E-2"/>
          <c:w val="0.40110775679139338"/>
          <c:h val="0.8531683182034901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 2022-2023 уч.г.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ПК-21 Петрова М.С.</c:v>
                </c:pt>
                <c:pt idx="1">
                  <c:v>ТВ-21 Карпенко И.И.</c:v>
                </c:pt>
                <c:pt idx="2">
                  <c:v>ПМ-21 Топорова В.П.</c:v>
                </c:pt>
                <c:pt idx="3">
                  <c:v>ТВ-20 Булах А.П.</c:v>
                </c:pt>
                <c:pt idx="4">
                  <c:v>ИХОР-20 Колесник А.В.</c:v>
                </c:pt>
                <c:pt idx="5">
                  <c:v>ПК-19 Гущина А.А.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11</c:v>
                </c:pt>
                <c:pt idx="1">
                  <c:v>17</c:v>
                </c:pt>
                <c:pt idx="2">
                  <c:v>25</c:v>
                </c:pt>
                <c:pt idx="3">
                  <c:v>13</c:v>
                </c:pt>
                <c:pt idx="4">
                  <c:v>15</c:v>
                </c:pt>
                <c:pt idx="5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 семестр 2021-2022 уч.г.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20424092043965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8.5486232048939514E-2"/>
                  <c:y val="-2.40529756371766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6.02607865263017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8.128199112850001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7.1472095647474074E-2"/>
                  <c:y val="-2.405297563717675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ПК-21 Петрова М.С.</c:v>
                </c:pt>
                <c:pt idx="1">
                  <c:v>ТВ-21 Карпенко И.И.</c:v>
                </c:pt>
                <c:pt idx="2">
                  <c:v>ПМ-21 Топорова В.П.</c:v>
                </c:pt>
                <c:pt idx="3">
                  <c:v>ТВ-20 Булах А.П.</c:v>
                </c:pt>
                <c:pt idx="4">
                  <c:v>ИХОР-20 Колесник А.В.</c:v>
                </c:pt>
                <c:pt idx="5">
                  <c:v>ПК-19 Гущина А.А.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9</c:v>
                </c:pt>
                <c:pt idx="4">
                  <c:v>21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1075456"/>
        <c:axId val="151081344"/>
      </c:barChart>
      <c:catAx>
        <c:axId val="1510754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1081344"/>
        <c:crosses val="autoZero"/>
        <c:auto val="1"/>
        <c:lblAlgn val="ctr"/>
        <c:lblOffset val="100"/>
        <c:noMultiLvlLbl val="0"/>
      </c:catAx>
      <c:valAx>
        <c:axId val="1510813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10754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77"/>
          <c:y val="0.27449085342987906"/>
          <c:w val="0.21663405161483679"/>
          <c:h val="0.29226865393487844"/>
        </c:manualLayout>
      </c:layout>
      <c:overlay val="0"/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 b="1">
          <a:solidFill>
            <a:srgbClr val="002060"/>
          </a:solidFill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ПК-22 1/9 </c:v>
                </c:pt>
                <c:pt idx="1">
                  <c:v>ПК-22 2/9д</c:v>
                </c:pt>
                <c:pt idx="2">
                  <c:v>ТВ-22 1/9
</c:v>
                </c:pt>
                <c:pt idx="3">
                  <c:v>ИХОР-22 1/9
</c:v>
                </c:pt>
                <c:pt idx="4">
                  <c:v>ПМ-22 1/9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ПК-22 1/9 </c:v>
                </c:pt>
                <c:pt idx="1">
                  <c:v>ПК-22 2/9д</c:v>
                </c:pt>
                <c:pt idx="2">
                  <c:v>ТВ-22 1/9
</c:v>
                </c:pt>
                <c:pt idx="3">
                  <c:v>ИХОР-22 1/9
</c:v>
                </c:pt>
                <c:pt idx="4">
                  <c:v>ПМ-22 1/9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ПК-22 1/9 </c:v>
                </c:pt>
                <c:pt idx="1">
                  <c:v>ПК-22 2/9д</c:v>
                </c:pt>
                <c:pt idx="2">
                  <c:v>ТВ-22 1/9
</c:v>
                </c:pt>
                <c:pt idx="3">
                  <c:v>ИХОР-22 1/9
</c:v>
                </c:pt>
                <c:pt idx="4">
                  <c:v>ПМ-22 1/9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23</c:v>
                </c:pt>
                <c:pt idx="1">
                  <c:v>23</c:v>
                </c:pt>
                <c:pt idx="2">
                  <c:v>25</c:v>
                </c:pt>
                <c:pt idx="3">
                  <c:v>15</c:v>
                </c:pt>
                <c:pt idx="4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4363006324246558E-2"/>
                  <c:y val="-9.67093930965244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316-4414-A0A4-598D51A4784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ПК-22 1/9 </c:v>
                </c:pt>
                <c:pt idx="1">
                  <c:v>ПК-22 2/9д</c:v>
                </c:pt>
                <c:pt idx="2">
                  <c:v>ТВ-22 1/9
</c:v>
                </c:pt>
                <c:pt idx="3">
                  <c:v>ИХОР-22 1/9
</c:v>
                </c:pt>
                <c:pt idx="4">
                  <c:v>ПМ-22 1/9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0</c:v>
                </c:pt>
                <c:pt idx="3">
                  <c:v>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7472512"/>
        <c:axId val="97474048"/>
        <c:axId val="0"/>
      </c:bar3DChart>
      <c:catAx>
        <c:axId val="97472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97474048"/>
        <c:crosses val="autoZero"/>
        <c:auto val="1"/>
        <c:lblAlgn val="ctr"/>
        <c:lblOffset val="100"/>
        <c:noMultiLvlLbl val="0"/>
      </c:catAx>
      <c:valAx>
        <c:axId val="974740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4725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122</c:v>
                </c:pt>
                <c:pt idx="2">
                  <c:v>73</c:v>
                </c:pt>
                <c:pt idx="3">
                  <c:v>44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6616750182387"/>
          <c:y val="0.27665156954057796"/>
          <c:w val="0.19276525474058281"/>
          <c:h val="0.51680997642083781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83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 </c:v>
                </c:pt>
                <c:pt idx="1">
                  <c:v>СИС-22 1/11</c:v>
                </c:pt>
                <c:pt idx="2">
                  <c:v>МЭПЗ-22 1/9
</c:v>
                </c:pt>
                <c:pt idx="3">
                  <c:v>ЗИО-22 1/9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6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3.31626631237453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A98-45D5-9A6F-0359A0285661}"/>
                </c:ext>
              </c:extLst>
            </c:dLbl>
            <c:dLbl>
              <c:idx val="2"/>
              <c:layout>
                <c:manualLayout>
                  <c:x val="-9.9487989371235905E-3"/>
                  <c:y val="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422-4AA6-BE40-310E22912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 </c:v>
                </c:pt>
                <c:pt idx="1">
                  <c:v>СИС-22 1/11</c:v>
                </c:pt>
                <c:pt idx="2">
                  <c:v>МЭПЗ-22 1/9
</c:v>
                </c:pt>
                <c:pt idx="3">
                  <c:v>ЗИО-22 1/9
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14</c:v>
                </c:pt>
                <c:pt idx="1">
                  <c:v>11</c:v>
                </c:pt>
                <c:pt idx="2">
                  <c:v>10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4.3111462060868855E-2"/>
                  <c:y val="1.28945857462030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98-45D5-9A6F-0359A0285661}"/>
                </c:ext>
              </c:extLst>
            </c:dLbl>
            <c:dLbl>
              <c:idx val="1"/>
              <c:layout>
                <c:manualLayout>
                  <c:x val="2.98463968113708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8-45D5-9A6F-0359A028566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 </c:v>
                </c:pt>
                <c:pt idx="1">
                  <c:v>СИС-22 1/11</c:v>
                </c:pt>
                <c:pt idx="2">
                  <c:v>МЭПЗ-22 1/9
</c:v>
                </c:pt>
                <c:pt idx="3">
                  <c:v>ЗИО-22 1/9
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10</c:v>
                </c:pt>
                <c:pt idx="1">
                  <c:v>8</c:v>
                </c:pt>
                <c:pt idx="2">
                  <c:v>14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2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A98-45D5-9A6F-0359A0285661}"/>
                </c:ext>
              </c:extLst>
            </c:dLbl>
            <c:dLbl>
              <c:idx val="1"/>
              <c:layout>
                <c:manualLayout>
                  <c:x val="1.6581331561872623E-2"/>
                  <c:y val="-1.18199003895216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98-45D5-9A6F-0359A0285661}"/>
                </c:ext>
              </c:extLst>
            </c:dLbl>
            <c:dLbl>
              <c:idx val="2"/>
              <c:layout>
                <c:manualLayout>
                  <c:x val="1.658133156187256E-2"/>
                  <c:y val="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8-45D5-9A6F-0359A0285661}"/>
                </c:ext>
              </c:extLst>
            </c:dLbl>
            <c:dLbl>
              <c:idx val="3"/>
              <c:layout>
                <c:manualLayout>
                  <c:x val="1.658133156187268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422-4AA6-BE40-310E22912E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 </c:v>
                </c:pt>
                <c:pt idx="1">
                  <c:v>СИС-22 1/11</c:v>
                </c:pt>
                <c:pt idx="2">
                  <c:v>МЭПЗ-22 1/9
</c:v>
                </c:pt>
                <c:pt idx="3">
                  <c:v>ЗИО-22 1/9
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1435904"/>
        <c:axId val="152174976"/>
        <c:axId val="0"/>
      </c:bar3DChart>
      <c:catAx>
        <c:axId val="1514359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2174976"/>
        <c:crosses val="autoZero"/>
        <c:auto val="1"/>
        <c:lblAlgn val="ctr"/>
        <c:lblOffset val="100"/>
        <c:noMultiLvlLbl val="0"/>
      </c:catAx>
      <c:valAx>
        <c:axId val="1521749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143590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83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 </c:v>
                </c:pt>
                <c:pt idx="1">
                  <c:v>СИС-22 1/11</c:v>
                </c:pt>
                <c:pt idx="2">
                  <c:v>МЭПЗ-22 1/9
</c:v>
                </c:pt>
                <c:pt idx="3">
                  <c:v>ЗИО-22 1/9
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</c:v>
                </c:pt>
                <c:pt idx="1">
                  <c:v>0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658-427D-B90A-779DFBA8B0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3.31626631237453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8-427D-B90A-779DFBA8B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 </c:v>
                </c:pt>
                <c:pt idx="1">
                  <c:v>СИС-22 1/11</c:v>
                </c:pt>
                <c:pt idx="2">
                  <c:v>МЭПЗ-22 1/9
</c:v>
                </c:pt>
                <c:pt idx="3">
                  <c:v>ЗИО-22 1/9
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19</c:v>
                </c:pt>
                <c:pt idx="1">
                  <c:v>12</c:v>
                </c:pt>
                <c:pt idx="2">
                  <c:v>6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658-427D-B90A-779DFBA8B04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6530130498996256E-2"/>
                  <c:y val="2.2565525055855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658-427D-B90A-779DFBA8B04F}"/>
                </c:ext>
              </c:extLst>
            </c:dLbl>
            <c:dLbl>
              <c:idx val="1"/>
              <c:layout>
                <c:manualLayout>
                  <c:x val="9.9487989371235905E-3"/>
                  <c:y val="-1.28945857462030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658-427D-B90A-779DFBA8B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 </c:v>
                </c:pt>
                <c:pt idx="1">
                  <c:v>СИС-22 1/11</c:v>
                </c:pt>
                <c:pt idx="2">
                  <c:v>МЭПЗ-22 1/9
</c:v>
                </c:pt>
                <c:pt idx="3">
                  <c:v>ЗИО-22 1/9
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5</c:v>
                </c:pt>
                <c:pt idx="1">
                  <c:v>13</c:v>
                </c:pt>
                <c:pt idx="2">
                  <c:v>18</c:v>
                </c:pt>
                <c:pt idx="3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658-427D-B90A-779DFBA8B04F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9487989371235905E-3"/>
                  <c:y val="-1.18199003895216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658-427D-B90A-779DFBA8B04F}"/>
                </c:ext>
              </c:extLst>
            </c:dLbl>
            <c:dLbl>
              <c:idx val="1"/>
              <c:layout>
                <c:manualLayout>
                  <c:x val="1.6581331561872623E-2"/>
                  <c:y val="-1.1819900389521643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658-427D-B90A-779DFBA8B04F}"/>
                </c:ext>
              </c:extLst>
            </c:dLbl>
            <c:dLbl>
              <c:idx val="2"/>
              <c:layout>
                <c:manualLayout>
                  <c:x val="9.9487989371235281E-3"/>
                  <c:y val="3.22364643655065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658-427D-B90A-779DFBA8B0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 </c:v>
                </c:pt>
                <c:pt idx="1">
                  <c:v>СИС-22 1/11</c:v>
                </c:pt>
                <c:pt idx="2">
                  <c:v>МЭПЗ-22 1/9
</c:v>
                </c:pt>
                <c:pt idx="3">
                  <c:v>ЗИО-22 1/9
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E658-427D-B90A-779DFBA8B04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2268800"/>
        <c:axId val="152270336"/>
        <c:axId val="0"/>
      </c:bar3DChart>
      <c:catAx>
        <c:axId val="152268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2270336"/>
        <c:crosses val="autoZero"/>
        <c:auto val="1"/>
        <c:lblAlgn val="ctr"/>
        <c:lblOffset val="100"/>
        <c:noMultiLvlLbl val="0"/>
      </c:catAx>
      <c:valAx>
        <c:axId val="1522703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2688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78"/>
          <c:y val="4.6153842659460646E-2"/>
          <c:w val="0.41646263203364348"/>
          <c:h val="0.8531683182034902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
Левочкина Н.В.</c:v>
                </c:pt>
                <c:pt idx="1">
                  <c:v>СИС- 22 1/11 
Жижко А.А.</c:v>
                </c:pt>
                <c:pt idx="2">
                  <c:v>МЭПЗ-22 1/9 
Красов М.С.</c:v>
                </c:pt>
                <c:pt idx="3">
                  <c:v>ЗИО-22 1/9
Гладких А.Е.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60</c:v>
                </c:pt>
                <c:pt idx="1">
                  <c:v>68</c:v>
                </c:pt>
                <c:pt idx="2">
                  <c:v>44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
Левочкина Н.В.</c:v>
                </c:pt>
                <c:pt idx="1">
                  <c:v>СИС- 22 1/11 
Жижко А.А.</c:v>
                </c:pt>
                <c:pt idx="2">
                  <c:v>МЭПЗ-22 1/9 
Красов М.С.</c:v>
                </c:pt>
                <c:pt idx="3">
                  <c:v>ЗИО-22 1/9
Гладких А.Е.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350720"/>
        <c:axId val="152352256"/>
        <c:axId val="0"/>
      </c:bar3DChart>
      <c:catAx>
        <c:axId val="152350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352256"/>
        <c:crosses val="autoZero"/>
        <c:auto val="1"/>
        <c:lblAlgn val="ctr"/>
        <c:lblOffset val="100"/>
        <c:noMultiLvlLbl val="0"/>
      </c:catAx>
      <c:valAx>
        <c:axId val="152352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35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78"/>
          <c:y val="4.6153842659460646E-2"/>
          <c:w val="0.41646263203364348"/>
          <c:h val="0.8531683182034902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
Левочкина Н.В.</c:v>
                </c:pt>
                <c:pt idx="1">
                  <c:v>СИС- 22 1/11 
Жижко А.А.</c:v>
                </c:pt>
                <c:pt idx="2">
                  <c:v>МЭПЗ-22 1/9 
Красов М.С.</c:v>
                </c:pt>
                <c:pt idx="3">
                  <c:v>ЗИО-22 1/9
Гладких А.Е.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48</c:v>
                </c:pt>
                <c:pt idx="2">
                  <c:v>28</c:v>
                </c:pt>
                <c:pt idx="3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DD6-428B-8CCD-147CD3ABF2F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СИС-22 1/9
Левочкина Н.В.</c:v>
                </c:pt>
                <c:pt idx="1">
                  <c:v>СИС- 22 1/11 
Жижко А.А.</c:v>
                </c:pt>
                <c:pt idx="2">
                  <c:v>МЭПЗ-22 1/9 
Красов М.С.</c:v>
                </c:pt>
                <c:pt idx="3">
                  <c:v>ЗИО-22 1/9
Гладких А.Е.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DD6-428B-8CCD-147CD3ABF2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414464"/>
        <c:axId val="152424448"/>
        <c:axId val="0"/>
      </c:bar3DChart>
      <c:catAx>
        <c:axId val="1524144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424448"/>
        <c:crosses val="autoZero"/>
        <c:auto val="1"/>
        <c:lblAlgn val="ctr"/>
        <c:lblOffset val="100"/>
        <c:noMultiLvlLbl val="0"/>
      </c:catAx>
      <c:valAx>
        <c:axId val="15242444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41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8617614269814E-3"/>
          <c:y val="0.14473245733873191"/>
          <c:w val="0.98364920104050668"/>
          <c:h val="0.6842548498472375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6EE603A2-30AA-41A4-8F15-D23A680112F2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A18-4011-99B0-2F594FF87BF3}"/>
                </c:ext>
              </c:extLst>
            </c:dLbl>
            <c:dLbl>
              <c:idx val="1"/>
              <c:layout>
                <c:manualLayout>
                  <c:x val="7.4321813452248421E-3"/>
                  <c:y val="-5.0473186119873821E-3"/>
                </c:manualLayout>
              </c:layout>
              <c:tx>
                <c:rich>
                  <a:bodyPr/>
                  <a:lstStyle/>
                  <a:p>
                    <a:fld id="{B6F7CF5A-CEAC-42E3-B102-E3C966A87BB0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E7F-4C2C-BBA2-3A7C552E91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85FCCDF-E64D-4EAF-9975-F74243C323DC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A18-4011-99B0-2F594FF87B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8198B55A-9E95-432C-8CF2-1B71892CD09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A18-4011-99B0-2F594FF87B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СИС-22 1/9</c:v>
                </c:pt>
                <c:pt idx="1">
                  <c:v>СИС-22 1/11</c:v>
                </c:pt>
                <c:pt idx="2">
                  <c:v>МЭПЗ-22 1/9</c:v>
                </c:pt>
                <c:pt idx="3">
                  <c:v>ЗИО-22 1/9</c:v>
                </c:pt>
              </c:strCache>
            </c:strRef>
          </c:cat>
          <c:val>
            <c:numRef>
              <c:f>Лист1!$B$2:$E$2</c:f>
              <c:numCache>
                <c:formatCode>General</c:formatCode>
                <c:ptCount val="4"/>
                <c:pt idx="0">
                  <c:v>4.4400000000000004</c:v>
                </c:pt>
                <c:pt idx="1">
                  <c:v>4.26</c:v>
                </c:pt>
                <c:pt idx="2">
                  <c:v>4.05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Результат 1 сем.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3AF09499-345D-4FD5-8591-02E8BD5A51E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A18-4011-99B0-2F594FF87BF3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8A7137-D1B3-45EB-80A7-F0E37208E76F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E7F-4C2C-BBA2-3A7C552E918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DAA23C0-DA44-4DBA-84C6-E7A5F7929FE5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EA18-4011-99B0-2F594FF87BF3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1253D5B2-1160-41F2-9E73-32FAAC6F3D9A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A18-4011-99B0-2F594FF87BF3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СИС-22 1/9</c:v>
                </c:pt>
                <c:pt idx="1">
                  <c:v>СИС-22 1/11</c:v>
                </c:pt>
                <c:pt idx="2">
                  <c:v>МЭПЗ-22 1/9</c:v>
                </c:pt>
                <c:pt idx="3">
                  <c:v>ЗИО-22 1/9</c:v>
                </c:pt>
              </c:strCache>
            </c:strRef>
          </c:cat>
          <c:val>
            <c:numRef>
              <c:f>Лист1!$B$3:$E$3</c:f>
              <c:numCache>
                <c:formatCode>General</c:formatCode>
                <c:ptCount val="4"/>
                <c:pt idx="0">
                  <c:v>4.3</c:v>
                </c:pt>
                <c:pt idx="1">
                  <c:v>4.3</c:v>
                </c:pt>
                <c:pt idx="2">
                  <c:v>3.9</c:v>
                </c:pt>
                <c:pt idx="3">
                  <c:v>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Лист1!$B$1:$E$1</c:f>
              <c:strCache>
                <c:ptCount val="4"/>
                <c:pt idx="0">
                  <c:v>СИС-22 1/9</c:v>
                </c:pt>
                <c:pt idx="1">
                  <c:v>СИС-22 1/11</c:v>
                </c:pt>
                <c:pt idx="2">
                  <c:v>МЭПЗ-22 1/9</c:v>
                </c:pt>
                <c:pt idx="3">
                  <c:v>ЗИО-22 1/9</c:v>
                </c:pt>
              </c:strCache>
            </c:strRef>
          </c:cat>
          <c:val>
            <c:numRef>
              <c:f>Лист1!$B$4:$E$4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2498176"/>
        <c:axId val="152471808"/>
        <c:axId val="0"/>
      </c:bar3DChart>
      <c:valAx>
        <c:axId val="15247180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52498176"/>
        <c:crosses val="autoZero"/>
        <c:crossBetween val="between"/>
      </c:valAx>
      <c:catAx>
        <c:axId val="15249817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471808"/>
        <c:crosses val="autoZero"/>
        <c:auto val="1"/>
        <c:lblAlgn val="ctr"/>
        <c:lblOffset val="100"/>
        <c:noMultiLvlLbl val="0"/>
      </c:catAx>
    </c:plotArea>
    <c:legend>
      <c:legendPos val="t"/>
      <c:legendEntry>
        <c:idx val="2"/>
        <c:delete val="1"/>
      </c:legendEntry>
      <c:layout>
        <c:manualLayout>
          <c:xMode val="edge"/>
          <c:yMode val="edge"/>
          <c:x val="2.625409282033728E-2"/>
          <c:y val="1.7511854974263087E-2"/>
          <c:w val="0.89843930043861553"/>
          <c:h val="0.15763703026517398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layout>
                <c:manualLayout>
                  <c:x val="-1.1552346570397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54-4BED-A7A7-462D3529F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3</c:v>
                </c:pt>
                <c:pt idx="2">
                  <c:v>2</c:v>
                </c:pt>
                <c:pt idx="3">
                  <c:v>2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6642599277978356E-3"/>
                  <c:y val="-3.4003970164327635E-3"/>
                </c:manualLayout>
              </c:layout>
              <c:tx>
                <c:rich>
                  <a:bodyPr/>
                  <a:lstStyle/>
                  <a:p>
                    <a:fld id="{24542140-05AB-4FBC-B485-8FBAF1F5187E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BF0-4D3E-99C7-F3861FB59F23}"/>
                </c:ext>
              </c:extLst>
            </c:dLbl>
            <c:dLbl>
              <c:idx val="1"/>
              <c:layout>
                <c:manualLayout>
                  <c:x val="-1.1552346570397096E-2"/>
                  <c:y val="6.8007940328655104E-3"/>
                </c:manualLayout>
              </c:layout>
              <c:tx>
                <c:rich>
                  <a:bodyPr/>
                  <a:lstStyle/>
                  <a:p>
                    <a:fld id="{41147FDD-B38D-4037-9616-FB42CCD99A87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27F-44C0-887A-2CD91F6E5A9D}"/>
                </c:ext>
              </c:extLst>
            </c:dLbl>
            <c:dLbl>
              <c:idx val="2"/>
              <c:layout>
                <c:manualLayout>
                  <c:x val="0"/>
                  <c:y val="1.3601588065731024E-2"/>
                </c:manualLayout>
              </c:layout>
              <c:tx>
                <c:rich>
                  <a:bodyPr/>
                  <a:lstStyle/>
                  <a:p>
                    <a:fld id="{7792A72D-C0F7-4B41-8C8D-A24AE15F7D2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2BF0-4D3E-99C7-F3861FB59F23}"/>
                </c:ext>
              </c:extLst>
            </c:dLbl>
            <c:dLbl>
              <c:idx val="3"/>
              <c:layout>
                <c:manualLayout>
                  <c:x val="-1.1552346570397214E-2"/>
                  <c:y val="0"/>
                </c:manualLayout>
              </c:layout>
              <c:tx>
                <c:rich>
                  <a:bodyPr/>
                  <a:lstStyle/>
                  <a:p>
                    <a:fld id="{A4FF4497-B4D0-476C-BAB3-DE15677FC2D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2BF0-4D3E-99C7-F3861FB59F23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6559E01-8DA7-4B0E-B59E-C2C86322D3F2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E654-4BED-A7A7-462D3529F151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17</c:v>
                </c:pt>
                <c:pt idx="1">
                  <c:v>9</c:v>
                </c:pt>
                <c:pt idx="2">
                  <c:v>14</c:v>
                </c:pt>
                <c:pt idx="3">
                  <c:v>8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328519855595671E-2"/>
                  <c:y val="-1.55849729530460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BF0-4D3E-99C7-F3861FB59F23}"/>
                </c:ext>
              </c:extLst>
            </c:dLbl>
            <c:dLbl>
              <c:idx val="2"/>
              <c:layout>
                <c:manualLayout>
                  <c:x val="2.0216606498194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430-4C8B-BE85-9218F3332D03}"/>
                </c:ext>
              </c:extLst>
            </c:dLbl>
            <c:dLbl>
              <c:idx val="4"/>
              <c:layout>
                <c:manualLayout>
                  <c:x val="2.0216606498194841E-2"/>
                  <c:y val="-1.3601588065731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54-4BED-A7A7-462D3529F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</c:v>
                </c:pt>
                <c:pt idx="1">
                  <c:v>13</c:v>
                </c:pt>
                <c:pt idx="2">
                  <c:v>9</c:v>
                </c:pt>
                <c:pt idx="3">
                  <c:v>14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4-41D5-9878-42512A6DBD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0216606498194942E-2"/>
                  <c:y val="-3.4003970164327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F0-4D3E-99C7-F3861FB59F23}"/>
                </c:ext>
              </c:extLst>
            </c:dLbl>
            <c:dLbl>
              <c:idx val="1"/>
              <c:layout>
                <c:manualLayout>
                  <c:x val="8.6642599277978356E-3"/>
                  <c:y val="-3.4003970164327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27F-44C0-887A-2CD91F6E5A9D}"/>
                </c:ext>
              </c:extLst>
            </c:dLbl>
            <c:dLbl>
              <c:idx val="3"/>
              <c:layout>
                <c:manualLayout>
                  <c:x val="2.8880866425992826E-3"/>
                  <c:y val="3.4003970164327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BF0-4D3E-99C7-F3861FB59F23}"/>
                </c:ext>
              </c:extLst>
            </c:dLbl>
            <c:dLbl>
              <c:idx val="4"/>
              <c:layout>
                <c:manualLayout>
                  <c:x val="2.0216606498194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54-4BED-A7A7-462D3529F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2761088"/>
        <c:axId val="152762624"/>
        <c:axId val="0"/>
      </c:bar3DChart>
      <c:catAx>
        <c:axId val="152761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762624"/>
        <c:crosses val="autoZero"/>
        <c:auto val="1"/>
        <c:lblAlgn val="ctr"/>
        <c:lblOffset val="100"/>
        <c:noMultiLvlLbl val="0"/>
      </c:catAx>
      <c:valAx>
        <c:axId val="152762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7610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4"/>
              <c:layout>
                <c:manualLayout>
                  <c:x val="-1.155234657039709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6E7-4711-A839-9C422530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E7-4711-A839-9C42253075C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8.6642599277978356E-3"/>
                  <c:y val="-3.4003970164327635E-3"/>
                </c:manualLayout>
              </c:layout>
              <c:tx>
                <c:rich>
                  <a:bodyPr/>
                  <a:lstStyle/>
                  <a:p>
                    <a:fld id="{24542140-05AB-4FBC-B485-8FBAF1F5187E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16E7-4711-A839-9C42253075CA}"/>
                </c:ext>
              </c:extLst>
            </c:dLbl>
            <c:dLbl>
              <c:idx val="1"/>
              <c:layout>
                <c:manualLayout>
                  <c:x val="-1.1552346570397096E-2"/>
                  <c:y val="6.8007940328655104E-3"/>
                </c:manualLayout>
              </c:layout>
              <c:tx>
                <c:rich>
                  <a:bodyPr/>
                  <a:lstStyle/>
                  <a:p>
                    <a:fld id="{41147FDD-B38D-4037-9616-FB42CCD99A87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6E7-4711-A839-9C42253075CA}"/>
                </c:ext>
              </c:extLst>
            </c:dLbl>
            <c:dLbl>
              <c:idx val="2"/>
              <c:layout>
                <c:manualLayout>
                  <c:x val="-2.5992779783393555E-2"/>
                  <c:y val="3.0603573147894816E-2"/>
                </c:manualLayout>
              </c:layout>
              <c:tx>
                <c:rich>
                  <a:bodyPr/>
                  <a:lstStyle/>
                  <a:p>
                    <a:fld id="{7792A72D-C0F7-4B41-8C8D-A24AE15F7D2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6E7-4711-A839-9C42253075CA}"/>
                </c:ext>
              </c:extLst>
            </c:dLbl>
            <c:dLbl>
              <c:idx val="3"/>
              <c:layout>
                <c:manualLayout>
                  <c:x val="-1.1552346570397214E-2"/>
                  <c:y val="0"/>
                </c:manualLayout>
              </c:layout>
              <c:tx>
                <c:rich>
                  <a:bodyPr/>
                  <a:lstStyle/>
                  <a:p>
                    <a:fld id="{A4FF4497-B4D0-476C-BAB3-DE15677FC2D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6E7-4711-A839-9C42253075CA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6559E01-8DA7-4B0E-B59E-C2C86322D3F2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6E7-4711-A839-9C42253075C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16E7-4711-A839-9C42253075C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328519855595671E-2"/>
                  <c:y val="-1.5584972953046088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6E7-4711-A839-9C42253075CA}"/>
                </c:ext>
              </c:extLst>
            </c:dLbl>
            <c:dLbl>
              <c:idx val="4"/>
              <c:layout>
                <c:manualLayout>
                  <c:x val="2.0216606498194841E-2"/>
                  <c:y val="-1.3601588065731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6E7-4711-A839-9C422530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</c:v>
                </c:pt>
                <c:pt idx="1">
                  <c:v>15</c:v>
                </c:pt>
                <c:pt idx="2">
                  <c:v>12</c:v>
                </c:pt>
                <c:pt idx="3">
                  <c:v>13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6E7-4711-A839-9C42253075C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2.0216606498194942E-2"/>
                  <c:y val="-3.4003970164327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6E7-4711-A839-9C42253075CA}"/>
                </c:ext>
              </c:extLst>
            </c:dLbl>
            <c:dLbl>
              <c:idx val="1"/>
              <c:layout>
                <c:manualLayout>
                  <c:x val="8.6642599277978356E-3"/>
                  <c:y val="-3.4003970164327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6E7-4711-A839-9C42253075CA}"/>
                </c:ext>
              </c:extLst>
            </c:dLbl>
            <c:dLbl>
              <c:idx val="3"/>
              <c:layout>
                <c:manualLayout>
                  <c:x val="1.1552346570396973E-2"/>
                  <c:y val="3.4003970164327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6E7-4711-A839-9C42253075CA}"/>
                </c:ext>
              </c:extLst>
            </c:dLbl>
            <c:dLbl>
              <c:idx val="4"/>
              <c:layout>
                <c:manualLayout>
                  <c:x val="2.021660649819494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6E7-4711-A839-9C42253075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</c:v>
                </c:pt>
                <c:pt idx="1">
                  <c:v>СИС-21 2/9д</c:v>
                </c:pt>
                <c:pt idx="2">
                  <c:v>МЭПЗ-21 1/9</c:v>
                </c:pt>
                <c:pt idx="3">
                  <c:v>ЗИО-21 1/9</c:v>
                </c:pt>
                <c:pt idx="4">
                  <c:v>ЗИО-21 1/11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F-16E7-4711-A839-9C42253075C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2795008"/>
        <c:axId val="152796544"/>
        <c:axId val="0"/>
      </c:bar3DChart>
      <c:catAx>
        <c:axId val="152795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796544"/>
        <c:crosses val="autoZero"/>
        <c:auto val="1"/>
        <c:lblAlgn val="ctr"/>
        <c:lblOffset val="100"/>
        <c:noMultiLvlLbl val="0"/>
      </c:catAx>
      <c:valAx>
        <c:axId val="1527965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7950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158738574346696"/>
          <c:y val="4.6153842659460646E-2"/>
          <c:w val="0.41646263203364348"/>
          <c:h val="0.8531683182034902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
Семенов Е.А.</c:v>
                </c:pt>
                <c:pt idx="1">
                  <c:v>СИС- 21 2/9д 
Кадырова М.Р.</c:v>
                </c:pt>
                <c:pt idx="2">
                  <c:v>МЭПЗ-21 1/9 
Ерохина А.В.</c:v>
                </c:pt>
                <c:pt idx="3">
                  <c:v>ЗИО-21 1/9
Левченко И.Н.</c:v>
                </c:pt>
                <c:pt idx="4">
                  <c:v>ЗИО-21 1/11 Князева Е.В.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80</c:v>
                </c:pt>
                <c:pt idx="1">
                  <c:v>48</c:v>
                </c:pt>
                <c:pt idx="2">
                  <c:v>64</c:v>
                </c:pt>
                <c:pt idx="3">
                  <c:v>40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
Семенов Е.А.</c:v>
                </c:pt>
                <c:pt idx="1">
                  <c:v>СИС- 21 2/9д 
Кадырова М.Р.</c:v>
                </c:pt>
                <c:pt idx="2">
                  <c:v>МЭПЗ-21 1/9 
Ерохина А.В.</c:v>
                </c:pt>
                <c:pt idx="3">
                  <c:v>ЗИО-21 1/9
Левченко И.Н.</c:v>
                </c:pt>
                <c:pt idx="4">
                  <c:v>ЗИО-21 1/11 Князева Е.В.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889600"/>
        <c:axId val="152899584"/>
        <c:axId val="0"/>
      </c:bar3DChart>
      <c:catAx>
        <c:axId val="15288960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899584"/>
        <c:crosses val="autoZero"/>
        <c:auto val="1"/>
        <c:lblAlgn val="ctr"/>
        <c:lblOffset val="100"/>
        <c:noMultiLvlLbl val="0"/>
      </c:catAx>
      <c:valAx>
        <c:axId val="1528995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8896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
Семенов Е.А.</c:v>
                </c:pt>
                <c:pt idx="1">
                  <c:v>СИС-21 2/9д Кадырова М.Р.</c:v>
                </c:pt>
                <c:pt idx="2">
                  <c:v>МЭПЗ-21 1/9
Воронцов В.И.</c:v>
                </c:pt>
                <c:pt idx="3">
                  <c:v>ЗИО-21 1/9
Левченко Е.В.</c:v>
                </c:pt>
                <c:pt idx="4">
                  <c:v> ЗИО-21 1/11 Князева Е.В.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52</c:v>
                </c:pt>
                <c:pt idx="1">
                  <c:v>40</c:v>
                </c:pt>
                <c:pt idx="2">
                  <c:v>52</c:v>
                </c:pt>
                <c:pt idx="3">
                  <c:v>48</c:v>
                </c:pt>
                <c:pt idx="4">
                  <c:v>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4"/>
              <c:layout>
                <c:manualLayout>
                  <c:x val="1.2208270401461762E-2"/>
                  <c:y val="-1.73076909972977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EF1-4AB3-9E03-143C476335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СИС-21 1/9
Семенов Е.А.</c:v>
                </c:pt>
                <c:pt idx="1">
                  <c:v>СИС-21 2/9д Кадырова М.Р.</c:v>
                </c:pt>
                <c:pt idx="2">
                  <c:v>МЭПЗ-21 1/9
Воронцов В.И.</c:v>
                </c:pt>
                <c:pt idx="3">
                  <c:v>ЗИО-21 1/9
Левченко Е.В.</c:v>
                </c:pt>
                <c:pt idx="4">
                  <c:v> ЗИО-21 1/11 Князева Е.В.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2929024"/>
        <c:axId val="152930560"/>
        <c:axId val="0"/>
      </c:bar3DChart>
      <c:catAx>
        <c:axId val="1529290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2930560"/>
        <c:crosses val="autoZero"/>
        <c:auto val="1"/>
        <c:lblAlgn val="ctr"/>
        <c:lblOffset val="100"/>
        <c:noMultiLvlLbl val="0"/>
      </c:catAx>
      <c:valAx>
        <c:axId val="1529305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29290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246589374536666"/>
          <c:y val="0.41993682465650933"/>
          <c:w val="0.16828091403224371"/>
          <c:h val="0.4399337946749101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ПК-22 1/9 </c:v>
                </c:pt>
                <c:pt idx="1">
                  <c:v>ПК-22 2/9д</c:v>
                </c:pt>
                <c:pt idx="2">
                  <c:v>ТВ-22 1/9</c:v>
                </c:pt>
                <c:pt idx="3">
                  <c:v>ИХОР-22 1/9</c:v>
                </c:pt>
                <c:pt idx="4">
                  <c:v>ПМ-22 1/9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ПК-22 1/9 </c:v>
                </c:pt>
                <c:pt idx="1">
                  <c:v>ПК-22 2/9д</c:v>
                </c:pt>
                <c:pt idx="2">
                  <c:v>ТВ-22 1/9</c:v>
                </c:pt>
                <c:pt idx="3">
                  <c:v>ИХОР-22 1/9</c:v>
                </c:pt>
                <c:pt idx="4">
                  <c:v>ПМ-22 1/9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3</c:v>
                </c:pt>
                <c:pt idx="1">
                  <c:v>2</c:v>
                </c:pt>
                <c:pt idx="2">
                  <c:v>2</c:v>
                </c:pt>
                <c:pt idx="3">
                  <c:v>14</c:v>
                </c:pt>
                <c:pt idx="4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ПК-22 1/9 </c:v>
                </c:pt>
                <c:pt idx="1">
                  <c:v>ПК-22 2/9д</c:v>
                </c:pt>
                <c:pt idx="2">
                  <c:v>ТВ-22 1/9</c:v>
                </c:pt>
                <c:pt idx="3">
                  <c:v>ИХОР-22 1/9</c:v>
                </c:pt>
                <c:pt idx="4">
                  <c:v>ПМ-22 1/9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21</c:v>
                </c:pt>
                <c:pt idx="1">
                  <c:v>19</c:v>
                </c:pt>
                <c:pt idx="2">
                  <c:v>23</c:v>
                </c:pt>
                <c:pt idx="3">
                  <c:v>11</c:v>
                </c:pt>
                <c:pt idx="4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4-41D5-9878-42512A6DBD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ПК-22 1/9 </c:v>
                </c:pt>
                <c:pt idx="1">
                  <c:v>ПК-22 2/9д</c:v>
                </c:pt>
                <c:pt idx="2">
                  <c:v>ТВ-22 1/9</c:v>
                </c:pt>
                <c:pt idx="3">
                  <c:v>ИХОР-22 1/9</c:v>
                </c:pt>
                <c:pt idx="4">
                  <c:v>ПМ-22 1/9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97543296"/>
        <c:axId val="97544832"/>
        <c:axId val="0"/>
      </c:bar3DChart>
      <c:catAx>
        <c:axId val="975432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97544832"/>
        <c:crosses val="autoZero"/>
        <c:auto val="1"/>
        <c:lblAlgn val="ctr"/>
        <c:lblOffset val="100"/>
        <c:noMultiLvlLbl val="0"/>
      </c:catAx>
      <c:valAx>
        <c:axId val="97544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432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EC4117D7-2063-4FD1-8A75-29DEEE69988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EDBB-455B-9CFD-78ADB9F121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17CDEA-8A80-478F-93A5-43EB9F57AD8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EDBB-455B-9CFD-78ADB9F12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DBB-455B-9CFD-78ADB9F121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44763488508610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BB-455B-9CFD-78ADB9F12168}"/>
                </c:ext>
              </c:extLst>
            </c:dLbl>
            <c:dLbl>
              <c:idx val="1"/>
              <c:layout>
                <c:manualLayout>
                  <c:x val="2.4587572511558129E-3"/>
                  <c:y val="1.1189463460821752E-2"/>
                </c:manualLayout>
              </c:layout>
              <c:tx>
                <c:rich>
                  <a:bodyPr/>
                  <a:lstStyle/>
                  <a:p>
                    <a:fld id="{DEFF51C7-3030-40DE-886B-37AA89CECBDE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EDBB-455B-9CFD-78ADB9F121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3A483B43-54C8-41C9-8209-83C92E5EF00F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EDBB-455B-9CFD-78ADB9F12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23</c:v>
                </c:pt>
                <c:pt idx="2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EDBB-455B-9CFD-78ADB9F121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8634513356834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BB-455B-9CFD-78ADB9F12168}"/>
                </c:ext>
              </c:extLst>
            </c:dLbl>
            <c:dLbl>
              <c:idx val="1"/>
              <c:layout>
                <c:manualLayout>
                  <c:x val="1.4752543506935148E-2"/>
                  <c:y val="-1.8649105768036391E-2"/>
                </c:manualLayout>
              </c:layout>
              <c:tx>
                <c:rich>
                  <a:bodyPr/>
                  <a:lstStyle/>
                  <a:p>
                    <a:fld id="{AD11B4DF-8E7F-409A-8BCF-6852B4D2A16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EDBB-455B-9CFD-78ADB9F121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3EA0387-2464-4F0C-9F29-239B91C8893F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EDBB-455B-9CFD-78ADB9F12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12</c:v>
                </c:pt>
                <c:pt idx="1">
                  <c:v>1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DBB-455B-9CFD-78ADB9F121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3863451335683497E-2"/>
                  <c:y val="-3.7610996863184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DBB-455B-9CFD-78ADB9F12168}"/>
                </c:ext>
              </c:extLst>
            </c:dLbl>
            <c:dLbl>
              <c:idx val="1"/>
              <c:layout>
                <c:manualLayout>
                  <c:x val="1.2293786255779244E-2"/>
                  <c:y val="-3.729821153607319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518EBA17-901A-4CB0-B483-975529D9C6A7}" type="VALUE">
                      <a:rPr lang="en-US" b="1"/>
                      <a:pPr>
                        <a:defRPr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36063115330626E-2"/>
                      <c:h val="7.07735032330500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EDBB-455B-9CFD-78ADB9F12168}"/>
                </c:ext>
              </c:extLst>
            </c:dLbl>
            <c:dLbl>
              <c:idx val="2"/>
              <c:layout>
                <c:manualLayout>
                  <c:x val="1.2293786255779199E-2"/>
                  <c:y val="-1.4919284614429073E-2"/>
                </c:manualLayout>
              </c:layout>
              <c:tx>
                <c:rich>
                  <a:bodyPr/>
                  <a:lstStyle/>
                  <a:p>
                    <a:fld id="{6647C1E7-C9CF-448B-9D1E-6DAB8BC06D43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EDBB-455B-9CFD-78ADB9F121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DBB-455B-9CFD-78ADB9F121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547968"/>
        <c:axId val="118549504"/>
        <c:axId val="0"/>
      </c:bar3DChart>
      <c:catAx>
        <c:axId val="11854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60000" vert="horz"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549504"/>
        <c:crosses val="autoZero"/>
        <c:auto val="1"/>
        <c:lblAlgn val="ctr"/>
        <c:lblOffset val="100"/>
        <c:noMultiLvlLbl val="0"/>
      </c:catAx>
      <c:valAx>
        <c:axId val="118549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85479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fld id="{EC4117D7-2063-4FD1-8A75-29DEEE69988D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A3C4-41D3-A4D8-13CB43B95F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017CDEA-8A80-478F-93A5-43EB9F57AD81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3C4-41D3-A4D8-13CB43B95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C4-41D3-A4D8-13CB43B95F6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3.447634885086108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3C4-41D3-A4D8-13CB43B95F68}"/>
                </c:ext>
              </c:extLst>
            </c:dLbl>
            <c:dLbl>
              <c:idx val="1"/>
              <c:layout>
                <c:manualLayout>
                  <c:x val="2.4587572511558129E-3"/>
                  <c:y val="1.1189463460821752E-2"/>
                </c:manualLayout>
              </c:layout>
              <c:tx>
                <c:rich>
                  <a:bodyPr/>
                  <a:lstStyle/>
                  <a:p>
                    <a:fld id="{DEFF51C7-3030-40DE-886B-37AA89CECBDE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A3C4-41D3-A4D8-13CB43B95F68}"/>
                </c:ext>
              </c:extLst>
            </c:dLbl>
            <c:dLbl>
              <c:idx val="2"/>
              <c:layout>
                <c:manualLayout>
                  <c:x val="-1.1090761068546798E-2"/>
                  <c:y val="3.7610996863183285E-3"/>
                </c:manualLayout>
              </c:layout>
              <c:tx>
                <c:rich>
                  <a:bodyPr/>
                  <a:lstStyle/>
                  <a:p>
                    <a:fld id="{3A483B43-54C8-41C9-8209-83C92E5EF00F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3C4-41D3-A4D8-13CB43B95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13</c:v>
                </c:pt>
                <c:pt idx="1">
                  <c:v>17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A3C4-41D3-A4D8-13CB43B95F68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86345133568349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3C4-41D3-A4D8-13CB43B95F68}"/>
                </c:ext>
              </c:extLst>
            </c:dLbl>
            <c:dLbl>
              <c:idx val="1"/>
              <c:layout>
                <c:manualLayout>
                  <c:x val="1.4752543506935148E-2"/>
                  <c:y val="-1.8649105768036391E-2"/>
                </c:manualLayout>
              </c:layout>
              <c:tx>
                <c:rich>
                  <a:bodyPr/>
                  <a:lstStyle/>
                  <a:p>
                    <a:fld id="{AD11B4DF-8E7F-409A-8BCF-6852B4D2A164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A3C4-41D3-A4D8-13CB43B95F68}"/>
                </c:ext>
              </c:extLst>
            </c:dLbl>
            <c:dLbl>
              <c:idx val="2"/>
              <c:layout>
                <c:manualLayout>
                  <c:x val="2.4954212404230295E-2"/>
                  <c:y val="3.7610996863183975E-3"/>
                </c:manualLayout>
              </c:layout>
              <c:tx>
                <c:rich>
                  <a:bodyPr/>
                  <a:lstStyle/>
                  <a:p>
                    <a:fld id="{13EA0387-2464-4F0C-9F29-239B91C8893F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A3C4-41D3-A4D8-13CB43B95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6</c:v>
                </c:pt>
                <c:pt idx="1">
                  <c:v>4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A3C4-41D3-A4D8-13CB43B95F68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3863451335683497E-2"/>
                  <c:y val="-3.761099686318432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3C4-41D3-A4D8-13CB43B95F68}"/>
                </c:ext>
              </c:extLst>
            </c:dLbl>
            <c:dLbl>
              <c:idx val="1"/>
              <c:layout>
                <c:manualLayout>
                  <c:x val="1.2293786255779244E-2"/>
                  <c:y val="-3.7298211536073195E-3"/>
                </c:manualLayout>
              </c:layout>
              <c:tx>
                <c:rich>
                  <a:bodyPr wrap="square" lIns="38100" tIns="19050" rIns="38100" bIns="19050" anchor="ctr">
                    <a:noAutofit/>
                  </a:bodyPr>
                  <a:lstStyle/>
                  <a:p>
                    <a:pPr>
                      <a:defRPr b="1"/>
                    </a:pPr>
                    <a:fld id="{518EBA17-901A-4CB0-B483-975529D9C6A7}" type="VALUE">
                      <a:rPr lang="en-US" b="1"/>
                      <a:pPr>
                        <a:defRPr b="1"/>
                      </a:pPr>
                      <a:t>[ЗНАЧЕНИЕ]</a:t>
                    </a:fld>
                    <a:endParaRPr lang="ru-RU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2.2436063115330626E-2"/>
                      <c:h val="7.0773503233050095E-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C-A3C4-41D3-A4D8-13CB43B95F68}"/>
                </c:ext>
              </c:extLst>
            </c:dLbl>
            <c:dLbl>
              <c:idx val="2"/>
              <c:layout>
                <c:manualLayout>
                  <c:x val="1.2293786255779199E-2"/>
                  <c:y val="-1.4919284614429073E-2"/>
                </c:manualLayout>
              </c:layout>
              <c:tx>
                <c:rich>
                  <a:bodyPr/>
                  <a:lstStyle/>
                  <a:p>
                    <a:fld id="{6647C1E7-C9CF-448B-9D1E-6DAB8BC06D43}" type="VALUE">
                      <a:rPr lang="en-US" b="1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D-A3C4-41D3-A4D8-13CB43B95F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ПКС-20 1/9</c:v>
                </c:pt>
                <c:pt idx="1">
                  <c:v>ЗИО-20 1/9</c:v>
                </c:pt>
                <c:pt idx="2">
                  <c:v>МЭПЗ-20 1/9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3C4-41D3-A4D8-13CB43B95F6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8547968"/>
        <c:axId val="118549504"/>
        <c:axId val="0"/>
      </c:bar3DChart>
      <c:catAx>
        <c:axId val="118547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2460000" vert="horz"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8549504"/>
        <c:crosses val="autoZero"/>
        <c:auto val="1"/>
        <c:lblAlgn val="ctr"/>
        <c:lblOffset val="100"/>
        <c:noMultiLvlLbl val="0"/>
      </c:catAx>
      <c:valAx>
        <c:axId val="118549504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11854796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6064019890013712"/>
          <c:y val="0.29121987566455965"/>
          <c:w val="0.20608751789422253"/>
          <c:h val="0.41756024867088065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83"/>
          <c:y val="3.1730766828379352E-2"/>
          <c:w val="0.41646263203364348"/>
          <c:h val="0.8531683182034902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2.82051338996838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46-4532-8F9F-513764B1F90E}"/>
                </c:ext>
              </c:extLst>
            </c:dLbl>
            <c:dLbl>
              <c:idx val="1"/>
              <c:layout>
                <c:manualLayout>
                  <c:x val="3.3333340063262648E-2"/>
                  <c:y val="1.44230758310814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546-4532-8F9F-513764B1F90E}"/>
                </c:ext>
              </c:extLst>
            </c:dLbl>
            <c:dLbl>
              <c:idx val="2"/>
              <c:layout>
                <c:manualLayout>
                  <c:x val="3.0769236981473293E-2"/>
                  <c:y val="2.644200023007325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546-4532-8F9F-513764B1F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
Письменная О.Ю.</c:v>
                </c:pt>
                <c:pt idx="1">
                  <c:v>ЗИО- 21 1/9 
Гончарова А.И.</c:v>
                </c:pt>
                <c:pt idx="2">
                  <c:v>МЭПЗ-20 1/9 
Давыдюк М.В.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76</c:v>
                </c:pt>
                <c:pt idx="1">
                  <c:v>84</c:v>
                </c:pt>
                <c:pt idx="2">
                  <c:v>45.8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9-4982-8399-73C7BAF7A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3.3333340063262745E-2"/>
                  <c:y val="-8.6538454986489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46-4532-8F9F-513764B1F90E}"/>
                </c:ext>
              </c:extLst>
            </c:dLbl>
            <c:dLbl>
              <c:idx val="1"/>
              <c:layout>
                <c:manualLayout>
                  <c:x val="3.3333340063262745E-2"/>
                  <c:y val="5.7692303324325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46-4532-8F9F-513764B1F90E}"/>
                </c:ext>
              </c:extLst>
            </c:dLbl>
            <c:dLbl>
              <c:idx val="2"/>
              <c:layout>
                <c:manualLayout>
                  <c:x val="3.8461546226841559E-2"/>
                  <c:y val="-2.88461516621632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546-4532-8F9F-513764B1F9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
Письменная О.Ю.</c:v>
                </c:pt>
                <c:pt idx="1">
                  <c:v>ЗИО- 21 1/9 
Гончарова А.И.</c:v>
                </c:pt>
                <c:pt idx="2">
                  <c:v>МЭПЗ-20 1/9 
Давыдюк М.В.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87.5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9-4982-8399-73C7BAF7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223552"/>
        <c:axId val="153225088"/>
        <c:axId val="0"/>
      </c:bar3DChart>
      <c:catAx>
        <c:axId val="153223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225088"/>
        <c:crosses val="autoZero"/>
        <c:auto val="1"/>
        <c:lblAlgn val="ctr"/>
        <c:lblOffset val="100"/>
        <c:noMultiLvlLbl val="0"/>
      </c:catAx>
      <c:valAx>
        <c:axId val="1532250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3223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1"/>
              <c:layout>
                <c:manualLayout>
                  <c:x val="4.3949773445262366E-2"/>
                  <c:y val="-5.28840004601464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A12-4870-86E7-10958332157D}"/>
                </c:ext>
              </c:extLst>
            </c:dLbl>
            <c:dLbl>
              <c:idx val="2"/>
              <c:layout>
                <c:manualLayout>
                  <c:x val="2.92998489635081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DB-4EA7-9A5A-2D7D7C72F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
Письменная О.Ю.</c:v>
                </c:pt>
                <c:pt idx="1">
                  <c:v>ЗИО-21 2/9
Гончарова А.И.</c:v>
                </c:pt>
                <c:pt idx="2">
                  <c:v>МЭПЗ-20 1/9
Давыдюк М.В.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52</c:v>
                </c:pt>
                <c:pt idx="1">
                  <c:v>96</c:v>
                </c:pt>
                <c:pt idx="2">
                  <c:v>29.2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E7E-4CD4-9F64-AD348391A8D2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1"/>
              <c:layout>
                <c:manualLayout>
                  <c:x val="3.4183157124092936E-2"/>
                  <c:y val="-5.769230332432599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DB-4EA7-9A5A-2D7D7C72F696}"/>
                </c:ext>
              </c:extLst>
            </c:dLbl>
            <c:dLbl>
              <c:idx val="2"/>
              <c:layout>
                <c:manualLayout>
                  <c:x val="3.6624811204385196E-2"/>
                  <c:y val="-8.653845498648917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DB-4EA7-9A5A-2D7D7C72F6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ПКС-20 1/9
Письменная О.Ю.</c:v>
                </c:pt>
                <c:pt idx="1">
                  <c:v>ЗИО-21 2/9
Гончарова А.И.</c:v>
                </c:pt>
                <c:pt idx="2">
                  <c:v>МЭПЗ-20 1/9
Давыдюк М.В.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95.8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7E-4CD4-9F64-AD348391A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3287296"/>
        <c:axId val="153293184"/>
        <c:axId val="0"/>
      </c:bar3DChart>
      <c:catAx>
        <c:axId val="1532872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293184"/>
        <c:crosses val="autoZero"/>
        <c:auto val="1"/>
        <c:lblAlgn val="ctr"/>
        <c:lblOffset val="100"/>
        <c:noMultiLvlLbl val="0"/>
      </c:catAx>
      <c:valAx>
        <c:axId val="153293184"/>
        <c:scaling>
          <c:orientation val="minMax"/>
          <c:max val="100"/>
          <c:min val="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3287296"/>
        <c:crosses val="autoZero"/>
        <c:crossBetween val="between"/>
        <c:majorUnit val="50"/>
      </c:valAx>
    </c:plotArea>
    <c:legend>
      <c:legendPos val="r"/>
      <c:layout>
        <c:manualLayout>
          <c:xMode val="edge"/>
          <c:yMode val="edge"/>
          <c:x val="0.7169613441940158"/>
          <c:y val="0.55551373746867561"/>
          <c:w val="0.18537248071111742"/>
          <c:h val="0.43993379467491017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456904906117517"/>
          <c:y val="3.1694652355038433E-2"/>
          <c:w val="0.61264733494851786"/>
          <c:h val="0.8387813568457486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5000000000000001E-2"/>
                  <c:y val="-5.19230729918933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</c:v>
                </c:pt>
                <c:pt idx="1">
                  <c:v>1 семестр 2022-2023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57.3</c:v>
                </c:pt>
                <c:pt idx="1">
                  <c:v>60.8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7307639176681808E-2"/>
                  <c:y val="-2.88461516621629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C21-47E0-8420-74811714502C}"/>
                </c:ext>
              </c:extLst>
            </c:dLbl>
            <c:dLbl>
              <c:idx val="1"/>
              <c:layout>
                <c:manualLayout>
                  <c:x val="2.1153846153846155E-2"/>
                  <c:y val="-2.307692132973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C21-47E0-8420-7481171450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</c:v>
                </c:pt>
                <c:pt idx="1">
                  <c:v>1 семестр 2022-2023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99.6</c:v>
                </c:pt>
                <c:pt idx="1">
                  <c:v>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2582400"/>
        <c:axId val="152612864"/>
        <c:axId val="0"/>
      </c:bar3DChart>
      <c:catAx>
        <c:axId val="1525824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</a:defRPr>
            </a:pPr>
            <a:endParaRPr lang="ru-RU"/>
          </a:p>
        </c:txPr>
        <c:crossAx val="152612864"/>
        <c:crosses val="autoZero"/>
        <c:auto val="1"/>
        <c:lblAlgn val="ctr"/>
        <c:lblOffset val="100"/>
        <c:noMultiLvlLbl val="0"/>
      </c:catAx>
      <c:valAx>
        <c:axId val="15261286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258240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2879483502933807"/>
          <c:y val="2.4514906405515752E-2"/>
          <c:w val="0.38148796582934397"/>
          <c:h val="0.8531683182034902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11"/>
              <c:layout>
                <c:manualLayout>
                  <c:x val="1.1211309121172301E-2"/>
                  <c:y val="9.6211902548705881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A41-4043-864D-346B54A059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СИС-22 1/9 Левочкина Н.В., 60%</c:v>
                </c:pt>
                <c:pt idx="1">
                  <c:v>СИС-22 1/11 Жижко А.А., 68%</c:v>
                </c:pt>
                <c:pt idx="2">
                  <c:v>МЭПЗ-22 1/9 Красов М.С., 44%</c:v>
                </c:pt>
                <c:pt idx="3">
                  <c:v>ЗИО-22 1/9 Гладких А.Е., 32%</c:v>
                </c:pt>
                <c:pt idx="4">
                  <c:v>СИС-21 1/9 Семенов Е.А., 80%</c:v>
                </c:pt>
                <c:pt idx="5">
                  <c:v>СИС-21 2/9д Кадырова М.Р.,48%</c:v>
                </c:pt>
                <c:pt idx="6">
                  <c:v>МЭПЗ-21 1/9 Ерохина А.В., 64%</c:v>
                </c:pt>
                <c:pt idx="7">
                  <c:v>ЗИО-21 1/9 Левченко И.Н., 40%</c:v>
                </c:pt>
                <c:pt idx="8">
                  <c:v>ЗИО-21 1/11 Князева Е.В., 88%</c:v>
                </c:pt>
                <c:pt idx="9">
                  <c:v>ПКС-20 1/9 Письменная О.Ю., 76 %</c:v>
                </c:pt>
                <c:pt idx="10">
                  <c:v>МЭПЗ-20 1/9 Давыдюк М.В., 45,8%</c:v>
                </c:pt>
                <c:pt idx="11">
                  <c:v>ЗИО-20 1/9 Гончарова А.И., 84%</c:v>
                </c:pt>
                <c:pt idx="12">
                  <c:v>ПКС-19 1/9 Лебидко Н.В.</c:v>
                </c:pt>
                <c:pt idx="13">
                  <c:v>МЭПЗ-19 1/9 Гапоненко С.Н.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25</c:v>
                </c:pt>
                <c:pt idx="5">
                  <c:v>25</c:v>
                </c:pt>
                <c:pt idx="6">
                  <c:v>24</c:v>
                </c:pt>
                <c:pt idx="7">
                  <c:v>24</c:v>
                </c:pt>
                <c:pt idx="8">
                  <c:v>24</c:v>
                </c:pt>
                <c:pt idx="9">
                  <c:v>25</c:v>
                </c:pt>
                <c:pt idx="10">
                  <c:v>24</c:v>
                </c:pt>
                <c:pt idx="11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F-4065-B519-261E181BC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Стипендиаты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elete val="1"/>
          </c:dLbls>
          <c:cat>
            <c:strRef>
              <c:f>Лист1!$A$2:$A$15</c:f>
              <c:strCache>
                <c:ptCount val="14"/>
                <c:pt idx="0">
                  <c:v>СИС-22 1/9 Левочкина Н.В., 60%</c:v>
                </c:pt>
                <c:pt idx="1">
                  <c:v>СИС-22 1/11 Жижко А.А., 68%</c:v>
                </c:pt>
                <c:pt idx="2">
                  <c:v>МЭПЗ-22 1/9 Красов М.С., 44%</c:v>
                </c:pt>
                <c:pt idx="3">
                  <c:v>ЗИО-22 1/9 Гладких А.Е., 32%</c:v>
                </c:pt>
                <c:pt idx="4">
                  <c:v>СИС-21 1/9 Семенов Е.А., 80%</c:v>
                </c:pt>
                <c:pt idx="5">
                  <c:v>СИС-21 2/9д Кадырова М.Р.,48%</c:v>
                </c:pt>
                <c:pt idx="6">
                  <c:v>МЭПЗ-21 1/9 Ерохина А.В., 64%</c:v>
                </c:pt>
                <c:pt idx="7">
                  <c:v>ЗИО-21 1/9 Левченко И.Н., 40%</c:v>
                </c:pt>
                <c:pt idx="8">
                  <c:v>ЗИО-21 1/11 Князева Е.В., 88%</c:v>
                </c:pt>
                <c:pt idx="9">
                  <c:v>ПКС-20 1/9 Письменная О.Ю., 76 %</c:v>
                </c:pt>
                <c:pt idx="10">
                  <c:v>МЭПЗ-20 1/9 Давыдюк М.В., 45,8%</c:v>
                </c:pt>
                <c:pt idx="11">
                  <c:v>ЗИО-20 1/9 Гончарова А.И., 84%</c:v>
                </c:pt>
                <c:pt idx="12">
                  <c:v>ПКС-19 1/9 Лебидко Н.В.</c:v>
                </c:pt>
                <c:pt idx="13">
                  <c:v>МЭПЗ-19 1/9 Гапоненко С.Н.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0">
                  <c:v>15</c:v>
                </c:pt>
                <c:pt idx="1">
                  <c:v>17</c:v>
                </c:pt>
                <c:pt idx="2">
                  <c:v>11</c:v>
                </c:pt>
                <c:pt idx="3">
                  <c:v>8</c:v>
                </c:pt>
                <c:pt idx="4">
                  <c:v>20</c:v>
                </c:pt>
                <c:pt idx="6">
                  <c:v>16</c:v>
                </c:pt>
                <c:pt idx="7">
                  <c:v>10</c:v>
                </c:pt>
                <c:pt idx="8">
                  <c:v>21</c:v>
                </c:pt>
                <c:pt idx="9">
                  <c:v>19</c:v>
                </c:pt>
                <c:pt idx="10">
                  <c:v>11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F-4065-B519-261E181BC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3380352"/>
        <c:axId val="153381888"/>
      </c:barChart>
      <c:catAx>
        <c:axId val="1533803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381888"/>
        <c:crosses val="autoZero"/>
        <c:auto val="1"/>
        <c:lblAlgn val="ctr"/>
        <c:lblOffset val="100"/>
        <c:noMultiLvlLbl val="0"/>
      </c:catAx>
      <c:valAx>
        <c:axId val="1533818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3803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298573934721451"/>
          <c:y val="0.27449085342987911"/>
          <c:w val="0.19421143337249272"/>
          <c:h val="0.29226865393487855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68"/>
          <c:y val="3.1730799096668719E-2"/>
          <c:w val="0.40110775679139327"/>
          <c:h val="0.8531683182034902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1 семестр 2022-2023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СИС-22 1/9 Левочкина Н.В.</c:v>
                </c:pt>
                <c:pt idx="1">
                  <c:v>СИС-22 1/11 Жижко А.А.</c:v>
                </c:pt>
                <c:pt idx="2">
                  <c:v>МЭПЗ-22 1/9 Красов М.С.</c:v>
                </c:pt>
                <c:pt idx="3">
                  <c:v>ЗИО-22 1/9 Гладких А.Е.</c:v>
                </c:pt>
                <c:pt idx="4">
                  <c:v>СИС-21 1/9 Семенов Е.А.</c:v>
                </c:pt>
                <c:pt idx="5">
                  <c:v>СИС-21 2/9д,  Кадырова М.Р.</c:v>
                </c:pt>
                <c:pt idx="6">
                  <c:v>МЭПЗ-21 1/9 Воронцов В.И.</c:v>
                </c:pt>
                <c:pt idx="7">
                  <c:v>ЗИО-21 1/9 Левченко И.Н.</c:v>
                </c:pt>
                <c:pt idx="8">
                  <c:v>ЗИО-21 1/11 Князева Е.В.</c:v>
                </c:pt>
                <c:pt idx="9">
                  <c:v>ПКС-20 1/9 Письменная О.Ю.</c:v>
                </c:pt>
                <c:pt idx="10">
                  <c:v>МЭПЗ-20 1/9 Давыдюк М.В.</c:v>
                </c:pt>
                <c:pt idx="11">
                  <c:v>ЗИО-20 1/9 Гончарова А.И.</c:v>
                </c:pt>
                <c:pt idx="12">
                  <c:v>ПКС-19 1/9 Лебидко Н.В.</c:v>
                </c:pt>
                <c:pt idx="13">
                  <c:v>МЭПЗ-19 1/9 Гапоненко С.Н.</c:v>
                </c:pt>
              </c:strCache>
            </c:strRef>
          </c:cat>
          <c:val>
            <c:numRef>
              <c:f>Лист1!$B$2:$B$15</c:f>
              <c:numCache>
                <c:formatCode>General</c:formatCode>
                <c:ptCount val="14"/>
                <c:pt idx="0">
                  <c:v>15</c:v>
                </c:pt>
                <c:pt idx="1">
                  <c:v>17</c:v>
                </c:pt>
                <c:pt idx="2">
                  <c:v>11</c:v>
                </c:pt>
                <c:pt idx="3">
                  <c:v>8</c:v>
                </c:pt>
                <c:pt idx="4">
                  <c:v>20</c:v>
                </c:pt>
                <c:pt idx="6">
                  <c:v>16</c:v>
                </c:pt>
                <c:pt idx="7">
                  <c:v>10</c:v>
                </c:pt>
                <c:pt idx="8">
                  <c:v>21</c:v>
                </c:pt>
                <c:pt idx="9">
                  <c:v>19</c:v>
                </c:pt>
                <c:pt idx="10">
                  <c:v>11</c:v>
                </c:pt>
                <c:pt idx="11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2 семестр 2021-2022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4"/>
              <c:layout>
                <c:manualLayout>
                  <c:x val="9.8098954810257547E-3"/>
                  <c:y val="2.405297563717662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9.8098954810258692E-3"/>
                  <c:y val="-7.2158926911529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dLbl>
              <c:idx val="7"/>
              <c:layout>
                <c:manualLayout>
                  <c:x val="2.9429686443077453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9-4157-97FC-7B53C1C32C84}"/>
                </c:ext>
              </c:extLst>
            </c:dLbl>
            <c:dLbl>
              <c:idx val="8"/>
              <c:layout>
                <c:manualLayout>
                  <c:x val="4.344382284454312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9-4157-97FC-7B53C1C32C84}"/>
                </c:ext>
              </c:extLst>
            </c:dLbl>
            <c:dLbl>
              <c:idx val="9"/>
              <c:layout>
                <c:manualLayout>
                  <c:x val="4.6246650124836183E-2"/>
                  <c:y val="-2.4052975637176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D09-4157-97FC-7B53C1C32C84}"/>
                </c:ext>
              </c:extLst>
            </c:dLbl>
            <c:dLbl>
              <c:idx val="10"/>
              <c:layout>
                <c:manualLayout>
                  <c:x val="7.0070682007327524E-3"/>
                  <c:y val="-8.819322518731844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6D09-4157-97FC-7B53C1C32C84}"/>
                </c:ext>
              </c:extLst>
            </c:dLbl>
            <c:dLbl>
              <c:idx val="11"/>
              <c:layout>
                <c:manualLayout>
                  <c:x val="5.7457959246008682E-2"/>
                  <c:y val="2.405297563717621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6D09-4157-97FC-7B53C1C32C84}"/>
                </c:ext>
              </c:extLst>
            </c:dLbl>
            <c:dLbl>
              <c:idx val="12"/>
              <c:layout>
                <c:manualLayout>
                  <c:x val="8.4084818408792159E-3"/>
                  <c:y val="-7.21589269115299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B1-4BD7-9F6D-26DFAD3CE518}"/>
                </c:ext>
              </c:extLst>
            </c:dLbl>
            <c:dLbl>
              <c:idx val="13"/>
              <c:layout>
                <c:manualLayout>
                  <c:x val="9.249330024967236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185-456C-9634-C73A87E2BC8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Лист1!$A$2:$A$15</c:f>
              <c:strCache>
                <c:ptCount val="14"/>
                <c:pt idx="0">
                  <c:v>СИС-22 1/9 Левочкина Н.В.</c:v>
                </c:pt>
                <c:pt idx="1">
                  <c:v>СИС-22 1/11 Жижко А.А.</c:v>
                </c:pt>
                <c:pt idx="2">
                  <c:v>МЭПЗ-22 1/9 Красов М.С.</c:v>
                </c:pt>
                <c:pt idx="3">
                  <c:v>ЗИО-22 1/9 Гладких А.Е.</c:v>
                </c:pt>
                <c:pt idx="4">
                  <c:v>СИС-21 1/9 Семенов Е.А.</c:v>
                </c:pt>
                <c:pt idx="5">
                  <c:v>СИС-21 2/9д,  Кадырова М.Р.</c:v>
                </c:pt>
                <c:pt idx="6">
                  <c:v>МЭПЗ-21 1/9 Воронцов В.И.</c:v>
                </c:pt>
                <c:pt idx="7">
                  <c:v>ЗИО-21 1/9 Левченко И.Н.</c:v>
                </c:pt>
                <c:pt idx="8">
                  <c:v>ЗИО-21 1/11 Князева Е.В.</c:v>
                </c:pt>
                <c:pt idx="9">
                  <c:v>ПКС-20 1/9 Письменная О.Ю.</c:v>
                </c:pt>
                <c:pt idx="10">
                  <c:v>МЭПЗ-20 1/9 Давыдюк М.В.</c:v>
                </c:pt>
                <c:pt idx="11">
                  <c:v>ЗИО-20 1/9 Гончарова А.И.</c:v>
                </c:pt>
                <c:pt idx="12">
                  <c:v>ПКС-19 1/9 Лебидко Н.В.</c:v>
                </c:pt>
                <c:pt idx="13">
                  <c:v>МЭПЗ-19 1/9 Гапоненко С.Н.</c:v>
                </c:pt>
              </c:strCache>
            </c:strRef>
          </c:cat>
          <c:val>
            <c:numRef>
              <c:f>Лист1!$C$2:$C$15</c:f>
              <c:numCache>
                <c:formatCode>General</c:formatCode>
                <c:ptCount val="14"/>
                <c:pt idx="4">
                  <c:v>13</c:v>
                </c:pt>
                <c:pt idx="6">
                  <c:v>13</c:v>
                </c:pt>
                <c:pt idx="7">
                  <c:v>12</c:v>
                </c:pt>
                <c:pt idx="8">
                  <c:v>22</c:v>
                </c:pt>
                <c:pt idx="9">
                  <c:v>13</c:v>
                </c:pt>
                <c:pt idx="10">
                  <c:v>7</c:v>
                </c:pt>
                <c:pt idx="11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3494656"/>
        <c:axId val="153496192"/>
      </c:barChart>
      <c:catAx>
        <c:axId val="1534946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3496192"/>
        <c:crosses val="autoZero"/>
        <c:auto val="1"/>
        <c:lblAlgn val="ctr"/>
        <c:lblOffset val="100"/>
        <c:noMultiLvlLbl val="0"/>
      </c:catAx>
      <c:valAx>
        <c:axId val="1534961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34946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599"/>
          <c:y val="0.27449085342987911"/>
          <c:w val="0.21663405161483679"/>
          <c:h val="0.29226865393487855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3">
                  <c:v>4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</c:v>
                </c:pt>
                <c:pt idx="1">
                  <c:v>75</c:v>
                </c:pt>
                <c:pt idx="2">
                  <c:v>68</c:v>
                </c:pt>
                <c:pt idx="3">
                  <c:v>63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926616750182387"/>
          <c:y val="0.27665156954057796"/>
          <c:w val="0.19276525474058281"/>
          <c:h val="0.51680997642083792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</c:v>
                </c:pt>
                <c:pt idx="1">
                  <c:v>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19</c:v>
                </c:pt>
                <c:pt idx="2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dLbl>
              <c:idx val="2"/>
              <c:layout>
                <c:manualLayout>
                  <c:x val="1.6581331561872564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54-424F-AB9F-5378128A5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3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658133156187268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00F-4A77-A622-6085A892D603}"/>
                </c:ext>
              </c:extLst>
            </c:dLbl>
            <c:dLbl>
              <c:idx val="2"/>
              <c:layout>
                <c:manualLayout>
                  <c:x val="2.321386418662161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54-424F-AB9F-5378128A5CA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0F-4A77-A622-6085A892D60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3921792"/>
        <c:axId val="153747456"/>
        <c:axId val="0"/>
      </c:bar3DChart>
      <c:catAx>
        <c:axId val="1539217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3747456"/>
        <c:crosses val="autoZero"/>
        <c:auto val="1"/>
        <c:lblAlgn val="ctr"/>
        <c:lblOffset val="100"/>
        <c:noMultiLvlLbl val="0"/>
      </c:catAx>
      <c:valAx>
        <c:axId val="1537474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9217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85E-2"/>
                  <c:y val="9.6709393096522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57E-2"/>
                  <c:y val="9.6709393096522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20</c:v>
                </c:pt>
                <c:pt idx="1">
                  <c:v>12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dLbl>
              <c:idx val="1"/>
              <c:layout>
                <c:manualLayout>
                  <c:x val="2.321386418662165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AD-47E2-8109-DE526F68B4C3}"/>
                </c:ext>
              </c:extLst>
            </c:dLbl>
            <c:dLbl>
              <c:idx val="2"/>
              <c:layout>
                <c:manualLayout>
                  <c:x val="2.321386418662175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AD-47E2-8109-DE526F68B4C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</c:v>
                </c:pt>
                <c:pt idx="1">
                  <c:v>МТОР-22 1/9</c:v>
                </c:pt>
                <c:pt idx="2">
                  <c:v>ТМ-22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3550848"/>
        <c:axId val="153552384"/>
        <c:axId val="0"/>
      </c:bar3DChart>
      <c:catAx>
        <c:axId val="1535508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3552384"/>
        <c:crosses val="autoZero"/>
        <c:auto val="1"/>
        <c:lblAlgn val="ctr"/>
        <c:lblOffset val="100"/>
        <c:noMultiLvlLbl val="0"/>
      </c:catAx>
      <c:valAx>
        <c:axId val="1535523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355084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573507538687002"/>
          <c:w val="1"/>
          <c:h val="0.684254849847237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ПК-22 1/9</c:v>
                </c:pt>
                <c:pt idx="1">
                  <c:v>ПК-22 2/9д</c:v>
                </c:pt>
                <c:pt idx="2">
                  <c:v>ТВ-22 1/9</c:v>
                </c:pt>
                <c:pt idx="3">
                  <c:v>ИХОР-22 1/9</c:v>
                </c:pt>
                <c:pt idx="4">
                  <c:v>ПМ-22 1/9</c:v>
                </c:pt>
              </c:strCache>
            </c:strRef>
          </c:cat>
          <c:val>
            <c:numRef>
              <c:f>Лист1!$B$2:$F$2</c:f>
              <c:numCache>
                <c:formatCode>0.0</c:formatCode>
                <c:ptCount val="5"/>
                <c:pt idx="0">
                  <c:v>3.9</c:v>
                </c:pt>
                <c:pt idx="1">
                  <c:v>3.4</c:v>
                </c:pt>
                <c:pt idx="2">
                  <c:v>4</c:v>
                </c:pt>
                <c:pt idx="3">
                  <c:v>4.2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Результат КК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ПК-22 1/9</c:v>
                </c:pt>
                <c:pt idx="1">
                  <c:v>ПК-22 2/9д</c:v>
                </c:pt>
                <c:pt idx="2">
                  <c:v>ТВ-22 1/9</c:v>
                </c:pt>
                <c:pt idx="3">
                  <c:v>ИХОР-22 1/9</c:v>
                </c:pt>
                <c:pt idx="4">
                  <c:v>ПМ-22 1/9</c:v>
                </c:pt>
              </c:strCache>
            </c:strRef>
          </c:cat>
          <c:val>
            <c:numRef>
              <c:f>Лист1!$B$3:$F$3</c:f>
              <c:numCache>
                <c:formatCode>0.0</c:formatCode>
                <c:ptCount val="5"/>
                <c:pt idx="0">
                  <c:v>3.9</c:v>
                </c:pt>
                <c:pt idx="1">
                  <c:v>3.6759999999999997</c:v>
                </c:pt>
                <c:pt idx="2">
                  <c:v>3.7</c:v>
                </c:pt>
                <c:pt idx="3">
                  <c:v>3.9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Результат 1сем.</c:v>
                </c:pt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ПК-22 1/9</c:v>
                </c:pt>
                <c:pt idx="1">
                  <c:v>ПК-22 2/9д</c:v>
                </c:pt>
                <c:pt idx="2">
                  <c:v>ТВ-22 1/9</c:v>
                </c:pt>
                <c:pt idx="3">
                  <c:v>ИХОР-22 1/9</c:v>
                </c:pt>
                <c:pt idx="4">
                  <c:v>ПМ-22 1/9</c:v>
                </c:pt>
              </c:strCache>
            </c:strRef>
          </c:cat>
          <c:val>
            <c:numRef>
              <c:f>Лист1!$B$4:$F$4</c:f>
              <c:numCache>
                <c:formatCode>0.0</c:formatCode>
                <c:ptCount val="5"/>
                <c:pt idx="0">
                  <c:v>3.9</c:v>
                </c:pt>
                <c:pt idx="1">
                  <c:v>3.4</c:v>
                </c:pt>
                <c:pt idx="2">
                  <c:v>3.8</c:v>
                </c:pt>
                <c:pt idx="3">
                  <c:v>4.0999999999999996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15984640"/>
        <c:axId val="115982720"/>
        <c:axId val="0"/>
      </c:bar3DChart>
      <c:valAx>
        <c:axId val="115982720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15984640"/>
        <c:crosses val="autoZero"/>
        <c:crossBetween val="between"/>
      </c:valAx>
      <c:catAx>
        <c:axId val="1159846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982720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2.625409282033728E-2"/>
          <c:y val="1.7511854974263087E-2"/>
          <c:w val="0.89843930043861553"/>
          <c:h val="0.15763703026517406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13"/>
          <c:y val="2.8846151662162971E-2"/>
          <c:w val="0.41646263203364353"/>
          <c:h val="0.853168318203490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2.231434454358264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D7-4BAC-B8D2-54161421168C}"/>
                </c:ext>
              </c:extLst>
            </c:dLbl>
            <c:dLbl>
              <c:idx val="1"/>
              <c:layout>
                <c:manualLayout>
                  <c:x val="1.9525051475634901E-2"/>
                  <c:y val="8.653845498648921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D7-4BAC-B8D2-54161421168C}"/>
                </c:ext>
              </c:extLst>
            </c:dLbl>
            <c:dLbl>
              <c:idx val="2"/>
              <c:layout>
                <c:manualLayout>
                  <c:x val="1.1157172271791353E-2"/>
                  <c:y val="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D7-4BAC-B8D2-5416142116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</c:v>
                </c:pt>
                <c:pt idx="1">
                  <c:v>24</c:v>
                </c:pt>
                <c:pt idx="2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88</c:v>
                </c:pt>
                <c:pt idx="1">
                  <c:v>100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099072"/>
        <c:axId val="154100864"/>
        <c:axId val="0"/>
      </c:bar3DChart>
      <c:catAx>
        <c:axId val="1540990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100864"/>
        <c:crosses val="autoZero"/>
        <c:auto val="1"/>
        <c:lblAlgn val="ctr"/>
        <c:lblOffset val="100"/>
        <c:noMultiLvlLbl val="0"/>
      </c:catAx>
      <c:valAx>
        <c:axId val="1541008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09907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493"/>
          <c:y val="2.8467025993756979E-2"/>
          <c:w val="0.4155386288979484"/>
          <c:h val="0.8550981305457477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6301505108125818E-2"/>
                  <c:y val="-1.0437788952815636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B1-4E93-B7BD-26074B5CDF51}"/>
                </c:ext>
              </c:extLst>
            </c:dLbl>
            <c:dLbl>
              <c:idx val="1"/>
              <c:layout>
                <c:manualLayout>
                  <c:x val="2.1735340144167833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7CC-4ABA-B588-968A4F298B92}"/>
                </c:ext>
              </c:extLst>
            </c:dLbl>
            <c:dLbl>
              <c:idx val="2"/>
              <c:layout>
                <c:manualLayout>
                  <c:x val="2.1735340144167833E-2"/>
                  <c:y val="-2.8467025993757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CB1-4E93-B7BD-26074B5CDF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</c:v>
                </c:pt>
                <c:pt idx="1">
                  <c:v>52</c:v>
                </c:pt>
                <c:pt idx="2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171264"/>
        <c:axId val="154172800"/>
        <c:axId val="0"/>
      </c:bar3DChart>
      <c:catAx>
        <c:axId val="1541712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172800"/>
        <c:crosses val="autoZero"/>
        <c:auto val="1"/>
        <c:lblAlgn val="ctr"/>
        <c:lblOffset val="100"/>
        <c:noMultiLvlLbl val="0"/>
      </c:catAx>
      <c:valAx>
        <c:axId val="1541728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17126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45"/>
          <c:h val="0.43993379467491023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86176142698158E-3"/>
          <c:y val="0.14473245733873191"/>
          <c:w val="0.98364920104050679"/>
          <c:h val="0.68425484984723739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ТАК-22 1/9</c:v>
                </c:pt>
                <c:pt idx="1">
                  <c:v>МТОР-22 1/9</c:v>
                </c:pt>
                <c:pt idx="2">
                  <c:v>ТМ-22 1/9</c:v>
                </c:pt>
              </c:strCache>
            </c:strRef>
          </c:cat>
          <c:val>
            <c:numRef>
              <c:f>Лист1!$B$2:$D$2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3.8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Результат КК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ТАК-22 1/9</c:v>
                </c:pt>
                <c:pt idx="1">
                  <c:v>МТОР-22 1/9</c:v>
                </c:pt>
                <c:pt idx="2">
                  <c:v>ТМ-22 1/9</c:v>
                </c:pt>
              </c:strCache>
            </c:strRef>
          </c:cat>
          <c:val>
            <c:numRef>
              <c:f>Лист1!$B$3:$D$3</c:f>
              <c:numCache>
                <c:formatCode>General</c:formatCode>
                <c:ptCount val="3"/>
                <c:pt idx="0">
                  <c:v>4</c:v>
                </c:pt>
                <c:pt idx="1">
                  <c:v>3.9</c:v>
                </c:pt>
                <c:pt idx="2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Результат  1 сем.</c:v>
                </c:pt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Лист1!$B$1:$D$1</c:f>
              <c:strCache>
                <c:ptCount val="3"/>
                <c:pt idx="0">
                  <c:v>ТАК-22 1/9</c:v>
                </c:pt>
                <c:pt idx="1">
                  <c:v>МТОР-22 1/9</c:v>
                </c:pt>
                <c:pt idx="2">
                  <c:v>ТМ-22 1/9</c:v>
                </c:pt>
              </c:strCache>
            </c:strRef>
          </c:cat>
          <c:val>
            <c:numRef>
              <c:f>Лист1!$B$4:$D$4</c:f>
              <c:numCache>
                <c:formatCode>General</c:formatCode>
                <c:ptCount val="3"/>
                <c:pt idx="0">
                  <c:v>4.0999999999999996</c:v>
                </c:pt>
                <c:pt idx="1">
                  <c:v>3.8</c:v>
                </c:pt>
                <c:pt idx="2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4014080"/>
        <c:axId val="154258048"/>
        <c:axId val="0"/>
      </c:bar3DChart>
      <c:valAx>
        <c:axId val="1542580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54014080"/>
        <c:crosses val="autoZero"/>
        <c:crossBetween val="between"/>
      </c:valAx>
      <c:catAx>
        <c:axId val="15401408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258048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4.1620215533258904E-2"/>
          <c:y val="7.4171737996472937E-3"/>
          <c:w val="0.93262733462664982"/>
          <c:h val="0.20306296728681789"/>
        </c:manualLayout>
      </c:layout>
      <c:overlay val="0"/>
      <c:txPr>
        <a:bodyPr/>
        <a:lstStyle/>
        <a:p>
          <a:pPr>
            <a:defRPr sz="2000"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93315477208821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0-47F0-8AD4-58555ADC1A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283E-17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0-47F0-8AD4-58555ADC1A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F0-47F0-8AD4-58555ADC1A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1-4CAB-A5CD-99D0F39DA45D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F0-47F0-8AD4-58555ADC1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4349952"/>
        <c:axId val="154351488"/>
        <c:axId val="0"/>
      </c:bar3DChart>
      <c:catAx>
        <c:axId val="15434995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54351488"/>
        <c:crosses val="autoZero"/>
        <c:auto val="1"/>
        <c:lblAlgn val="ctr"/>
        <c:lblOffset val="100"/>
        <c:noMultiLvlLbl val="0"/>
      </c:catAx>
      <c:valAx>
        <c:axId val="15435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3499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93315477208821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0-4106-AC08-517561839E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283E-17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B0-4106-AC08-517561839E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B0-4106-AC08-517561839E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B0-4106-AC08-517561839EAE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0-4106-AC08-517561839E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4441216"/>
        <c:axId val="154442752"/>
        <c:axId val="0"/>
      </c:bar3DChart>
      <c:catAx>
        <c:axId val="154441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54442752"/>
        <c:crosses val="autoZero"/>
        <c:auto val="1"/>
        <c:lblAlgn val="ctr"/>
        <c:lblOffset val="100"/>
        <c:noMultiLvlLbl val="0"/>
      </c:catAx>
      <c:valAx>
        <c:axId val="1544427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4412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381284874437791"/>
          <c:y val="6.9313249058377865E-2"/>
          <c:w val="0.39851391046111656"/>
          <c:h val="0.772399093549435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3333340063262752E-2"/>
                  <c:y val="2.8846151662161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9-4265-B441-E84212D9A4B3}"/>
                </c:ext>
              </c:extLst>
            </c:dLbl>
            <c:dLbl>
              <c:idx val="1"/>
              <c:layout>
                <c:manualLayout>
                  <c:x val="2.5641030817894359E-2"/>
                  <c:y val="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9-4265-B441-E84212D9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  Погребняк Е.Л.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9-4265-B441-E84212D9A4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3076927736104952E-2"/>
                  <c:y val="-8.6538454986490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5-45F5-A009-AEDFD4B5253B}"/>
                </c:ext>
              </c:extLst>
            </c:dLbl>
            <c:dLbl>
              <c:idx val="1"/>
              <c:layout>
                <c:manualLayout>
                  <c:x val="1.2820515408947127E-2"/>
                  <c:y val="-2.6442000230073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5-45F5-A009-AEDFD4B52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  Погребняк Е.Л.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9-4265-B441-E84212D9A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334720"/>
        <c:axId val="154336256"/>
        <c:axId val="0"/>
      </c:bar3DChart>
      <c:catAx>
        <c:axId val="1543347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336256"/>
        <c:crosses val="autoZero"/>
        <c:auto val="1"/>
        <c:lblAlgn val="ctr"/>
        <c:lblOffset val="100"/>
        <c:noMultiLvlLbl val="0"/>
      </c:catAx>
      <c:valAx>
        <c:axId val="1543362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334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6381284874437791"/>
          <c:y val="6.9313249058377865E-2"/>
          <c:w val="0.39851391046111656"/>
          <c:h val="0.772399093549435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3333340063262752E-2"/>
                  <c:y val="2.8846151662161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341-4171-B2B3-5AC89C7958B1}"/>
                </c:ext>
              </c:extLst>
            </c:dLbl>
            <c:dLbl>
              <c:idx val="1"/>
              <c:layout>
                <c:manualLayout>
                  <c:x val="2.5641030817894359E-2"/>
                  <c:y val="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341-4171-B2B3-5AC89C795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  Погребняк Е.Л.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1">
                  <c:v>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341-4171-B2B3-5AC89C7958B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3076927736104952E-2"/>
                  <c:y val="-8.6538454986490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341-4171-B2B3-5AC89C7958B1}"/>
                </c:ext>
              </c:extLst>
            </c:dLbl>
            <c:dLbl>
              <c:idx val="1"/>
              <c:layout>
                <c:manualLayout>
                  <c:x val="1.2820515408947127E-2"/>
                  <c:y val="-2.6442000230073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341-4171-B2B3-5AC89C7958B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1">
                  <c:v>МТОР-21 1/9  Погребняк Е.Л.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3341-4171-B2B3-5AC89C7958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472448"/>
        <c:axId val="154473984"/>
        <c:axId val="0"/>
      </c:bar3DChart>
      <c:catAx>
        <c:axId val="15447244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473984"/>
        <c:crosses val="autoZero"/>
        <c:auto val="1"/>
        <c:lblAlgn val="ctr"/>
        <c:lblOffset val="100"/>
        <c:noMultiLvlLbl val="0"/>
      </c:catAx>
      <c:valAx>
        <c:axId val="154473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4724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93315477208821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0-47F0-8AD4-58555ADC1A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283E-17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</c:v>
                </c:pt>
                <c:pt idx="1">
                  <c:v>16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0-47F0-8AD4-58555ADC1A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7</c:v>
                </c:pt>
                <c:pt idx="2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F0-47F0-8AD4-58555ADC1A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F1-4CAB-A5CD-99D0F39DA45D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F1-4CAB-A5CD-99D0F39DA45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F0-47F0-8AD4-58555ADC1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4739840"/>
        <c:axId val="154741376"/>
        <c:axId val="0"/>
      </c:bar3DChart>
      <c:catAx>
        <c:axId val="1547398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4741376"/>
        <c:crosses val="autoZero"/>
        <c:auto val="1"/>
        <c:lblAlgn val="ctr"/>
        <c:lblOffset val="100"/>
        <c:noMultiLvlLbl val="0"/>
      </c:catAx>
      <c:valAx>
        <c:axId val="15474137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73984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93315477208821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B0-4106-AC08-517561839EA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6.0797513388804283E-17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</c:v>
                </c:pt>
                <c:pt idx="1">
                  <c:v>16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B0-4106-AC08-517561839EA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8188263655183444E-2"/>
                  <c:y val="-1.289458574620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3735724387456884E-2"/>
                      <c:h val="8.051069666806950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16</c:v>
                </c:pt>
                <c:pt idx="1">
                  <c:v>7</c:v>
                </c:pt>
                <c:pt idx="2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9B0-4106-AC08-517561839EA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1"/>
              <c:layout>
                <c:manualLayout>
                  <c:x val="1.658133156187262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B0-4106-AC08-517561839EAE}"/>
                </c:ext>
              </c:extLst>
            </c:dLbl>
            <c:dLbl>
              <c:idx val="2"/>
              <c:layout>
                <c:manualLayout>
                  <c:x val="1.9897597874247181E-2"/>
                  <c:y val="-9.670939309652338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B0-4106-AC08-517561839E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</c:v>
                </c:pt>
                <c:pt idx="1">
                  <c:v>МЭО-20 1/9
</c:v>
                </c:pt>
                <c:pt idx="2">
                  <c:v>ТМ-20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9B0-4106-AC08-517561839E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4782336"/>
        <c:axId val="154620288"/>
        <c:axId val="0"/>
      </c:bar3DChart>
      <c:catAx>
        <c:axId val="154782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4620288"/>
        <c:crosses val="autoZero"/>
        <c:auto val="1"/>
        <c:lblAlgn val="ctr"/>
        <c:lblOffset val="100"/>
        <c:noMultiLvlLbl val="0"/>
      </c:catAx>
      <c:valAx>
        <c:axId val="1546202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478233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89"/>
          <c:y val="8.7188061236518639E-3"/>
          <c:w val="0.48569341524195747"/>
          <c:h val="0.890603354739297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26.1</c:v>
                </c:pt>
                <c:pt idx="1">
                  <c:v>72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929-4982-8399-73C7BAF7A9B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95.7</c:v>
                </c:pt>
                <c:pt idx="1">
                  <c:v>100</c:v>
                </c:pt>
                <c:pt idx="2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929-4982-8399-73C7BAF7A9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4831104"/>
        <c:axId val="154836992"/>
        <c:axId val="0"/>
      </c:bar3DChart>
      <c:catAx>
        <c:axId val="1548311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4836992"/>
        <c:crosses val="autoZero"/>
        <c:auto val="1"/>
        <c:lblAlgn val="ctr"/>
        <c:lblOffset val="100"/>
        <c:noMultiLvlLbl val="0"/>
      </c:catAx>
      <c:valAx>
        <c:axId val="1548369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48311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
</c:v>
                </c:pt>
                <c:pt idx="3">
                  <c:v>ТВ-21 2/9д
</c:v>
                </c:pt>
                <c:pt idx="4">
                  <c:v>ПМ-21 1/9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</c:v>
                </c:pt>
                <c:pt idx="1">
                  <c:v>1</c:v>
                </c:pt>
                <c:pt idx="2">
                  <c:v>6</c:v>
                </c:pt>
                <c:pt idx="3">
                  <c:v>0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
</c:v>
                </c:pt>
                <c:pt idx="3">
                  <c:v>ТВ-21 2/9д
</c:v>
                </c:pt>
                <c:pt idx="4">
                  <c:v>ПМ-21 1/9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9</c:v>
                </c:pt>
                <c:pt idx="2">
                  <c:v>11</c:v>
                </c:pt>
                <c:pt idx="3">
                  <c:v>7</c:v>
                </c:pt>
                <c:pt idx="4">
                  <c:v>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
</c:v>
                </c:pt>
                <c:pt idx="3">
                  <c:v>ТВ-21 2/9д
</c:v>
                </c:pt>
                <c:pt idx="4">
                  <c:v>ПМ-21 1/9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14</c:v>
                </c:pt>
                <c:pt idx="1">
                  <c:v>15</c:v>
                </c:pt>
                <c:pt idx="2">
                  <c:v>8</c:v>
                </c:pt>
                <c:pt idx="3">
                  <c:v>16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
</c:v>
                </c:pt>
                <c:pt idx="3">
                  <c:v>ТВ-21 2/9д
</c:v>
                </c:pt>
                <c:pt idx="4">
                  <c:v>ПМ-21 1/9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4702592"/>
        <c:axId val="114720768"/>
        <c:axId val="0"/>
      </c:bar3DChart>
      <c:catAx>
        <c:axId val="114702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14720768"/>
        <c:crosses val="autoZero"/>
        <c:auto val="1"/>
        <c:lblAlgn val="ctr"/>
        <c:lblOffset val="100"/>
        <c:noMultiLvlLbl val="0"/>
      </c:catAx>
      <c:valAx>
        <c:axId val="114720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702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89"/>
          <c:y val="0.11249999148243552"/>
          <c:w val="0.39851391046111656"/>
          <c:h val="0.772399093549435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3.3333340063262752E-2"/>
                  <c:y val="2.884615166216189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AC9-4265-B441-E84212D9A4B3}"/>
                </c:ext>
              </c:extLst>
            </c:dLbl>
            <c:dLbl>
              <c:idx val="1"/>
              <c:layout>
                <c:manualLayout>
                  <c:x val="2.5641030817894359E-2"/>
                  <c:y val="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AC9-4265-B441-E84212D9A4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38.1</c:v>
                </c:pt>
                <c:pt idx="1">
                  <c:v>72</c:v>
                </c:pt>
                <c:pt idx="2">
                  <c:v>31.8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C9-4265-B441-E84212D9A4B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2.3076927736104952E-2"/>
                  <c:y val="-8.65384549864901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5-45F5-A009-AEDFD4B5253B}"/>
                </c:ext>
              </c:extLst>
            </c:dLbl>
            <c:dLbl>
              <c:idx val="1"/>
              <c:layout>
                <c:manualLayout>
                  <c:x val="1.2820515408947127E-2"/>
                  <c:y val="-2.6442000230073281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C5-45F5-A009-AEDFD4B5253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АК-20 1/9 Гончарова О.Д.</c:v>
                </c:pt>
                <c:pt idx="1">
                  <c:v>МЭО-20 1/9 Красов М.С.</c:v>
                </c:pt>
                <c:pt idx="2">
                  <c:v>ТМ-20 1/9 Кобелев Е.В.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86.4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C9-4265-B441-E84212D9A4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106944"/>
        <c:axId val="157108480"/>
        <c:axId val="0"/>
      </c:bar3DChart>
      <c:catAx>
        <c:axId val="1571069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108480"/>
        <c:crosses val="autoZero"/>
        <c:auto val="1"/>
        <c:lblAlgn val="ctr"/>
        <c:lblOffset val="100"/>
        <c:noMultiLvlLbl val="0"/>
      </c:catAx>
      <c:valAx>
        <c:axId val="15710848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71069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E62-4058-988F-1EA635DD812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E62-4058-988F-1EA635DD812C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9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E62-4058-988F-1EA635DD812C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9487989371235628E-3"/>
                  <c:y val="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E49-47FA-ADD3-42BFB7459490}"/>
                </c:ext>
              </c:extLst>
            </c:dLbl>
            <c:dLbl>
              <c:idx val="2"/>
              <c:layout>
                <c:manualLayout>
                  <c:x val="9.9487989371235905E-3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49-47FA-ADD3-42BFB7459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E62-4058-988F-1EA635DD812C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9897597874247181E-2"/>
                  <c:y val="-1.1819900389521651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49-47FA-ADD3-42BFB7459490}"/>
                </c:ext>
              </c:extLst>
            </c:dLbl>
            <c:dLbl>
              <c:idx val="2"/>
              <c:layout>
                <c:manualLayout>
                  <c:x val="2.3213864186621611E-2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49-47FA-ADD3-42BFB74594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</c:v>
                </c:pt>
                <c:pt idx="1">
                  <c:v>МЭО-19 1/9
</c:v>
                </c:pt>
                <c:pt idx="2">
                  <c:v>ТМ-19 1/9
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E49-47FA-ADD3-42BFB745949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7166592"/>
        <c:axId val="157184768"/>
        <c:axId val="0"/>
      </c:bar3DChart>
      <c:catAx>
        <c:axId val="1571665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7184768"/>
        <c:crosses val="autoZero"/>
        <c:auto val="1"/>
        <c:lblAlgn val="ctr"/>
        <c:lblOffset val="100"/>
        <c:noMultiLvlLbl val="0"/>
      </c:catAx>
      <c:valAx>
        <c:axId val="1571847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16659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</c:v>
                </c:pt>
                <c:pt idx="1">
                  <c:v>5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6D-45DE-A461-1FFC312CB55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26D-45DE-A461-1FFC312CB55B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2"/>
              <c:layout>
                <c:manualLayout>
                  <c:x val="2.8949094675949846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31C-4FEB-8904-8ECBCFE6DC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16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26D-45DE-A461-1FFC312CB55B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9.9487989371235905E-3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26D-45DE-A461-1FFC312CB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26D-45DE-A461-1FFC312CB55B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н/я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3213864186621611E-2"/>
                  <c:y val="-9.670939309652374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26D-45DE-A461-1FFC312CB5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Лист1!$A$2:$A$4</c:f>
              <c:strCache>
                <c:ptCount val="3"/>
                <c:pt idx="0">
                  <c:v>ТМ-19 1/9
</c:v>
                </c:pt>
                <c:pt idx="1">
                  <c:v>МЭО-19 1/9</c:v>
                </c:pt>
                <c:pt idx="2">
                  <c:v>АК-19 1/9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26D-45DE-A461-1FFC312CB55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7247360"/>
        <c:axId val="157248896"/>
        <c:axId val="0"/>
      </c:bar3DChart>
      <c:catAx>
        <c:axId val="157247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7248896"/>
        <c:crosses val="autoZero"/>
        <c:auto val="1"/>
        <c:lblAlgn val="ctr"/>
        <c:lblOffset val="100"/>
        <c:noMultiLvlLbl val="0"/>
      </c:catAx>
      <c:valAx>
        <c:axId val="1572488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2473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89"/>
          <c:y val="3.1730766828379359E-2"/>
          <c:w val="0.41646263203364353"/>
          <c:h val="0.853168318203490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02564123271577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E81-4FD5-A3D8-37731C6C70FF}"/>
                </c:ext>
              </c:extLst>
            </c:dLbl>
            <c:dLbl>
              <c:idx val="1"/>
              <c:layout>
                <c:manualLayout>
                  <c:x val="1.282051540894712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E81-4FD5-A3D8-37731C6C70FF}"/>
                </c:ext>
              </c:extLst>
            </c:dLbl>
            <c:dLbl>
              <c:idx val="2"/>
              <c:layout>
                <c:manualLayout>
                  <c:x val="1.2820515408947223E-2"/>
                  <c:y val="-2.884615166216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E81-4FD5-A3D8-37731C6C7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47.4</c:v>
                </c:pt>
                <c:pt idx="1">
                  <c:v>48</c:v>
                </c:pt>
                <c:pt idx="2">
                  <c:v>47.4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73A-4FC9-A792-38431BE4C93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2"/>
              <c:layout>
                <c:manualLayout>
                  <c:x val="5.1282061635788837E-3"/>
                  <c:y val="-5.76923033243260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E81-4FD5-A3D8-37731C6C70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94.7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73A-4FC9-A792-38431BE4C9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341184"/>
        <c:axId val="157342720"/>
        <c:axId val="0"/>
      </c:bar3DChart>
      <c:catAx>
        <c:axId val="157341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342720"/>
        <c:crosses val="autoZero"/>
        <c:auto val="1"/>
        <c:lblAlgn val="ctr"/>
        <c:lblOffset val="100"/>
        <c:noMultiLvlLbl val="0"/>
      </c:catAx>
      <c:valAx>
        <c:axId val="157342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7341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0989"/>
          <c:y val="3.1730766828379359E-2"/>
          <c:w val="0.41646263203364353"/>
          <c:h val="0.8531683182034904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1"/>
              <c:layout>
                <c:manualLayout>
                  <c:x val="1.5384618490736622E-2"/>
                  <c:y val="-5.769230332432663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CC-4F8B-AC8A-9C227AD631B5}"/>
                </c:ext>
              </c:extLst>
            </c:dLbl>
            <c:dLbl>
              <c:idx val="2"/>
              <c:layout>
                <c:manualLayout>
                  <c:x val="1.5384618490736622E-2"/>
                  <c:y val="-2.88461516621626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A08-4511-997F-99EF5E1962E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50</c:v>
                </c:pt>
                <c:pt idx="1">
                  <c:v>36</c:v>
                </c:pt>
                <c:pt idx="2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6C-4913-8EB4-5EA66A9151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АК-19 1/9 Прутковская С.И.</c:v>
                </c:pt>
                <c:pt idx="1">
                  <c:v>МЭО-19 1/9 Ярошенко Н.Л.</c:v>
                </c:pt>
                <c:pt idx="2">
                  <c:v>ТМ-19 1/9 Григорьева Н.Ю.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6C-4913-8EB4-5EA66A915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7405184"/>
        <c:axId val="157406720"/>
        <c:axId val="0"/>
      </c:bar3DChart>
      <c:catAx>
        <c:axId val="1574051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406720"/>
        <c:crosses val="autoZero"/>
        <c:auto val="1"/>
        <c:lblAlgn val="ctr"/>
        <c:lblOffset val="100"/>
        <c:noMultiLvlLbl val="0"/>
      </c:catAx>
      <c:valAx>
        <c:axId val="1574067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74051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8846153846153848E-2"/>
                  <c:y val="-2.596153649594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</c:v>
                </c:pt>
                <c:pt idx="1">
                  <c:v>1 семестр 2022-2023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39.9</c:v>
                </c:pt>
                <c:pt idx="1">
                  <c:v>34.9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5761442389728007E-2"/>
                  <c:y val="-3.17682731274964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53-48CE-9BDE-A492172EAE56}"/>
                </c:ext>
              </c:extLst>
            </c:dLbl>
            <c:dLbl>
              <c:idx val="1"/>
              <c:layout>
                <c:manualLayout>
                  <c:x val="7.164291995330912E-3"/>
                  <c:y val="-2.7153366959192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53-48CE-9BDE-A492172EAE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</c:v>
                </c:pt>
                <c:pt idx="1">
                  <c:v>1 семестр 2022-2023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98.7</c:v>
                </c:pt>
                <c:pt idx="1">
                  <c:v>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7469696"/>
        <c:axId val="157479680"/>
        <c:axId val="0"/>
      </c:bar3DChart>
      <c:catAx>
        <c:axId val="15746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accent5">
                    <a:lumMod val="50000"/>
                  </a:schemeClr>
                </a:solidFill>
              </a:defRPr>
            </a:pPr>
            <a:endParaRPr lang="ru-RU"/>
          </a:p>
        </c:txPr>
        <c:crossAx val="157479680"/>
        <c:crosses val="autoZero"/>
        <c:auto val="1"/>
        <c:lblAlgn val="ctr"/>
        <c:lblOffset val="100"/>
        <c:noMultiLvlLbl val="0"/>
      </c:catAx>
      <c:valAx>
        <c:axId val="1574796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4696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119F3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  <c:pt idx="3">
                  <c:v>МТОР-21 1/9 Погребняк Е.Л.</c:v>
                </c:pt>
                <c:pt idx="4">
                  <c:v>АК-20 1/9 Гончарова О.Д.</c:v>
                </c:pt>
                <c:pt idx="5">
                  <c:v>МЭО-20 1/9 Красов М.С.</c:v>
                </c:pt>
                <c:pt idx="6">
                  <c:v>ТМ-20 1/9 Кобелев Е.В.</c:v>
                </c:pt>
                <c:pt idx="7">
                  <c:v>АК-19 1/9 Прутковская С.И.</c:v>
                </c:pt>
                <c:pt idx="8">
                  <c:v>МЭО-19 1/9 Ярошенко Н.Л.</c:v>
                </c:pt>
                <c:pt idx="9">
                  <c:v>ТМ-19 1/9 Григорьева Н.Г.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  <c:pt idx="4">
                  <c:v>21</c:v>
                </c:pt>
                <c:pt idx="5">
                  <c:v>25</c:v>
                </c:pt>
                <c:pt idx="6">
                  <c:v>22</c:v>
                </c:pt>
                <c:pt idx="7">
                  <c:v>18</c:v>
                </c:pt>
                <c:pt idx="8">
                  <c:v>25</c:v>
                </c:pt>
                <c:pt idx="9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98-4E4E-A2DB-0C992063957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Стипендиаты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9"/>
              <c:layout>
                <c:manualLayout>
                  <c:x val="1.9230769230768592E-3"/>
                  <c:y val="-2.884615166216315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B98-4E4E-A2DB-0C992063957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Лист1!$A$2:$A$11</c:f>
              <c:strCache>
                <c:ptCount val="10"/>
                <c:pt idx="0">
                  <c:v>ТАК-22 1/9 Кудрявцева М.И.</c:v>
                </c:pt>
                <c:pt idx="1">
                  <c:v>МТОР-22 1/9 Абрамова Н.Г.</c:v>
                </c:pt>
                <c:pt idx="2">
                  <c:v>ТМ-22 1/9 Пшеничный А.А.</c:v>
                </c:pt>
                <c:pt idx="3">
                  <c:v>МТОР-21 1/9 Погребняк Е.Л.</c:v>
                </c:pt>
                <c:pt idx="4">
                  <c:v>АК-20 1/9 Гончарова О.Д.</c:v>
                </c:pt>
                <c:pt idx="5">
                  <c:v>МЭО-20 1/9 Красов М.С.</c:v>
                </c:pt>
                <c:pt idx="6">
                  <c:v>ТМ-20 1/9 Кобелев Е.В.</c:v>
                </c:pt>
                <c:pt idx="7">
                  <c:v>АК-19 1/9 Прутковская С.И.</c:v>
                </c:pt>
                <c:pt idx="8">
                  <c:v>МЭО-19 1/9 Ярошенко Н.Л.</c:v>
                </c:pt>
                <c:pt idx="9">
                  <c:v>ТМ-19 1/9 Григорьева Н.Г.</c:v>
                </c:pt>
              </c:strCache>
            </c:strRef>
          </c:cat>
          <c:val>
            <c:numRef>
              <c:f>Лист1!$C$2:$C$11</c:f>
              <c:numCache>
                <c:formatCode>General</c:formatCode>
                <c:ptCount val="10"/>
                <c:pt idx="0">
                  <c:v>5</c:v>
                </c:pt>
                <c:pt idx="1">
                  <c:v>13</c:v>
                </c:pt>
                <c:pt idx="2">
                  <c:v>7</c:v>
                </c:pt>
                <c:pt idx="3">
                  <c:v>14</c:v>
                </c:pt>
                <c:pt idx="4">
                  <c:v>8</c:v>
                </c:pt>
                <c:pt idx="5">
                  <c:v>18</c:v>
                </c:pt>
                <c:pt idx="6">
                  <c:v>7</c:v>
                </c:pt>
                <c:pt idx="7">
                  <c:v>9</c:v>
                </c:pt>
                <c:pt idx="8">
                  <c:v>9</c:v>
                </c:pt>
                <c:pt idx="9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98-4E4E-A2DB-0C992063957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57637248"/>
        <c:axId val="157659520"/>
      </c:barChart>
      <c:catAx>
        <c:axId val="1576372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659520"/>
        <c:crosses val="autoZero"/>
        <c:auto val="1"/>
        <c:lblAlgn val="ctr"/>
        <c:lblOffset val="100"/>
        <c:noMultiLvlLbl val="0"/>
      </c:catAx>
      <c:valAx>
        <c:axId val="1576595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6372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79"/>
          <c:y val="2.2109608841798079E-2"/>
          <c:w val="0.40110775679139321"/>
          <c:h val="0.85316831820349048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семестр 2021-2022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МТОР-21 Погребняк Е.Л.</c:v>
                </c:pt>
                <c:pt idx="1">
                  <c:v>АК-20 1/9 Гончарова О.Д.</c:v>
                </c:pt>
                <c:pt idx="2">
                  <c:v>МЭО-20 1/9 Красов М.С.</c:v>
                </c:pt>
                <c:pt idx="3">
                  <c:v>ТМ-20 1/9 Кобелев Е.В.</c:v>
                </c:pt>
                <c:pt idx="4">
                  <c:v>МЭО-19 1/9 Ярошенко Н.Л.</c:v>
                </c:pt>
                <c:pt idx="5">
                  <c:v>ТМ-19 1/9 Григорьева Н.Ю.</c:v>
                </c:pt>
                <c:pt idx="6">
                  <c:v>АК-19 1/9 Прутковская С.И.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13</c:v>
                </c:pt>
                <c:pt idx="1">
                  <c:v>6</c:v>
                </c:pt>
                <c:pt idx="2">
                  <c:v>18</c:v>
                </c:pt>
                <c:pt idx="3">
                  <c:v>10</c:v>
                </c:pt>
                <c:pt idx="4">
                  <c:v>12</c:v>
                </c:pt>
                <c:pt idx="5">
                  <c:v>9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1 семестр 2022-2023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028272802931003E-2"/>
                  <c:y val="-1.202648781858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3.6436754643810312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4.4845236484689611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0.10790885029128451"/>
                  <c:y val="-1.20264878185883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5.8859372886155087E-2"/>
                  <c:y val="-2.40529756371766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7.4274922927767162E-2"/>
                  <c:y val="-7.21589269115299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МТОР-21 Погребняк Е.Л.</c:v>
                </c:pt>
                <c:pt idx="1">
                  <c:v>АК-20 1/9 Гончарова О.Д.</c:v>
                </c:pt>
                <c:pt idx="2">
                  <c:v>МЭО-20 1/9 Красов М.С.</c:v>
                </c:pt>
                <c:pt idx="3">
                  <c:v>ТМ-20 1/9 Кобелев Е.В.</c:v>
                </c:pt>
                <c:pt idx="4">
                  <c:v>МЭО-19 1/9 Ярошенко Н.Л.</c:v>
                </c:pt>
                <c:pt idx="5">
                  <c:v>ТМ-19 1/9 Григорьева Н.Ю.</c:v>
                </c:pt>
                <c:pt idx="6">
                  <c:v>АК-19 1/9 Прутковская С.И.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14</c:v>
                </c:pt>
                <c:pt idx="1">
                  <c:v>8</c:v>
                </c:pt>
                <c:pt idx="2">
                  <c:v>18</c:v>
                </c:pt>
                <c:pt idx="3">
                  <c:v>7</c:v>
                </c:pt>
                <c:pt idx="4">
                  <c:v>9</c:v>
                </c:pt>
                <c:pt idx="5">
                  <c:v>8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57513984"/>
        <c:axId val="157523968"/>
      </c:barChart>
      <c:catAx>
        <c:axId val="1575139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523968"/>
        <c:crosses val="autoZero"/>
        <c:auto val="1"/>
        <c:lblAlgn val="ctr"/>
        <c:lblOffset val="100"/>
        <c:noMultiLvlLbl val="0"/>
      </c:catAx>
      <c:valAx>
        <c:axId val="157523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75139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621"/>
          <c:y val="0.27449085342987917"/>
          <c:w val="0.21663405161483679"/>
          <c:h val="0.29226865393487866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Распределение контингента по курсам</a:t>
            </a: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AC9B-48B0-96E7-8313E6F36CC8}"/>
              </c:ext>
            </c:extLst>
          </c:dPt>
          <c:dPt>
            <c:idx val="3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2-AC9B-48B0-96E7-8313E6F36CC8}"/>
              </c:ext>
            </c:extLst>
          </c:dPt>
          <c:dPt>
            <c:idx val="4"/>
            <c:bubble3D val="0"/>
            <c:spPr>
              <a:solidFill>
                <a:srgbClr val="7030A0"/>
              </a:solidFill>
            </c:spPr>
            <c:extLst>
              <c:ext xmlns:c16="http://schemas.microsoft.com/office/drawing/2014/chart" uri="{C3380CC4-5D6E-409C-BE32-E72D297353CC}">
                <c16:uniqueId val="{00000003-AC9B-48B0-96E7-8313E6F36CC8}"/>
              </c:ext>
            </c:extLst>
          </c:dPt>
          <c:dLbls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C9B-48B0-96E7-8313E6F36CC8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AC9B-48B0-96E7-8313E6F36CC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1 Курс</c:v>
                </c:pt>
                <c:pt idx="1">
                  <c:v>2 Курс</c:v>
                </c:pt>
                <c:pt idx="2">
                  <c:v>3 Курс</c:v>
                </c:pt>
                <c:pt idx="4">
                  <c:v>Академ.отп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124</c:v>
                </c:pt>
                <c:pt idx="1">
                  <c:v>92</c:v>
                </c:pt>
                <c:pt idx="2">
                  <c:v>70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3"/>
        <c:delete val="1"/>
      </c:legendEntry>
      <c:layout>
        <c:manualLayout>
          <c:xMode val="edge"/>
          <c:yMode val="edge"/>
          <c:x val="0.7926616750182387"/>
          <c:y val="0.27665156954057796"/>
          <c:w val="0.19276525474058281"/>
          <c:h val="0.51680997642083815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2"/>
              <c:layout>
                <c:manualLayout>
                  <c:x val="-5.8789151781322869E-3"/>
                  <c:y val="-5.5047820084652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E9-43D4-9F4C-B0C45DA9C4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6</c:v>
                </c:pt>
                <c:pt idx="1">
                  <c:v>12</c:v>
                </c:pt>
                <c:pt idx="2">
                  <c:v>0</c:v>
                </c:pt>
                <c:pt idx="3">
                  <c:v>16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16</c:v>
                </c:pt>
                <c:pt idx="3">
                  <c:v>4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2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0576203123463005E-2"/>
                  <c:y val="-5.848830883994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E9-43D4-9F4C-B0C45DA9C4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1</c:v>
                </c:pt>
                <c:pt idx="1">
                  <c:v>0</c:v>
                </c:pt>
                <c:pt idx="2">
                  <c:v>6</c:v>
                </c:pt>
                <c:pt idx="3">
                  <c:v>4</c:v>
                </c:pt>
                <c:pt idx="4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5E9-43D4-9F4C-B0C45DA9C4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7978624"/>
        <c:axId val="157980160"/>
        <c:axId val="0"/>
      </c:bar3DChart>
      <c:catAx>
        <c:axId val="1579786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7980160"/>
        <c:crosses val="autoZero"/>
        <c:auto val="1"/>
        <c:lblAlgn val="ctr"/>
        <c:lblOffset val="100"/>
        <c:noMultiLvlLbl val="0"/>
      </c:catAx>
      <c:valAx>
        <c:axId val="1579801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79786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 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1</c:v>
                </c:pt>
                <c:pt idx="2">
                  <c:v>0</c:v>
                </c:pt>
                <c:pt idx="3">
                  <c:v>0</c:v>
                </c:pt>
                <c:pt idx="4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 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5</c:v>
                </c:pt>
                <c:pt idx="1">
                  <c:v>11</c:v>
                </c:pt>
                <c:pt idx="2">
                  <c:v>9</c:v>
                </c:pt>
                <c:pt idx="3">
                  <c:v>6</c:v>
                </c:pt>
                <c:pt idx="4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 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13</c:v>
                </c:pt>
                <c:pt idx="2">
                  <c:v>16</c:v>
                </c:pt>
                <c:pt idx="3">
                  <c:v>17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074-41D5-9878-42512A6DBD4D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ПК-21 1/9 </c:v>
                </c:pt>
                <c:pt idx="1">
                  <c:v>ПК-21 2/9д</c:v>
                </c:pt>
                <c:pt idx="2">
                  <c:v>ТВ-21 1/9 </c:v>
                </c:pt>
                <c:pt idx="3">
                  <c:v>ТВ-21 2/9д</c:v>
                </c:pt>
                <c:pt idx="4">
                  <c:v>ПМ-21 1/9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4736512"/>
        <c:axId val="115606656"/>
        <c:axId val="0"/>
      </c:bar3DChart>
      <c:catAx>
        <c:axId val="1147365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5606656"/>
        <c:crosses val="autoZero"/>
        <c:auto val="1"/>
        <c:lblAlgn val="ctr"/>
        <c:lblOffset val="100"/>
        <c:noMultiLvlLbl val="0"/>
      </c:catAx>
      <c:valAx>
        <c:axId val="115606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47365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9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92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dLbl>
              <c:idx val="2"/>
              <c:layout>
                <c:manualLayout>
                  <c:x val="0"/>
                  <c:y val="-2.0642932531744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8A-4927-AD86-F9E44D135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9</c:v>
                </c:pt>
                <c:pt idx="1">
                  <c:v>10</c:v>
                </c:pt>
                <c:pt idx="2">
                  <c:v>1</c:v>
                </c:pt>
                <c:pt idx="3">
                  <c:v>15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71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16</c:v>
                </c:pt>
                <c:pt idx="1">
                  <c:v>15</c:v>
                </c:pt>
                <c:pt idx="2">
                  <c:v>21</c:v>
                </c:pt>
                <c:pt idx="3">
                  <c:v>1</c:v>
                </c:pt>
                <c:pt idx="4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Лист1!$E$2:$E$6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2.1125709197959124E-2"/>
                  <c:y val="-6.88097751058154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8A-4927-AD86-F9E44D13551B}"/>
                </c:ext>
              </c:extLst>
            </c:dLbl>
            <c:dLbl>
              <c:idx val="1"/>
              <c:layout>
                <c:manualLayout>
                  <c:x val="5.2814272994897811E-3"/>
                  <c:y val="-5.504782008465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8A-4927-AD86-F9E44D13551B}"/>
                </c:ext>
              </c:extLst>
            </c:dLbl>
            <c:dLbl>
              <c:idx val="3"/>
              <c:layout>
                <c:manualLayout>
                  <c:x val="-9.6825048626088519E-17"/>
                  <c:y val="-5.5047820084652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8A-4927-AD86-F9E44D1355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</c:v>
                </c:pt>
                <c:pt idx="1">
                  <c:v>ПОСО-22 1/9</c:v>
                </c:pt>
                <c:pt idx="2">
                  <c:v>ПОСО-22 2/9 д
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Лист1!$F$2:$F$6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3</c:v>
                </c:pt>
                <c:pt idx="3">
                  <c:v>0</c:v>
                </c:pt>
                <c:pt idx="4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C8A-4927-AD86-F9E44D13551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8087808"/>
        <c:axId val="158110080"/>
        <c:axId val="0"/>
      </c:bar3DChart>
      <c:catAx>
        <c:axId val="158087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8110080"/>
        <c:crosses val="autoZero"/>
        <c:auto val="1"/>
        <c:lblAlgn val="ctr"/>
        <c:lblOffset val="100"/>
        <c:noMultiLvlLbl val="0"/>
      </c:catAx>
      <c:valAx>
        <c:axId val="158110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0878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41"/>
          <c:y val="2.8846151662162971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Тимофеева О.И.</c:v>
                </c:pt>
                <c:pt idx="1">
                  <c:v>ПОСО-22 1/9 Лифарь О.Н. </c:v>
                </c:pt>
                <c:pt idx="2">
                  <c:v>ПОСО-22 2/9д Столащук А.Н.</c:v>
                </c:pt>
                <c:pt idx="3">
                  <c:v>ЭК-22 1/11 Рахматулина Е.В.</c:v>
                </c:pt>
                <c:pt idx="4">
                  <c:v>ПОСО-22 3/9 д Харченко Н.А.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25</c:v>
                </c:pt>
                <c:pt idx="1">
                  <c:v>52</c:v>
                </c:pt>
                <c:pt idx="2">
                  <c:v>0</c:v>
                </c:pt>
                <c:pt idx="3">
                  <c:v>66.7</c:v>
                </c:pt>
                <c:pt idx="4">
                  <c:v>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Тимофеева О.И.</c:v>
                </c:pt>
                <c:pt idx="1">
                  <c:v>ПОСО-22 1/9 Лифарь О.Н. </c:v>
                </c:pt>
                <c:pt idx="2">
                  <c:v>ПОСО-22 2/9д Столащук А.Н.</c:v>
                </c:pt>
                <c:pt idx="3">
                  <c:v>ЭК-22 1/11 Рахматулина Е.В.</c:v>
                </c:pt>
                <c:pt idx="4">
                  <c:v>ПОСО-22 3/9 д Харченко Н.А.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88</c:v>
                </c:pt>
                <c:pt idx="1">
                  <c:v>100</c:v>
                </c:pt>
                <c:pt idx="2">
                  <c:v>64</c:v>
                </c:pt>
                <c:pt idx="3">
                  <c:v>88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161536"/>
        <c:axId val="158171520"/>
        <c:axId val="0"/>
      </c:bar3DChart>
      <c:catAx>
        <c:axId val="15816153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171520"/>
        <c:crosses val="autoZero"/>
        <c:auto val="1"/>
        <c:lblAlgn val="ctr"/>
        <c:lblOffset val="100"/>
        <c:noMultiLvlLbl val="0"/>
      </c:catAx>
      <c:valAx>
        <c:axId val="1581715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81615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26"/>
          <c:y val="0"/>
          <c:w val="0.41553862889794851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Тимофеева О.И.</c:v>
                </c:pt>
                <c:pt idx="1">
                  <c:v>ПОСО-22 1/9 Лифарь О.Н.</c:v>
                </c:pt>
                <c:pt idx="2">
                  <c:v>ПОСО-22 2/9д Столащук А.Н.</c:v>
                </c:pt>
                <c:pt idx="3">
                  <c:v>Эк-22 1/11 Рахматулина Е.В.</c:v>
                </c:pt>
                <c:pt idx="4">
                  <c:v>ПОСО-22 3/9д Харченко Н.А.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</c:v>
                </c:pt>
                <c:pt idx="1">
                  <c:v>40</c:v>
                </c:pt>
                <c:pt idx="2">
                  <c:v>4</c:v>
                </c:pt>
                <c:pt idx="3">
                  <c:v>96</c:v>
                </c:pt>
                <c:pt idx="4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ОДЛ-22 1/9 Тимофеева О.И.</c:v>
                </c:pt>
                <c:pt idx="1">
                  <c:v>ПОСО-22 1/9 Лифарь О.Н.</c:v>
                </c:pt>
                <c:pt idx="2">
                  <c:v>ПОСО-22 2/9д Столащук А.Н.</c:v>
                </c:pt>
                <c:pt idx="3">
                  <c:v>Эк-22 1/11 Рахматулина Е.В.</c:v>
                </c:pt>
                <c:pt idx="4">
                  <c:v>ПОСО-22 3/9д Харченко Н.А.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88</c:v>
                </c:pt>
                <c:pt idx="3">
                  <c:v>100</c:v>
                </c:pt>
                <c:pt idx="4">
                  <c:v>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237824"/>
        <c:axId val="158239360"/>
        <c:axId val="0"/>
      </c:bar3DChart>
      <c:catAx>
        <c:axId val="158237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239360"/>
        <c:crosses val="autoZero"/>
        <c:auto val="1"/>
        <c:lblAlgn val="ctr"/>
        <c:lblOffset val="100"/>
        <c:noMultiLvlLbl val="0"/>
      </c:catAx>
      <c:valAx>
        <c:axId val="158239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8237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186176142698192E-3"/>
          <c:y val="0.14473245733873191"/>
          <c:w val="0.98364920104050702"/>
          <c:h val="0.68425484984723717"/>
        </c:manualLayout>
      </c:layout>
      <c:bar3DChart>
        <c:barDir val="col"/>
        <c:grouping val="percentStacke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Балл при поступлении</c:v>
                </c:pt>
              </c:strCache>
            </c:strRef>
          </c:tx>
          <c:spPr>
            <a:solidFill>
              <a:srgbClr val="00B05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ОДЛ-22 1/9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Лист1!$B$2:$F$2</c:f>
              <c:numCache>
                <c:formatCode>General</c:formatCode>
                <c:ptCount val="5"/>
                <c:pt idx="0">
                  <c:v>4.3</c:v>
                </c:pt>
                <c:pt idx="1">
                  <c:v>4.5999999999999996</c:v>
                </c:pt>
                <c:pt idx="2">
                  <c:v>3.8</c:v>
                </c:pt>
                <c:pt idx="3">
                  <c:v>4.3</c:v>
                </c:pt>
                <c:pt idx="4">
                  <c:v>3.8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68-49D1-BFC8-35BA2D4922A9}"/>
            </c:ext>
          </c:extLst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Рпезультат КК</c:v>
                </c:pt>
              </c:strCache>
            </c:strRef>
          </c:tx>
          <c:spPr>
            <a:solidFill>
              <a:srgbClr val="FFFF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ОДЛ-22 1/9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Лист1!$B$3:$F$3</c:f>
              <c:numCache>
                <c:formatCode>General</c:formatCode>
                <c:ptCount val="5"/>
                <c:pt idx="0">
                  <c:v>4</c:v>
                </c:pt>
                <c:pt idx="1">
                  <c:v>4.4000000000000004</c:v>
                </c:pt>
                <c:pt idx="2">
                  <c:v>3.5</c:v>
                </c:pt>
                <c:pt idx="3">
                  <c:v>4.3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68-49D1-BFC8-35BA2D4922A9}"/>
            </c:ext>
          </c:extLst>
        </c:ser>
        <c:ser>
          <c:idx val="2"/>
          <c:order val="2"/>
          <c:tx>
            <c:strRef>
              <c:f>Лист1!$A$4</c:f>
              <c:strCache>
                <c:ptCount val="1"/>
                <c:pt idx="0">
                  <c:v>Результат 1сем.</c:v>
                </c:pt>
              </c:strCache>
            </c:strRef>
          </c:tx>
          <c:spPr>
            <a:solidFill>
              <a:srgbClr val="FF0000"/>
            </a:solidFill>
            <a:ln w="57150"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Лист1!$B$1:$F$1</c:f>
              <c:strCache>
                <c:ptCount val="5"/>
                <c:pt idx="0">
                  <c:v>ОДЛ-22 1/9</c:v>
                </c:pt>
                <c:pt idx="1">
                  <c:v>ПОСО-22 1/9</c:v>
                </c:pt>
                <c:pt idx="2">
                  <c:v>ПОСО-22 2/9д</c:v>
                </c:pt>
                <c:pt idx="3">
                  <c:v>ЭК-22 1/11</c:v>
                </c:pt>
                <c:pt idx="4">
                  <c:v>ПОСО-22 3/9д</c:v>
                </c:pt>
              </c:strCache>
            </c:strRef>
          </c:cat>
          <c:val>
            <c:numRef>
              <c:f>Лист1!$B$4:$F$4</c:f>
              <c:numCache>
                <c:formatCode>General</c:formatCode>
                <c:ptCount val="5"/>
                <c:pt idx="0">
                  <c:v>4.2</c:v>
                </c:pt>
                <c:pt idx="1">
                  <c:v>4.2</c:v>
                </c:pt>
                <c:pt idx="2">
                  <c:v>3.4</c:v>
                </c:pt>
                <c:pt idx="3">
                  <c:v>4.5999999999999996</c:v>
                </c:pt>
                <c:pt idx="4">
                  <c:v>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C68-49D1-BFC8-35BA2D4922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57912448"/>
        <c:axId val="157910912"/>
        <c:axId val="0"/>
      </c:bar3DChart>
      <c:valAx>
        <c:axId val="157910912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157912448"/>
        <c:crosses val="autoZero"/>
        <c:crossBetween val="between"/>
      </c:valAx>
      <c:catAx>
        <c:axId val="15791244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7910912"/>
        <c:crosses val="autoZero"/>
        <c:auto val="1"/>
        <c:lblAlgn val="ctr"/>
        <c:lblOffset val="100"/>
        <c:noMultiLvlLbl val="0"/>
      </c:catAx>
    </c:plotArea>
    <c:legend>
      <c:legendPos val="t"/>
      <c:layout>
        <c:manualLayout>
          <c:xMode val="edge"/>
          <c:yMode val="edge"/>
          <c:x val="2.625409282033728E-2"/>
          <c:y val="1.7511854974263087E-2"/>
          <c:w val="0.89843930043861553"/>
          <c:h val="0.15763703026517406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22</c:v>
                </c:pt>
                <c:pt idx="1">
                  <c:v>12</c:v>
                </c:pt>
                <c:pt idx="2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F92-4E01-9768-44B850B84E9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8503680"/>
        <c:axId val="158505216"/>
        <c:axId val="0"/>
      </c:bar3DChart>
      <c:catAx>
        <c:axId val="1585036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8505216"/>
        <c:crosses val="autoZero"/>
        <c:auto val="1"/>
        <c:lblAlgn val="ctr"/>
        <c:lblOffset val="100"/>
        <c:noMultiLvlLbl val="0"/>
      </c:catAx>
      <c:valAx>
        <c:axId val="158505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5036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92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11</c:v>
                </c:pt>
                <c:pt idx="1">
                  <c:v>11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71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13</c:v>
                </c:pt>
                <c:pt idx="1">
                  <c:v>13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</c:v>
                </c:pt>
                <c:pt idx="1">
                  <c:v>ПОСО-21 1/9</c:v>
                </c:pt>
                <c:pt idx="2">
                  <c:v>ЭК-21 1/11</c:v>
                </c:pt>
              </c:strCache>
            </c:strRef>
          </c:cat>
          <c:val>
            <c:numRef>
              <c:f>Лист1!$F$2:$F$4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AA-4D0D-A72E-5E6A6693B8A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8453120"/>
        <c:axId val="158536832"/>
        <c:axId val="0"/>
      </c:bar3DChart>
      <c:catAx>
        <c:axId val="15845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8536832"/>
        <c:crosses val="autoZero"/>
        <c:auto val="1"/>
        <c:lblAlgn val="ctr"/>
        <c:lblOffset val="100"/>
        <c:noMultiLvlLbl val="0"/>
      </c:catAx>
      <c:valAx>
        <c:axId val="1585368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4531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41"/>
          <c:y val="2.8846151662162971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1.6735758407686926E-2"/>
                  <c:y val="8.653845498648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76-4017-9AC1-EF3F546458A1}"/>
                </c:ext>
              </c:extLst>
            </c:dLbl>
            <c:dLbl>
              <c:idx val="1"/>
              <c:layout>
                <c:manualLayout>
                  <c:x val="2.5103637611530543E-2"/>
                  <c:y val="-5.288400046014600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76-4017-9AC1-EF3F546458A1}"/>
                </c:ext>
              </c:extLst>
            </c:dLbl>
            <c:dLbl>
              <c:idx val="2"/>
              <c:layout>
                <c:manualLayout>
                  <c:x val="3.068222374742622E-2"/>
                  <c:y val="-8.653845498648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076-4017-9AC1-EF3F546458A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Корженевскя А.Г</c:v>
                </c:pt>
                <c:pt idx="1">
                  <c:v>ПОСО-21 1/9 Оплачко И.И.</c:v>
                </c:pt>
                <c:pt idx="2">
                  <c:v>ЭК-21 1/11 Деточка С.В.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88</c:v>
                </c:pt>
                <c:pt idx="1">
                  <c:v>52</c:v>
                </c:pt>
                <c:pt idx="2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Корженевскя А.Г</c:v>
                </c:pt>
                <c:pt idx="1">
                  <c:v>ПОСО-21 1/9 Оплачко И.И.</c:v>
                </c:pt>
                <c:pt idx="2">
                  <c:v>ЭК-21 1/11 Деточка С.В.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596096"/>
        <c:axId val="158610176"/>
        <c:axId val="0"/>
      </c:bar3DChart>
      <c:catAx>
        <c:axId val="15859609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610176"/>
        <c:crosses val="autoZero"/>
        <c:auto val="1"/>
        <c:lblAlgn val="ctr"/>
        <c:lblOffset val="100"/>
        <c:noMultiLvlLbl val="0"/>
      </c:catAx>
      <c:valAx>
        <c:axId val="15861017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85960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26"/>
          <c:y val="0"/>
          <c:w val="0.41553862889794851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 </a:t>
                    </a:r>
                    <a:fld id="{3E70715E-AB5A-402B-A2FB-B30D70F38A7D}" type="VALUE">
                      <a:rPr lang="en-US" smtClean="0"/>
                      <a:pPr/>
                      <a:t>[ЗНАЧЕНИЕ]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FB5B-4425-A85D-9B27162D84C9}"/>
                </c:ext>
              </c:extLst>
            </c:dLbl>
            <c:dLbl>
              <c:idx val="1"/>
              <c:layout>
                <c:manualLayout>
                  <c:x val="1.957905041605482E-2"/>
                  <c:y val="5.975759121384552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5B-4425-A85D-9B27162D84C9}"/>
                </c:ext>
              </c:extLst>
            </c:dLbl>
            <c:dLbl>
              <c:idx val="2"/>
              <c:layout>
                <c:manualLayout>
                  <c:x val="1.2236906510034264E-2"/>
                  <c:y val="-2.738857957780434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B5B-4425-A85D-9B27162D84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Корженевская А.Г.</c:v>
                </c:pt>
                <c:pt idx="1">
                  <c:v>ПОСО-21 1/9 Оплачко И.И.</c:v>
                </c:pt>
                <c:pt idx="2">
                  <c:v>Эк-21 1/11 Деточка С.В.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46</c:v>
                </c:pt>
                <c:pt idx="1">
                  <c:v>46</c:v>
                </c:pt>
                <c:pt idx="2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ОДЛ-21 1/9 Корженевская А.Г.</c:v>
                </c:pt>
                <c:pt idx="1">
                  <c:v>ПОСО-21 1/9 Оплачко И.И.</c:v>
                </c:pt>
                <c:pt idx="2">
                  <c:v>Эк-21 1/11 Деточка С.В.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8733824"/>
        <c:axId val="158735360"/>
        <c:axId val="0"/>
      </c:bar3DChart>
      <c:catAx>
        <c:axId val="15873382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8735360"/>
        <c:crosses val="autoZero"/>
        <c:auto val="1"/>
        <c:lblAlgn val="ctr"/>
        <c:lblOffset val="100"/>
        <c:noMultiLvlLbl val="0"/>
      </c:catAx>
      <c:valAx>
        <c:axId val="15873536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8733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8879104"/>
        <c:axId val="158893184"/>
        <c:axId val="0"/>
      </c:bar3DChart>
      <c:catAx>
        <c:axId val="1588791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8893184"/>
        <c:crosses val="autoZero"/>
        <c:auto val="1"/>
        <c:lblAlgn val="ctr"/>
        <c:lblOffset val="100"/>
        <c:noMultiLvlLbl val="0"/>
      </c:catAx>
      <c:valAx>
        <c:axId val="1588931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8791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12252369199342"/>
          <c:y val="0.32105411715492765"/>
          <c:w val="0.19863398895766243"/>
          <c:h val="0.370786351436350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92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71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н/а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37-4D6D-A935-871F9462352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8353280"/>
        <c:axId val="158354816"/>
        <c:axId val="0"/>
      </c:bar3DChart>
      <c:catAx>
        <c:axId val="158353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8354816"/>
        <c:crosses val="autoZero"/>
        <c:auto val="1"/>
        <c:lblAlgn val="ctr"/>
        <c:lblOffset val="100"/>
        <c:noMultiLvlLbl val="0"/>
      </c:catAx>
      <c:valAx>
        <c:axId val="158354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835328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450319493301"/>
          <c:y val="3.173076682837938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ПМ-21 1/9 Топорова В.П.</c:v>
                </c:pt>
                <c:pt idx="1">
                  <c:v>ТВ-21 2/9 Гаркуша Л.В.</c:v>
                </c:pt>
                <c:pt idx="2">
                  <c:v>ТВ-21 1/9 Карпенко И.И.</c:v>
                </c:pt>
                <c:pt idx="3">
                  <c:v>ПК-21 2/9 Медведева Д.Ю.</c:v>
                </c:pt>
                <c:pt idx="4">
                  <c:v>ПК-21 1/9 Петрова М.С.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45.2</c:v>
                </c:pt>
                <c:pt idx="2">
                  <c:v>80.7</c:v>
                </c:pt>
                <c:pt idx="3">
                  <c:v>54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ПМ-21 1/9 Топорова В.П.</c:v>
                </c:pt>
                <c:pt idx="1">
                  <c:v>ТВ-21 2/9 Гаркуша Л.В.</c:v>
                </c:pt>
                <c:pt idx="2">
                  <c:v>ТВ-21 1/9 Карпенко И.И.</c:v>
                </c:pt>
                <c:pt idx="3">
                  <c:v>ПК-21 2/9 Медведева Д.Ю.</c:v>
                </c:pt>
                <c:pt idx="4">
                  <c:v>ПК-21 1/9 Петрова М.С.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6027392"/>
        <c:axId val="116028928"/>
        <c:axId val="0"/>
      </c:bar3DChart>
      <c:catAx>
        <c:axId val="116027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 baseline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6028928"/>
        <c:crosses val="autoZero"/>
        <c:auto val="1"/>
        <c:lblAlgn val="l"/>
        <c:lblOffset val="100"/>
        <c:noMultiLvlLbl val="0"/>
      </c:catAx>
      <c:valAx>
        <c:axId val="116028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60273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41"/>
          <c:y val="2.8846151662162971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Теницкая А.В.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Теницкая А.В.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000064"/>
        <c:axId val="159001600"/>
        <c:axId val="0"/>
      </c:bar3DChart>
      <c:catAx>
        <c:axId val="15900006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001600"/>
        <c:crosses val="autoZero"/>
        <c:auto val="1"/>
        <c:lblAlgn val="ctr"/>
        <c:lblOffset val="100"/>
        <c:noMultiLvlLbl val="0"/>
      </c:catAx>
      <c:valAx>
        <c:axId val="15900160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0000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26"/>
          <c:y val="0"/>
          <c:w val="0.41553862889794851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Теницкая А.В.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ПОСО-21 1/11 Теницкая А.В.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035392"/>
        <c:axId val="159036928"/>
        <c:axId val="0"/>
      </c:bar3DChart>
      <c:catAx>
        <c:axId val="159035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036928"/>
        <c:crosses val="autoZero"/>
        <c:auto val="1"/>
        <c:lblAlgn val="ctr"/>
        <c:lblOffset val="100"/>
        <c:noMultiLvlLbl val="0"/>
      </c:catAx>
      <c:valAx>
        <c:axId val="15903692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0353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27-4E6C-9CBA-50E289060AC5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1.9897597874247122E-2"/>
                  <c:y val="-3.2236464365507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27-4E6C-9CBA-50E289060AC5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0F-4A77-A622-6085A892D6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Лист1!$F$2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F27-4E6C-9CBA-50E289060AC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9164288"/>
        <c:axId val="159165824"/>
        <c:axId val="0"/>
      </c:bar3DChart>
      <c:catAx>
        <c:axId val="1591642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9165824"/>
        <c:crosses val="autoZero"/>
        <c:auto val="1"/>
        <c:lblAlgn val="ctr"/>
        <c:lblOffset val="100"/>
        <c:noMultiLvlLbl val="0"/>
      </c:catAx>
      <c:valAx>
        <c:axId val="159165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164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312252369199342"/>
          <c:y val="0.32105411715492765"/>
          <c:w val="0.19863398895766243"/>
          <c:h val="0.370786351436350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DE-4070-A00D-4B317FD3C4A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"/>
              <c:layout>
                <c:manualLayout>
                  <c:x val="-1.6581331561872692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23C-498A-9354-8FAB8F0BAC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DE-4070-A00D-4B317FD3C4A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1"/>
              <c:layout>
                <c:manualLayout>
                  <c:x val="2.3213864186621771E-2"/>
                  <c:y val="9.670939309652281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DE-4070-A00D-4B317FD3C4A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1.9897597874247153E-2"/>
                  <c:y val="-2.25655250558554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DE-4070-A00D-4B317FD3C4A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DE-4070-A00D-4B317FD3C4A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9222784"/>
        <c:axId val="159249152"/>
        <c:axId val="0"/>
      </c:bar3DChart>
      <c:catAx>
        <c:axId val="159222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9249152"/>
        <c:crosses val="autoZero"/>
        <c:auto val="1"/>
        <c:lblAlgn val="ctr"/>
        <c:lblOffset val="100"/>
        <c:noMultiLvlLbl val="0"/>
      </c:catAx>
      <c:valAx>
        <c:axId val="1592491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2227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41"/>
          <c:y val="2.8846151662162971E-2"/>
          <c:w val="0.41646263203364375"/>
          <c:h val="0.85316831820349082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7.8100205902539466E-2"/>
                  <c:y val="8.653845498648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859-41F6-A727-A63020E9399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 Зимина Ю.А.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8.0889498970487195E-2"/>
                  <c:y val="-1.4423075831081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 Зимина Ю.А.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152768"/>
        <c:axId val="159330688"/>
        <c:axId val="0"/>
      </c:bar3DChart>
      <c:catAx>
        <c:axId val="1591527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330688"/>
        <c:crosses val="autoZero"/>
        <c:auto val="1"/>
        <c:lblAlgn val="ctr"/>
        <c:lblOffset val="100"/>
        <c:noMultiLvlLbl val="0"/>
      </c:catAx>
      <c:valAx>
        <c:axId val="1593306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152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26"/>
          <c:y val="0"/>
          <c:w val="0.41553862889794851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6.363191385217817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1EA-47E6-8C45-38BE014F07B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 Зимина Ю.А.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65.2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7.4769040433822417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ОДЛ-20 1/9 Зимина Ю.А.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384704"/>
        <c:axId val="159386240"/>
        <c:axId val="0"/>
      </c:bar3DChart>
      <c:catAx>
        <c:axId val="1593847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386240"/>
        <c:crosses val="autoZero"/>
        <c:auto val="1"/>
        <c:lblAlgn val="ctr"/>
        <c:lblOffset val="100"/>
        <c:noMultiLvlLbl val="0"/>
      </c:catAx>
      <c:valAx>
        <c:axId val="15938624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3847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BD2-42BE-912D-32C6C4D15B8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BD2-42BE-912D-32C6C4D15B8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5</c:v>
                </c:pt>
                <c:pt idx="1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BD2-42BE-912D-32C6C4D15B89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BD2-42BE-912D-32C6C4D15B8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9497216"/>
        <c:axId val="159503104"/>
        <c:axId val="0"/>
      </c:bar3DChart>
      <c:catAx>
        <c:axId val="15949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9503104"/>
        <c:crosses val="autoZero"/>
        <c:auto val="1"/>
        <c:lblAlgn val="ctr"/>
        <c:lblOffset val="100"/>
        <c:noMultiLvlLbl val="0"/>
      </c:catAx>
      <c:valAx>
        <c:axId val="159503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49721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 1/9
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EB-4577-A2EE-86FC04B1F02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-9.9487989371235905E-3"/>
                  <c:y val="-9.6709393096523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2B-4D32-9D18-B0FF3CE29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 1/9
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17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1EB-4577-A2EE-86FC04B1F02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9846396811370836E-2"/>
                  <c:y val="-9.67093930965235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2B-4D32-9D18-B0FF3CE2904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 1/9
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>
                  <c:v>7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1EB-4577-A2EE-86FC04B1F02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</c:v>
                </c:pt>
                <c:pt idx="1">
                  <c:v>ПОСО-20 2/9д 1/9
</c:v>
                </c:pt>
              </c:strCache>
            </c:strRef>
          </c:cat>
          <c:val>
            <c:numRef>
              <c:f>Лист1!$E$2:$E$3</c:f>
              <c:numCache>
                <c:formatCode>General</c:formatCode>
                <c:ptCount val="2"/>
                <c:pt idx="0">
                  <c:v>0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1EB-4577-A2EE-86FC04B1F02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59256960"/>
        <c:axId val="159258496"/>
        <c:axId val="0"/>
      </c:bar3DChart>
      <c:catAx>
        <c:axId val="159256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59258496"/>
        <c:crosses val="autoZero"/>
        <c:auto val="1"/>
        <c:lblAlgn val="ctr"/>
        <c:lblOffset val="100"/>
        <c:noMultiLvlLbl val="0"/>
      </c:catAx>
      <c:valAx>
        <c:axId val="1592584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925696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398878134237473"/>
          <c:y val="2.8846151662162971E-2"/>
          <c:w val="0.41646263203364364"/>
          <c:h val="0.85316831820349071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 усп-сть,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2.7892930679478279E-2"/>
                  <c:y val="-1.05768000920292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09D-450E-8DAB-43D0D21E03FA}"/>
                </c:ext>
              </c:extLst>
            </c:dLbl>
            <c:dLbl>
              <c:idx val="1"/>
              <c:layout>
                <c:manualLayout>
                  <c:x val="4.7417982155113246E-2"/>
                  <c:y val="8.653845498648886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09D-450E-8DAB-43D0D21E03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 Зайцева В.Н.</c:v>
                </c:pt>
                <c:pt idx="1">
                  <c:v>ПОСО-20 2/9д Плюто Н.Е.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80</c:v>
                </c:pt>
                <c:pt idx="1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FB-4E5F-BB8F-8CBAFFB809B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Усп-сть, 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9525051475634901E-2"/>
                  <c:y val="-2.88461516621629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50B-4917-8EFF-DE41B9AC691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 Зайцева В.Н.</c:v>
                </c:pt>
                <c:pt idx="1">
                  <c:v>ПОСО-20 2/9д Плюто Н.Е.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9FB-4E5F-BB8F-8CBAFFB809B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59608192"/>
        <c:axId val="159609984"/>
        <c:axId val="0"/>
      </c:bar3DChart>
      <c:catAx>
        <c:axId val="1596081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609984"/>
        <c:crosses val="autoZero"/>
        <c:auto val="1"/>
        <c:lblAlgn val="ctr"/>
        <c:lblOffset val="100"/>
        <c:noMultiLvlLbl val="0"/>
      </c:catAx>
      <c:valAx>
        <c:axId val="15960998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596081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32231027839847509"/>
          <c:y val="0"/>
          <c:w val="0.41553862889794846"/>
          <c:h val="0.87956641289404069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dLbl>
              <c:idx val="0"/>
              <c:layout>
                <c:manualLayout>
                  <c:x val="4.405286343612335E-2"/>
                  <c:y val="5.9757591213846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545-4B37-80AB-8BAC3B3EFDEB}"/>
                </c:ext>
              </c:extLst>
            </c:dLbl>
            <c:dLbl>
              <c:idx val="1"/>
              <c:layout>
                <c:manualLayout>
                  <c:x val="4.405286343612335E-2"/>
                  <c:y val="-2.98787956069230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45-4B37-80AB-8BAC3B3EFDE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 Зайцева В.Н.</c:v>
                </c:pt>
                <c:pt idx="1">
                  <c:v>ПОСО-20 2/9 д Плюто Н.Е.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72</c:v>
                </c:pt>
                <c:pt idx="1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dLbl>
              <c:idx val="0"/>
              <c:layout>
                <c:manualLayout>
                  <c:x val="1.358458759010486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F1D-4BA1-BEA2-F0993B715276}"/>
                </c:ext>
              </c:extLst>
            </c:dLbl>
            <c:dLbl>
              <c:idx val="1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F1D-4BA1-BEA2-F0993B715276}"/>
                </c:ext>
              </c:extLst>
            </c:dLbl>
            <c:dLbl>
              <c:idx val="2"/>
              <c:layout>
                <c:manualLayout>
                  <c:x val="1.3584587590104761E-2"/>
                  <c:y val="5.6934051987513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F1D-4BA1-BEA2-F0993B71527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ПОСО-20 1/9 Зайцева В.Н.</c:v>
                </c:pt>
                <c:pt idx="1">
                  <c:v>ПОСО-20 2/9 д Плюто Н.Е.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100</c:v>
                </c:pt>
                <c:pt idx="1">
                  <c:v>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0758528"/>
        <c:axId val="130760064"/>
        <c:axId val="0"/>
      </c:bar3DChart>
      <c:catAx>
        <c:axId val="13075852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760064"/>
        <c:crosses val="autoZero"/>
        <c:auto val="1"/>
        <c:lblAlgn val="ctr"/>
        <c:lblOffset val="100"/>
        <c:noMultiLvlLbl val="0"/>
      </c:catAx>
      <c:valAx>
        <c:axId val="1307600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3075852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48"/>
          <c:h val="0.43993379467491034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 %</c:v>
                </c:pt>
              </c:strCache>
            </c:strRef>
          </c:tx>
          <c:spPr>
            <a:solidFill>
              <a:srgbClr val="A525DF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ПМ-21 1/9 Топорова В.П.</c:v>
                </c:pt>
                <c:pt idx="1">
                  <c:v>ТВ-21 2/9 Овчаренко В.В.</c:v>
                </c:pt>
                <c:pt idx="2">
                  <c:v>ТВ-21 1/9 Карпенко И.И.</c:v>
                </c:pt>
                <c:pt idx="3">
                  <c:v>ПК-21 2/9 Медведева Д.Ю.</c:v>
                </c:pt>
                <c:pt idx="4">
                  <c:v>ПК-21 1/9 Петрова М.С.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100</c:v>
                </c:pt>
                <c:pt idx="1">
                  <c:v>61.6</c:v>
                </c:pt>
                <c:pt idx="2">
                  <c:v>72.7</c:v>
                </c:pt>
                <c:pt idx="3">
                  <c:v>70</c:v>
                </c:pt>
                <c:pt idx="4">
                  <c:v>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169-4D9C-B6AC-1FC42F9356D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Абс. Усп.,%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ПМ-21 1/9 Топорова В.П.</c:v>
                </c:pt>
                <c:pt idx="1">
                  <c:v>ТВ-21 2/9 Овчаренко В.В.</c:v>
                </c:pt>
                <c:pt idx="2">
                  <c:v>ТВ-21 1/9 Карпенко И.И.</c:v>
                </c:pt>
                <c:pt idx="3">
                  <c:v>ПК-21 2/9 Медведева Д.Ю.</c:v>
                </c:pt>
                <c:pt idx="4">
                  <c:v>ПК-21 1/9 Петрова М.С.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100</c:v>
                </c:pt>
                <c:pt idx="1">
                  <c:v>95.8</c:v>
                </c:pt>
                <c:pt idx="2">
                  <c:v>100</c:v>
                </c:pt>
                <c:pt idx="3">
                  <c:v>100</c:v>
                </c:pt>
                <c:pt idx="4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169-4D9C-B6AC-1FC42F9356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7180672"/>
        <c:axId val="117202944"/>
        <c:axId val="0"/>
      </c:bar3DChart>
      <c:catAx>
        <c:axId val="1171806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17202944"/>
        <c:crosses val="autoZero"/>
        <c:auto val="1"/>
        <c:lblAlgn val="ctr"/>
        <c:lblOffset val="100"/>
        <c:noMultiLvlLbl val="0"/>
      </c:catAx>
      <c:valAx>
        <c:axId val="11720294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171806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9909079583705456"/>
          <c:y val="0.41993682465650933"/>
          <c:w val="0.1853724807111175"/>
          <c:h val="0.43993379467491039"/>
        </c:manualLayout>
      </c:layout>
      <c:overlay val="0"/>
      <c:txPr>
        <a:bodyPr/>
        <a:lstStyle/>
        <a:p>
          <a:pPr>
            <a:defRPr sz="14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Кач. Усп.,%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dLbl>
              <c:idx val="0"/>
              <c:layout>
                <c:manualLayout>
                  <c:x val="-3.653846153846154E-2"/>
                  <c:y val="-3.17307668283793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F42-479C-99FB-E45030A6FA18}"/>
                </c:ext>
              </c:extLst>
            </c:dLbl>
            <c:dLbl>
              <c:idx val="1"/>
              <c:layout>
                <c:manualLayout>
                  <c:x val="-2.8846153846153848E-2"/>
                  <c:y val="-2.59615364959466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42-479C-99FB-E45030A6FA1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 уч. год</c:v>
                </c:pt>
                <c:pt idx="1">
                  <c:v>1 семестр 2022 - 2023 уч.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62.3</c:v>
                </c:pt>
                <c:pt idx="1">
                  <c:v>44.4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F42-479C-99FB-E45030A6FA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Абсол. Усп., 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629425373028613E-2"/>
                  <c:y val="-3.25867719022681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18-4933-9B6C-DE8D3C934325}"/>
                </c:ext>
              </c:extLst>
            </c:dLbl>
            <c:dLbl>
              <c:idx val="1"/>
              <c:layout>
                <c:manualLayout>
                  <c:x val="-1.7990805183879979E-2"/>
                  <c:y val="-3.5093446663981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18-4933-9B6C-DE8D3C9343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 семестр 2021-2022 уч. год</c:v>
                </c:pt>
                <c:pt idx="1">
                  <c:v>1 семестр 2022 - 2023 уч. год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99.4</c:v>
                </c:pt>
                <c:pt idx="1">
                  <c:v>97.3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F42-479C-99FB-E45030A6F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30725376"/>
        <c:axId val="130726912"/>
        <c:axId val="0"/>
      </c:bar3DChart>
      <c:catAx>
        <c:axId val="13072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</a:defRPr>
            </a:pPr>
            <a:endParaRPr lang="ru-RU"/>
          </a:p>
        </c:txPr>
        <c:crossAx val="130726912"/>
        <c:crosses val="autoZero"/>
        <c:auto val="1"/>
        <c:lblAlgn val="ctr"/>
        <c:lblOffset val="100"/>
        <c:noMultiLvlLbl val="0"/>
      </c:catAx>
      <c:valAx>
        <c:axId val="13072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7253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96"/>
          <c:y val="3.1730766828379366E-2"/>
          <c:w val="0.40110775679139316"/>
          <c:h val="0.8531683182034907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студентов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7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ПОСО-22 1/9 Лифарь О.Н.</c:v>
                </c:pt>
                <c:pt idx="3">
                  <c:v>ЭК-21 1/11 Деточка С.В.</c:v>
                </c:pt>
                <c:pt idx="4">
                  <c:v>ОДЛ-20 1/9 Зимина Ю.А.</c:v>
                </c:pt>
                <c:pt idx="5">
                  <c:v>ЭК-22 1/11 Рахматулина Е.В.</c:v>
                </c:pt>
                <c:pt idx="6">
                  <c:v>ОДЛ-22 1/9 Тимофеева О.И.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24</c:v>
                </c:pt>
                <c:pt idx="1">
                  <c:v>24</c:v>
                </c:pt>
                <c:pt idx="2">
                  <c:v>25</c:v>
                </c:pt>
                <c:pt idx="3">
                  <c:v>20</c:v>
                </c:pt>
                <c:pt idx="4">
                  <c:v>23</c:v>
                </c:pt>
                <c:pt idx="5">
                  <c:v>25</c:v>
                </c:pt>
                <c:pt idx="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46F-4065-B519-261E181BC26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Стипендиаты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Лист1!$A$2:$A$10</c:f>
              <c:strCache>
                <c:ptCount val="7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ПОСО-22 1/9 Лифарь О.Н.</c:v>
                </c:pt>
                <c:pt idx="3">
                  <c:v>ЭК-21 1/11 Деточка С.В.</c:v>
                </c:pt>
                <c:pt idx="4">
                  <c:v>ОДЛ-20 1/9 Зимина Ю.А.</c:v>
                </c:pt>
                <c:pt idx="5">
                  <c:v>ЭК-22 1/11 Рахматулина Е.В.</c:v>
                </c:pt>
                <c:pt idx="6">
                  <c:v>ОДЛ-22 1/9 Тимофеева О.И.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  <c:pt idx="0">
                  <c:v>11</c:v>
                </c:pt>
                <c:pt idx="1">
                  <c:v>11</c:v>
                </c:pt>
                <c:pt idx="2">
                  <c:v>10</c:v>
                </c:pt>
                <c:pt idx="3">
                  <c:v>10</c:v>
                </c:pt>
                <c:pt idx="4">
                  <c:v>15</c:v>
                </c:pt>
                <c:pt idx="5">
                  <c:v>24</c:v>
                </c:pt>
                <c:pt idx="6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46F-4065-B519-261E181BC26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9708288"/>
        <c:axId val="159709824"/>
      </c:barChart>
      <c:catAx>
        <c:axId val="15970828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59709824"/>
        <c:crosses val="autoZero"/>
        <c:auto val="1"/>
        <c:lblAlgn val="ctr"/>
        <c:lblOffset val="100"/>
        <c:noMultiLvlLbl val="0"/>
      </c:catAx>
      <c:valAx>
        <c:axId val="1597098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97082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643"/>
          <c:y val="0.27449085342987922"/>
          <c:w val="0.21663405161483679"/>
          <c:h val="0.29226865393487877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41197787134758096"/>
          <c:y val="2.2109608841798079E-2"/>
          <c:w val="0.40110775679139316"/>
          <c:h val="0.85316831820349071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 семестр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ОДЛ-20 1/9 Зимина Ю.А.</c:v>
                </c:pt>
                <c:pt idx="3">
                  <c:v>ЭК-21 1/11 Деточка С.В.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22</c:v>
                </c:pt>
                <c:pt idx="2">
                  <c:v>10</c:v>
                </c:pt>
                <c:pt idx="3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9-4157-97FC-7B53C1C32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1 семестр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8028272802931003E-2"/>
                  <c:y val="-1.202648781858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D09-4157-97FC-7B53C1C32C84}"/>
                </c:ext>
              </c:extLst>
            </c:dLbl>
            <c:dLbl>
              <c:idx val="1"/>
              <c:layout>
                <c:manualLayout>
                  <c:x val="7.9880577488353491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09-4157-97FC-7B53C1C32C84}"/>
                </c:ext>
              </c:extLst>
            </c:dLbl>
            <c:dLbl>
              <c:idx val="2"/>
              <c:layout>
                <c:manualLayout>
                  <c:x val="3.6436754643810312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09-4157-97FC-7B53C1C32C84}"/>
                </c:ext>
              </c:extLst>
            </c:dLbl>
            <c:dLbl>
              <c:idx val="3"/>
              <c:layout>
                <c:manualLayout>
                  <c:x val="4.4845236484689611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D09-4157-97FC-7B53C1C32C84}"/>
                </c:ext>
              </c:extLst>
            </c:dLbl>
            <c:dLbl>
              <c:idx val="4"/>
              <c:layout>
                <c:manualLayout>
                  <c:x val="0.10790885029128452"/>
                  <c:y val="-1.20264878185883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D09-4157-97FC-7B53C1C32C84}"/>
                </c:ext>
              </c:extLst>
            </c:dLbl>
            <c:dLbl>
              <c:idx val="5"/>
              <c:layout>
                <c:manualLayout>
                  <c:x val="5.8859372886155087E-2"/>
                  <c:y val="-2.40529756371766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D09-4157-97FC-7B53C1C32C84}"/>
                </c:ext>
              </c:extLst>
            </c:dLbl>
            <c:dLbl>
              <c:idx val="6"/>
              <c:layout>
                <c:manualLayout>
                  <c:x val="7.4274922927767162E-2"/>
                  <c:y val="-7.2158926911529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D09-4157-97FC-7B53C1C32C84}"/>
                </c:ext>
              </c:extLst>
            </c:dLbl>
            <c:dLbl>
              <c:idx val="7"/>
              <c:layout>
                <c:manualLayout>
                  <c:x val="3.5035341003663907E-2"/>
                  <c:y val="-4.81059512743531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D09-4157-97FC-7B53C1C32C84}"/>
                </c:ext>
              </c:extLst>
            </c:dLbl>
            <c:dLbl>
              <c:idx val="8"/>
              <c:layout>
                <c:manualLayout>
                  <c:x val="6.1662200166448349E-2"/>
                  <c:y val="-9.62119025487063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D09-4157-97FC-7B53C1C32C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ПОСО-21 1/9 Оплачко И.И.</c:v>
                </c:pt>
                <c:pt idx="1">
                  <c:v>ОДЛ-21 1/9 Корженевская А.Г.</c:v>
                </c:pt>
                <c:pt idx="2">
                  <c:v>ОДЛ-20 1/9 Зимина Ю.А.</c:v>
                </c:pt>
                <c:pt idx="3">
                  <c:v>ЭК-21 1/11 Деточка С.В.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11</c:v>
                </c:pt>
                <c:pt idx="1">
                  <c:v>11</c:v>
                </c:pt>
                <c:pt idx="2">
                  <c:v>15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D09-4157-97FC-7B53C1C32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0966272"/>
        <c:axId val="130967808"/>
      </c:barChart>
      <c:catAx>
        <c:axId val="13096627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30967808"/>
        <c:crosses val="autoZero"/>
        <c:auto val="1"/>
        <c:lblAlgn val="ctr"/>
        <c:lblOffset val="100"/>
        <c:noMultiLvlLbl val="0"/>
      </c:catAx>
      <c:valAx>
        <c:axId val="1309678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309662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7495746654428643"/>
          <c:y val="0.27449085342987922"/>
          <c:w val="0.21663405161483679"/>
          <c:h val="0.29226865393487877"/>
        </c:manualLayout>
      </c:layout>
      <c:overlay val="0"/>
      <c:txPr>
        <a:bodyPr/>
        <a:lstStyle/>
        <a:p>
          <a:pPr>
            <a:defRPr b="1">
              <a:solidFill>
                <a:srgbClr val="002060"/>
              </a:solidFill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 rad="63500">
        <a:schemeClr val="accent2">
          <a:satMod val="175000"/>
          <a:alpha val="40000"/>
        </a:schemeClr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841710398191086"/>
          <c:y val="0.1954992916773477"/>
          <c:w val="0.85527985219196156"/>
          <c:h val="0.510555853271205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сентябрь-декабрь 22г</c:v>
                </c:pt>
              </c:strCache>
            </c:strRef>
          </c:tx>
          <c:spPr>
            <a:solidFill>
              <a:srgbClr val="00206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МТОР Абрамова Н. Г.</c:v>
                </c:pt>
                <c:pt idx="1">
                  <c:v>ТМ Пшеничный А. А.</c:v>
                </c:pt>
                <c:pt idx="2">
                  <c:v>ТАК Кудрявцева М. И.</c:v>
                </c:pt>
                <c:pt idx="3">
                  <c:v>МЭПЗ Красов М. С.</c:v>
                </c:pt>
                <c:pt idx="4">
                  <c:v>ПК 1 Калинина Т. А.</c:v>
                </c:pt>
                <c:pt idx="5">
                  <c:v>ПК 2 Руденко М. Е.</c:v>
                </c:pt>
                <c:pt idx="6">
                  <c:v>СИС/9 Левочкина Н. В.</c:v>
                </c:pt>
                <c:pt idx="7">
                  <c:v>ОДЛ Тимофеева О. И.</c:v>
                </c:pt>
                <c:pt idx="8">
                  <c:v>ТВ Ольховская В. Я.</c:v>
                </c:pt>
                <c:pt idx="9">
                  <c:v>ПМ Петренко А. В.</c:v>
                </c:pt>
                <c:pt idx="10">
                  <c:v>ЗИО Гладких А. Е.</c:v>
                </c:pt>
                <c:pt idx="11">
                  <c:v>СИС/11 Жижко А. А.</c:v>
                </c:pt>
                <c:pt idx="12">
                  <c:v>ЭК/11 Рахматулина Е. В.</c:v>
                </c:pt>
                <c:pt idx="13">
                  <c:v>ПОСО/1 Лифарь О. Н.</c:v>
                </c:pt>
                <c:pt idx="14">
                  <c:v>ПОСО/2 Кушнарева Н. В.</c:v>
                </c:pt>
                <c:pt idx="15">
                  <c:v>ПОСО/3 Харченко Н. А.</c:v>
                </c:pt>
                <c:pt idx="16">
                  <c:v>ИХОР Бекирова А. М.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</c:v>
                </c:pt>
                <c:pt idx="1">
                  <c:v>624</c:v>
                </c:pt>
                <c:pt idx="2">
                  <c:v>0</c:v>
                </c:pt>
                <c:pt idx="3">
                  <c:v>46</c:v>
                </c:pt>
                <c:pt idx="4">
                  <c:v>152</c:v>
                </c:pt>
                <c:pt idx="5">
                  <c:v>178</c:v>
                </c:pt>
                <c:pt idx="6">
                  <c:v>4</c:v>
                </c:pt>
                <c:pt idx="7">
                  <c:v>2</c:v>
                </c:pt>
                <c:pt idx="8">
                  <c:v>32</c:v>
                </c:pt>
                <c:pt idx="9">
                  <c:v>32</c:v>
                </c:pt>
                <c:pt idx="10">
                  <c:v>0</c:v>
                </c:pt>
                <c:pt idx="11">
                  <c:v>0</c:v>
                </c:pt>
                <c:pt idx="12">
                  <c:v>90</c:v>
                </c:pt>
                <c:pt idx="13">
                  <c:v>0</c:v>
                </c:pt>
                <c:pt idx="14">
                  <c:v>904</c:v>
                </c:pt>
                <c:pt idx="15">
                  <c:v>256</c:v>
                </c:pt>
                <c:pt idx="1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9D-4DCA-895E-D90AD28BC97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0904832"/>
        <c:axId val="130906368"/>
      </c:barChart>
      <c:catAx>
        <c:axId val="130904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130906368"/>
        <c:crosses val="autoZero"/>
        <c:auto val="1"/>
        <c:lblAlgn val="ctr"/>
        <c:lblOffset val="100"/>
        <c:noMultiLvlLbl val="0"/>
      </c:catAx>
      <c:valAx>
        <c:axId val="130906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0904832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2274253466887086"/>
          <c:y val="0.1396367815450805"/>
          <c:w val="0.2785174896533445"/>
          <c:h val="5.33996222641928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35012823038345"/>
          <c:y val="0.19549929167734736"/>
          <c:w val="0.89064987176961663"/>
          <c:h val="0.5543305645777920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сентябрь-декабрь 22г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МТОР Абрамова Н. Г.</c:v>
                </c:pt>
                <c:pt idx="1">
                  <c:v>ТМ Пшеничный А. А.</c:v>
                </c:pt>
                <c:pt idx="2">
                  <c:v>ТАК Кудрявцева М. И.</c:v>
                </c:pt>
                <c:pt idx="3">
                  <c:v>МЭПЗ Красов М. С.</c:v>
                </c:pt>
                <c:pt idx="4">
                  <c:v>ПК 1 Калинина Т. А.</c:v>
                </c:pt>
                <c:pt idx="5">
                  <c:v>ПК 2 Руденко М. Е.</c:v>
                </c:pt>
                <c:pt idx="6">
                  <c:v>СИС/9 Левочкина Н. В.</c:v>
                </c:pt>
                <c:pt idx="7">
                  <c:v>ОДЛ Тимофеева О. И.</c:v>
                </c:pt>
                <c:pt idx="8">
                  <c:v>ТВ Ольховская В. Я.</c:v>
                </c:pt>
                <c:pt idx="9">
                  <c:v>ПМ Петренко А. В.</c:v>
                </c:pt>
                <c:pt idx="10">
                  <c:v>ЗИО Гладких А. Е.</c:v>
                </c:pt>
                <c:pt idx="11">
                  <c:v>СИС/11 Жижко А. А.</c:v>
                </c:pt>
                <c:pt idx="12">
                  <c:v>ЭК/11 Рахматулина Е. В.</c:v>
                </c:pt>
                <c:pt idx="13">
                  <c:v>ПОСО/1 Лифарь О. Н.</c:v>
                </c:pt>
                <c:pt idx="14">
                  <c:v>ПОСО/2 Кушнарева Н. В.</c:v>
                </c:pt>
                <c:pt idx="15">
                  <c:v>ПОСО/3 Харченко Н. А.</c:v>
                </c:pt>
                <c:pt idx="16">
                  <c:v>ИХОР Бекирова А. М.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1906</c:v>
                </c:pt>
                <c:pt idx="1">
                  <c:v>1024</c:v>
                </c:pt>
                <c:pt idx="2">
                  <c:v>0</c:v>
                </c:pt>
                <c:pt idx="3">
                  <c:v>1130</c:v>
                </c:pt>
                <c:pt idx="4">
                  <c:v>1352</c:v>
                </c:pt>
                <c:pt idx="5">
                  <c:v>2428</c:v>
                </c:pt>
                <c:pt idx="6">
                  <c:v>556</c:v>
                </c:pt>
                <c:pt idx="7">
                  <c:v>1720</c:v>
                </c:pt>
                <c:pt idx="8">
                  <c:v>1537</c:v>
                </c:pt>
                <c:pt idx="9">
                  <c:v>2044</c:v>
                </c:pt>
                <c:pt idx="10">
                  <c:v>2098</c:v>
                </c:pt>
                <c:pt idx="11">
                  <c:v>1410</c:v>
                </c:pt>
                <c:pt idx="12">
                  <c:v>848</c:v>
                </c:pt>
                <c:pt idx="13">
                  <c:v>2756</c:v>
                </c:pt>
                <c:pt idx="14">
                  <c:v>1603</c:v>
                </c:pt>
                <c:pt idx="15">
                  <c:v>1768</c:v>
                </c:pt>
                <c:pt idx="16">
                  <c:v>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BC-4DFE-976E-52EC10932DA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091840"/>
        <c:axId val="131101824"/>
      </c:barChart>
      <c:catAx>
        <c:axId val="1310918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131101824"/>
        <c:crosses val="autoZero"/>
        <c:auto val="1"/>
        <c:lblAlgn val="ctr"/>
        <c:lblOffset val="100"/>
        <c:noMultiLvlLbl val="0"/>
      </c:catAx>
      <c:valAx>
        <c:axId val="1311018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0918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65392815830920825"/>
          <c:y val="0.14348683479613408"/>
          <c:w val="0.27851748965334416"/>
          <c:h val="5.3399622264192884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913808363029692"/>
          <c:y val="2.3231591838632885E-2"/>
          <c:w val="0.89086191636970391"/>
          <c:h val="0.726598207434317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уважительные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МТОР Абрамова Н. Г.</c:v>
                </c:pt>
                <c:pt idx="1">
                  <c:v>ТМ Пшеничный А. А.</c:v>
                </c:pt>
                <c:pt idx="2">
                  <c:v>ТАК Кудрявцева М. И.</c:v>
                </c:pt>
                <c:pt idx="3">
                  <c:v>МЭПЗ Красов М. С.</c:v>
                </c:pt>
                <c:pt idx="4">
                  <c:v>ПК 1 Калинина Т. А.</c:v>
                </c:pt>
                <c:pt idx="5">
                  <c:v>ПК 2 Руденко М. Е.</c:v>
                </c:pt>
                <c:pt idx="6">
                  <c:v>СИС/9 Левочкина Н. В.</c:v>
                </c:pt>
                <c:pt idx="7">
                  <c:v>ОДЛ Тимофеева О. И.</c:v>
                </c:pt>
                <c:pt idx="8">
                  <c:v>ТВ Ольховская В. Я.</c:v>
                </c:pt>
                <c:pt idx="9">
                  <c:v>ПМ Петренко А. В.</c:v>
                </c:pt>
                <c:pt idx="10">
                  <c:v>ЗИО Гладких А. Е.</c:v>
                </c:pt>
                <c:pt idx="11">
                  <c:v>СИС/11 Жижко А. А.</c:v>
                </c:pt>
                <c:pt idx="12">
                  <c:v>ЭК/11 Рахматулина Е. В.</c:v>
                </c:pt>
                <c:pt idx="13">
                  <c:v>ПОСО/1 Лифарь О. Н.</c:v>
                </c:pt>
                <c:pt idx="14">
                  <c:v>ПОСО/2 Кушнарева Н. В.</c:v>
                </c:pt>
                <c:pt idx="15">
                  <c:v>ПОСО/3 Харченко Н. А.</c:v>
                </c:pt>
                <c:pt idx="16">
                  <c:v>ИХОР Бекирова А. М.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1906</c:v>
                </c:pt>
                <c:pt idx="1">
                  <c:v>1024</c:v>
                </c:pt>
                <c:pt idx="2">
                  <c:v>1705</c:v>
                </c:pt>
                <c:pt idx="3">
                  <c:v>1130</c:v>
                </c:pt>
                <c:pt idx="4">
                  <c:v>1352</c:v>
                </c:pt>
                <c:pt idx="5">
                  <c:v>2428</c:v>
                </c:pt>
                <c:pt idx="6">
                  <c:v>556</c:v>
                </c:pt>
                <c:pt idx="7">
                  <c:v>1720</c:v>
                </c:pt>
                <c:pt idx="8">
                  <c:v>1537</c:v>
                </c:pt>
                <c:pt idx="9">
                  <c:v>2044</c:v>
                </c:pt>
                <c:pt idx="10">
                  <c:v>2098</c:v>
                </c:pt>
                <c:pt idx="11">
                  <c:v>1410</c:v>
                </c:pt>
                <c:pt idx="12">
                  <c:v>848</c:v>
                </c:pt>
                <c:pt idx="13">
                  <c:v>2756</c:v>
                </c:pt>
                <c:pt idx="14">
                  <c:v>1603</c:v>
                </c:pt>
                <c:pt idx="15">
                  <c:v>1768</c:v>
                </c:pt>
                <c:pt idx="16">
                  <c:v>3391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9C4-4866-868E-738A662D314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неуважительные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МТОР Абрамова Н. Г.</c:v>
                </c:pt>
                <c:pt idx="1">
                  <c:v>ТМ Пшеничный А. А.</c:v>
                </c:pt>
                <c:pt idx="2">
                  <c:v>ТАК Кудрявцева М. И.</c:v>
                </c:pt>
                <c:pt idx="3">
                  <c:v>МЭПЗ Красов М. С.</c:v>
                </c:pt>
                <c:pt idx="4">
                  <c:v>ПК 1 Калинина Т. А.</c:v>
                </c:pt>
                <c:pt idx="5">
                  <c:v>ПК 2 Руденко М. Е.</c:v>
                </c:pt>
                <c:pt idx="6">
                  <c:v>СИС/9 Левочкина Н. В.</c:v>
                </c:pt>
                <c:pt idx="7">
                  <c:v>ОДЛ Тимофеева О. И.</c:v>
                </c:pt>
                <c:pt idx="8">
                  <c:v>ТВ Ольховская В. Я.</c:v>
                </c:pt>
                <c:pt idx="9">
                  <c:v>ПМ Петренко А. В.</c:v>
                </c:pt>
                <c:pt idx="10">
                  <c:v>ЗИО Гладких А. Е.</c:v>
                </c:pt>
                <c:pt idx="11">
                  <c:v>СИС/11 Жижко А. А.</c:v>
                </c:pt>
                <c:pt idx="12">
                  <c:v>ЭК/11 Рахматулина Е. В.</c:v>
                </c:pt>
                <c:pt idx="13">
                  <c:v>ПОСО/1 Лифарь О. Н.</c:v>
                </c:pt>
                <c:pt idx="14">
                  <c:v>ПОСО/2 Кушнарева Н. В.</c:v>
                </c:pt>
                <c:pt idx="15">
                  <c:v>ПОСО/3 Харченко Н. А.</c:v>
                </c:pt>
                <c:pt idx="16">
                  <c:v>ИХОР Бекирова А. М.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624</c:v>
                </c:pt>
                <c:pt idx="3">
                  <c:v>46</c:v>
                </c:pt>
                <c:pt idx="4">
                  <c:v>152</c:v>
                </c:pt>
                <c:pt idx="5">
                  <c:v>178</c:v>
                </c:pt>
                <c:pt idx="6">
                  <c:v>4</c:v>
                </c:pt>
                <c:pt idx="7">
                  <c:v>2</c:v>
                </c:pt>
                <c:pt idx="8">
                  <c:v>32</c:v>
                </c:pt>
                <c:pt idx="9">
                  <c:v>32</c:v>
                </c:pt>
                <c:pt idx="10">
                  <c:v>0</c:v>
                </c:pt>
                <c:pt idx="11">
                  <c:v>0</c:v>
                </c:pt>
                <c:pt idx="12">
                  <c:v>90</c:v>
                </c:pt>
                <c:pt idx="13">
                  <c:v>0</c:v>
                </c:pt>
                <c:pt idx="14">
                  <c:v>904</c:v>
                </c:pt>
                <c:pt idx="15">
                  <c:v>256</c:v>
                </c:pt>
                <c:pt idx="16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9C4-4866-868E-738A662D314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210240"/>
        <c:axId val="131220224"/>
      </c:barChart>
      <c:catAx>
        <c:axId val="131210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131220224"/>
        <c:crosses val="autoZero"/>
        <c:auto val="1"/>
        <c:lblAlgn val="ctr"/>
        <c:lblOffset val="100"/>
        <c:noMultiLvlLbl val="0"/>
      </c:catAx>
      <c:valAx>
        <c:axId val="131220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210240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1106123418127688"/>
          <c:y val="2.4964457567804018E-2"/>
          <c:w val="0.22223491371329121"/>
          <c:h val="8.6026185203412139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2600935854017"/>
          <c:y val="5.9312672395101455E-2"/>
          <c:w val="0.8194993863324026"/>
          <c:h val="0.71897841790726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сентябрь-декабрь 21г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МТОР Погребняк Е.Л.</c:v>
                </c:pt>
                <c:pt idx="1">
                  <c:v>ТМ Манько К.Б.</c:v>
                </c:pt>
                <c:pt idx="2">
                  <c:v>ТАК Михайличенко О.В.</c:v>
                </c:pt>
                <c:pt idx="3">
                  <c:v>ПК-1 Петрова М.С.</c:v>
                </c:pt>
                <c:pt idx="4">
                  <c:v>ПК-2д Медведева Д.Ю.</c:v>
                </c:pt>
                <c:pt idx="5">
                  <c:v>ТВ-1 Карпенко И.И.</c:v>
                </c:pt>
                <c:pt idx="6">
                  <c:v>ТВ-2д Гаркуша Л. В.</c:v>
                </c:pt>
                <c:pt idx="7">
                  <c:v>ПМ Топорова В.П.</c:v>
                </c:pt>
                <c:pt idx="8">
                  <c:v>ПОСО/9 Оплачко И.И.</c:v>
                </c:pt>
                <c:pt idx="9">
                  <c:v>ПОСО/11 Теницкая А.В.</c:v>
                </c:pt>
                <c:pt idx="10">
                  <c:v>ЭК/11 Деточка С.В.</c:v>
                </c:pt>
                <c:pt idx="11">
                  <c:v>ОДЛ Корженевская А.Г.</c:v>
                </c:pt>
                <c:pt idx="12">
                  <c:v>ЗИО/9 Левченко И.Н.</c:v>
                </c:pt>
                <c:pt idx="13">
                  <c:v>ЗИО/11 Князева Е.В.</c:v>
                </c:pt>
                <c:pt idx="14">
                  <c:v>МЭПЗЕрохина А. В.</c:v>
                </c:pt>
                <c:pt idx="15">
                  <c:v>СИС-1 Семенов Е. А.</c:v>
                </c:pt>
                <c:pt idx="16">
                  <c:v>СИС-2д Кадырова М. Р.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0</c:v>
                </c:pt>
                <c:pt idx="1">
                  <c:v>316</c:v>
                </c:pt>
                <c:pt idx="2">
                  <c:v>70</c:v>
                </c:pt>
                <c:pt idx="3">
                  <c:v>0</c:v>
                </c:pt>
                <c:pt idx="4">
                  <c:v>0</c:v>
                </c:pt>
                <c:pt idx="5">
                  <c:v>101</c:v>
                </c:pt>
                <c:pt idx="6">
                  <c:v>482</c:v>
                </c:pt>
                <c:pt idx="7">
                  <c:v>0</c:v>
                </c:pt>
                <c:pt idx="8">
                  <c:v>0</c:v>
                </c:pt>
                <c:pt idx="9">
                  <c:v>194</c:v>
                </c:pt>
                <c:pt idx="10">
                  <c:v>258</c:v>
                </c:pt>
                <c:pt idx="11">
                  <c:v>150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D2-4929-8928-BCA930067E1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сентябрь-декабрь 22г.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МТОР Погребняк Е.Л.</c:v>
                </c:pt>
                <c:pt idx="1">
                  <c:v>ТМ Манько К.Б.</c:v>
                </c:pt>
                <c:pt idx="2">
                  <c:v>ТАК Михайличенко О.В.</c:v>
                </c:pt>
                <c:pt idx="3">
                  <c:v>ПК-1 Петрова М.С.</c:v>
                </c:pt>
                <c:pt idx="4">
                  <c:v>ПК-2д Медведева Д.Ю.</c:v>
                </c:pt>
                <c:pt idx="5">
                  <c:v>ТВ-1 Карпенко И.И.</c:v>
                </c:pt>
                <c:pt idx="6">
                  <c:v>ТВ-2д Гаркуша Л. В.</c:v>
                </c:pt>
                <c:pt idx="7">
                  <c:v>ПМ Топорова В.П.</c:v>
                </c:pt>
                <c:pt idx="8">
                  <c:v>ПОСО/9 Оплачко И.И.</c:v>
                </c:pt>
                <c:pt idx="9">
                  <c:v>ПОСО/11 Теницкая А.В.</c:v>
                </c:pt>
                <c:pt idx="10">
                  <c:v>ЭК/11 Деточка С.В.</c:v>
                </c:pt>
                <c:pt idx="11">
                  <c:v>ОДЛ Корженевская А.Г.</c:v>
                </c:pt>
                <c:pt idx="12">
                  <c:v>ЗИО/9 Левченко И.Н.</c:v>
                </c:pt>
                <c:pt idx="13">
                  <c:v>ЗИО/11 Князева Е.В.</c:v>
                </c:pt>
                <c:pt idx="14">
                  <c:v>МЭПЗЕрохина А. В.</c:v>
                </c:pt>
                <c:pt idx="15">
                  <c:v>СИС-1 Семенов Е. А.</c:v>
                </c:pt>
                <c:pt idx="16">
                  <c:v>СИС-2д Кадырова М. Р.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0</c:v>
                </c:pt>
                <c:pt idx="1">
                  <c:v>348</c:v>
                </c:pt>
                <c:pt idx="2">
                  <c:v>10</c:v>
                </c:pt>
                <c:pt idx="3">
                  <c:v>120</c:v>
                </c:pt>
                <c:pt idx="4">
                  <c:v>12</c:v>
                </c:pt>
                <c:pt idx="5">
                  <c:v>67</c:v>
                </c:pt>
                <c:pt idx="6">
                  <c:v>88</c:v>
                </c:pt>
                <c:pt idx="7">
                  <c:v>36</c:v>
                </c:pt>
                <c:pt idx="8">
                  <c:v>0</c:v>
                </c:pt>
                <c:pt idx="9">
                  <c:v>0</c:v>
                </c:pt>
                <c:pt idx="10">
                  <c:v>106</c:v>
                </c:pt>
                <c:pt idx="11">
                  <c:v>78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248</c:v>
                </c:pt>
                <c:pt idx="16">
                  <c:v>136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0D2-4929-8928-BCA930067E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299968"/>
        <c:axId val="131318144"/>
      </c:barChart>
      <c:catAx>
        <c:axId val="1312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131318144"/>
        <c:crosses val="autoZero"/>
        <c:auto val="1"/>
        <c:lblAlgn val="ctr"/>
        <c:lblOffset val="100"/>
        <c:noMultiLvlLbl val="0"/>
      </c:catAx>
      <c:valAx>
        <c:axId val="13131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29996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277132307596888"/>
          <c:y val="6.9058236319086544E-2"/>
          <c:w val="0.26440325528134667"/>
          <c:h val="9.4561831092841567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402600935854017"/>
          <c:y val="5.9312672395101455E-2"/>
          <c:w val="0.8194993863324026"/>
          <c:h val="0.718978417907269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сентябрь-декабрь 21г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11"/>
              <c:layout>
                <c:manualLayout>
                  <c:x val="-8.04597652602187E-3"/>
                  <c:y val="1.85185185185185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874-4F7A-A01F-73E0113F02DB}"/>
                </c:ext>
              </c:extLst>
            </c:dLbl>
            <c:dLbl>
              <c:idx val="13"/>
              <c:layout>
                <c:manualLayout>
                  <c:x val="1.7432949139714052E-2"/>
                  <c:y val="4.629629629629630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874-4F7A-A01F-73E0113F0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Лист1!$A$2:$A$18</c:f>
              <c:strCache>
                <c:ptCount val="17"/>
                <c:pt idx="0">
                  <c:v>МТОР Погребняк Е.Л.</c:v>
                </c:pt>
                <c:pt idx="1">
                  <c:v>ТМ Манько К.Б.</c:v>
                </c:pt>
                <c:pt idx="2">
                  <c:v>ТАК Михайличенко О.В.</c:v>
                </c:pt>
                <c:pt idx="3">
                  <c:v>ПК-1 Петрова М.С.</c:v>
                </c:pt>
                <c:pt idx="4">
                  <c:v>ПК-2д Медведева Д.Ю.</c:v>
                </c:pt>
                <c:pt idx="5">
                  <c:v>ТВ-1 Карпенко И.И.</c:v>
                </c:pt>
                <c:pt idx="6">
                  <c:v>ТВ-2д Гаркуша Л. В.</c:v>
                </c:pt>
                <c:pt idx="7">
                  <c:v>ПМ Топорова В.П.</c:v>
                </c:pt>
                <c:pt idx="8">
                  <c:v>ПОСО/9 Оплачко И.И.</c:v>
                </c:pt>
                <c:pt idx="9">
                  <c:v>ПОСО/11 Теницкая А.В.</c:v>
                </c:pt>
                <c:pt idx="10">
                  <c:v>ЭК/11 Деточка С.В.</c:v>
                </c:pt>
                <c:pt idx="11">
                  <c:v>ОДЛ Корженевская А.Г.</c:v>
                </c:pt>
                <c:pt idx="12">
                  <c:v>ЗИО/9 Левченко И.Н.</c:v>
                </c:pt>
                <c:pt idx="13">
                  <c:v>ЗИО/11 Князева Е.В.</c:v>
                </c:pt>
                <c:pt idx="14">
                  <c:v>МЭПЗ Ерохина А. В.</c:v>
                </c:pt>
                <c:pt idx="15">
                  <c:v>СИС-1 Семенов Е. А.</c:v>
                </c:pt>
                <c:pt idx="16">
                  <c:v>СИС-2д Кадырова М. Р.</c:v>
                </c:pt>
              </c:strCache>
            </c:strRef>
          </c:cat>
          <c:val>
            <c:numRef>
              <c:f>Лист1!$B$2:$B$18</c:f>
              <c:numCache>
                <c:formatCode>General</c:formatCode>
                <c:ptCount val="17"/>
                <c:pt idx="0">
                  <c:v>1218</c:v>
                </c:pt>
                <c:pt idx="1">
                  <c:v>2436</c:v>
                </c:pt>
                <c:pt idx="2">
                  <c:v>1712</c:v>
                </c:pt>
                <c:pt idx="3">
                  <c:v>1750</c:v>
                </c:pt>
                <c:pt idx="4">
                  <c:v>2262</c:v>
                </c:pt>
                <c:pt idx="5">
                  <c:v>1638</c:v>
                </c:pt>
                <c:pt idx="6">
                  <c:v>1282</c:v>
                </c:pt>
                <c:pt idx="7">
                  <c:v>1739</c:v>
                </c:pt>
                <c:pt idx="8">
                  <c:v>1512</c:v>
                </c:pt>
                <c:pt idx="9">
                  <c:v>1762</c:v>
                </c:pt>
                <c:pt idx="10">
                  <c:v>1650</c:v>
                </c:pt>
                <c:pt idx="11">
                  <c:v>1098</c:v>
                </c:pt>
                <c:pt idx="12">
                  <c:v>1306</c:v>
                </c:pt>
                <c:pt idx="13">
                  <c:v>1715</c:v>
                </c:pt>
                <c:pt idx="14">
                  <c:v>1166</c:v>
                </c:pt>
                <c:pt idx="15">
                  <c:v>1278</c:v>
                </c:pt>
                <c:pt idx="16">
                  <c:v>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874-4F7A-A01F-73E0113F02DB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сентябрь-декабрь 22г.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1.3409960876703119E-3"/>
                  <c:y val="-3.240740740740741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74-4F7A-A01F-73E0113F02DB}"/>
                </c:ext>
              </c:extLst>
            </c:dLbl>
            <c:dLbl>
              <c:idx val="4"/>
              <c:layout>
                <c:manualLayout>
                  <c:x val="5.3639843506812467E-3"/>
                  <c:y val="2.54629629629630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874-4F7A-A01F-73E0113F02DB}"/>
                </c:ext>
              </c:extLst>
            </c:dLbl>
            <c:dLbl>
              <c:idx val="11"/>
              <c:layout>
                <c:manualLayout>
                  <c:x val="0"/>
                  <c:y val="6.94444444444444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74-4F7A-A01F-73E0113F02DB}"/>
                </c:ext>
              </c:extLst>
            </c:dLbl>
            <c:dLbl>
              <c:idx val="13"/>
              <c:layout>
                <c:manualLayout>
                  <c:x val="8.04597652602187E-3"/>
                  <c:y val="7.870370370370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874-4F7A-A01F-73E0113F02D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4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Лист1!$A$2:$A$18</c:f>
              <c:strCache>
                <c:ptCount val="17"/>
                <c:pt idx="0">
                  <c:v>МТОР Погребняк Е.Л.</c:v>
                </c:pt>
                <c:pt idx="1">
                  <c:v>ТМ Манько К.Б.</c:v>
                </c:pt>
                <c:pt idx="2">
                  <c:v>ТАК Михайличенко О.В.</c:v>
                </c:pt>
                <c:pt idx="3">
                  <c:v>ПК-1 Петрова М.С.</c:v>
                </c:pt>
                <c:pt idx="4">
                  <c:v>ПК-2д Медведева Д.Ю.</c:v>
                </c:pt>
                <c:pt idx="5">
                  <c:v>ТВ-1 Карпенко И.И.</c:v>
                </c:pt>
                <c:pt idx="6">
                  <c:v>ТВ-2д Гаркуша Л. В.</c:v>
                </c:pt>
                <c:pt idx="7">
                  <c:v>ПМ Топорова В.П.</c:v>
                </c:pt>
                <c:pt idx="8">
                  <c:v>ПОСО/9 Оплачко И.И.</c:v>
                </c:pt>
                <c:pt idx="9">
                  <c:v>ПОСО/11 Теницкая А.В.</c:v>
                </c:pt>
                <c:pt idx="10">
                  <c:v>ЭК/11 Деточка С.В.</c:v>
                </c:pt>
                <c:pt idx="11">
                  <c:v>ОДЛ Корженевская А.Г.</c:v>
                </c:pt>
                <c:pt idx="12">
                  <c:v>ЗИО/9 Левченко И.Н.</c:v>
                </c:pt>
                <c:pt idx="13">
                  <c:v>ЗИО/11 Князева Е.В.</c:v>
                </c:pt>
                <c:pt idx="14">
                  <c:v>МЭПЗ Ерохина А. В.</c:v>
                </c:pt>
                <c:pt idx="15">
                  <c:v>СИС-1 Семенов Е. А.</c:v>
                </c:pt>
                <c:pt idx="16">
                  <c:v>СИС-2д Кадырова М. Р.</c:v>
                </c:pt>
              </c:strCache>
            </c:strRef>
          </c:cat>
          <c:val>
            <c:numRef>
              <c:f>Лист1!$C$2:$C$18</c:f>
              <c:numCache>
                <c:formatCode>General</c:formatCode>
                <c:ptCount val="17"/>
                <c:pt idx="0">
                  <c:v>1296</c:v>
                </c:pt>
                <c:pt idx="1">
                  <c:v>2910</c:v>
                </c:pt>
                <c:pt idx="2">
                  <c:v>1204</c:v>
                </c:pt>
                <c:pt idx="3">
                  <c:v>1371</c:v>
                </c:pt>
                <c:pt idx="4">
                  <c:v>2164</c:v>
                </c:pt>
                <c:pt idx="5">
                  <c:v>2627</c:v>
                </c:pt>
                <c:pt idx="6">
                  <c:v>1620</c:v>
                </c:pt>
                <c:pt idx="7">
                  <c:v>3322</c:v>
                </c:pt>
                <c:pt idx="8">
                  <c:v>2259</c:v>
                </c:pt>
                <c:pt idx="9">
                  <c:v>3540</c:v>
                </c:pt>
                <c:pt idx="10">
                  <c:v>594</c:v>
                </c:pt>
                <c:pt idx="11">
                  <c:v>1185</c:v>
                </c:pt>
                <c:pt idx="12">
                  <c:v>1814</c:v>
                </c:pt>
                <c:pt idx="13">
                  <c:v>1356</c:v>
                </c:pt>
                <c:pt idx="14">
                  <c:v>2410</c:v>
                </c:pt>
                <c:pt idx="15">
                  <c:v>606</c:v>
                </c:pt>
                <c:pt idx="16">
                  <c:v>1040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A874-4F7A-A01F-73E0113F02D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31607936"/>
        <c:axId val="131609728"/>
      </c:barChart>
      <c:catAx>
        <c:axId val="1316079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>
                <a:solidFill>
                  <a:schemeClr val="tx1"/>
                </a:solidFill>
              </a:defRPr>
            </a:pPr>
            <a:endParaRPr lang="ru-RU"/>
          </a:p>
        </c:txPr>
        <c:crossAx val="131609728"/>
        <c:crosses val="autoZero"/>
        <c:auto val="1"/>
        <c:lblAlgn val="ctr"/>
        <c:lblOffset val="100"/>
        <c:noMultiLvlLbl val="0"/>
      </c:catAx>
      <c:valAx>
        <c:axId val="1316097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16079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14527087350181708"/>
          <c:y val="5.7137649460484094E-2"/>
          <c:w val="0.26440325528134667"/>
          <c:h val="9.4561831092841567E-2"/>
        </c:manualLayout>
      </c:layout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28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ВПР  2021год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layout>
        <c:manualLayout>
          <c:xMode val="edge"/>
          <c:yMode val="edge"/>
          <c:x val="0.17272242722016445"/>
          <c:y val="1.8261317189425121E-2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076398163334242"/>
          <c:y val="6.2030967470408524E-2"/>
          <c:w val="0.59025055279312066"/>
          <c:h val="0.79826394313571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1"/>
            <c:bubble3D val="0"/>
            <c:spPr>
              <a:solidFill>
                <a:srgbClr val="A525DF"/>
              </a:solidFill>
            </c:spPr>
            <c:extLst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Завершившие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298</c:v>
                </c:pt>
                <c:pt idx="1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9.2841191328035991E-2"/>
          <c:y val="0.7220690442891069"/>
          <c:w val="0.77806971755703158"/>
          <c:h val="0.23574449633176359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800">
                <a:latin typeface="Times New Roman" pitchFamily="18" charset="0"/>
                <a:cs typeface="Times New Roman" pitchFamily="18" charset="0"/>
              </a:defRPr>
            </a:pPr>
            <a:r>
              <a:rPr lang="ru-RU" sz="280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ru-RU" sz="2800" baseline="0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в ВПР  2022год</a:t>
            </a:r>
            <a:endParaRPr lang="ru-RU" sz="2800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c:rich>
      </c:tx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502256529058727"/>
          <c:y val="0.12608526503799727"/>
          <c:w val="0.64543787728170177"/>
          <c:h val="0.8522890857918444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3"/>
          <c:dPt>
            <c:idx val="0"/>
            <c:bubble3D val="0"/>
            <c:explosion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0-7653-4128-9077-EBE78502FF83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0-AC9B-48B0-96E7-8313E6F36C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1 Курс</c:v>
                </c:pt>
                <c:pt idx="1">
                  <c:v>Завершившие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320</c:v>
                </c:pt>
                <c:pt idx="1">
                  <c:v>201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C9B-48B0-96E7-8313E6F36C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15876817978076246"/>
          <c:y val="0.76210912752889193"/>
          <c:w val="0.804800339899294"/>
          <c:h val="0.19152879632962375"/>
        </c:manualLayout>
      </c:layout>
      <c:overlay val="0"/>
      <c:txPr>
        <a:bodyPr/>
        <a:lstStyle/>
        <a:p>
          <a:pPr>
            <a:defRPr b="1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316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"5"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1">
                  <c:v>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F0-47F0-8AD4-58555ADC1A5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"4-5"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1">
                  <c:v>11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8F0-47F0-8AD4-58555ADC1A50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"3"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1">
                  <c:v>12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8F0-47F0-8AD4-58555ADC1A50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"2"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ТОП-20 1/9 </c:v>
                </c:pt>
                <c:pt idx="1">
                  <c:v>ТВ-20 1/9</c:v>
                </c:pt>
                <c:pt idx="2">
                  <c:v>ИХОР-20 1/9
</c:v>
                </c:pt>
                <c:pt idx="3">
                  <c:v>ПМ-20 1/9</c:v>
                </c:pt>
              </c:strCache>
            </c:strRef>
          </c:cat>
          <c:val>
            <c:numRef>
              <c:f>Лист1!$E$2:$E$5</c:f>
              <c:numCache>
                <c:formatCode>General</c:formatCode>
                <c:ptCount val="4"/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8F0-47F0-8AD4-58555ADC1A5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17874688"/>
        <c:axId val="117876224"/>
        <c:axId val="0"/>
      </c:bar3DChart>
      <c:catAx>
        <c:axId val="117874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rgbClr val="002060"/>
                </a:solidFill>
                <a:latin typeface="Times New Roman" pitchFamily="18" charset="0"/>
              </a:defRPr>
            </a:pPr>
            <a:endParaRPr lang="ru-RU"/>
          </a:p>
        </c:txPr>
        <c:crossAx val="117876224"/>
        <c:crosses val="autoZero"/>
        <c:auto val="1"/>
        <c:lblAlgn val="ctr"/>
        <c:lblOffset val="100"/>
        <c:noMultiLvlLbl val="0"/>
      </c:catAx>
      <c:valAx>
        <c:axId val="1178762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787468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737232662000163"/>
          <c:y val="5.6997502041632939E-2"/>
          <c:w val="0.49420696979110956"/>
          <c:h val="0.6601179650016663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35.57</c:v>
                </c:pt>
                <c:pt idx="1">
                  <c:v>35.370000000000005</c:v>
                </c:pt>
                <c:pt idx="2">
                  <c:v>39.17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94.63</c:v>
                </c:pt>
                <c:pt idx="1">
                  <c:v>87.26</c:v>
                </c:pt>
                <c:pt idx="2">
                  <c:v>88.85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1E-495B-A33F-729843B3626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0715520"/>
        <c:axId val="160717056"/>
      </c:barChart>
      <c:catAx>
        <c:axId val="1607155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60717056"/>
        <c:crosses val="autoZero"/>
        <c:auto val="1"/>
        <c:lblAlgn val="ctr"/>
        <c:lblOffset val="100"/>
        <c:noMultiLvlLbl val="0"/>
      </c:catAx>
      <c:valAx>
        <c:axId val="160717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0715520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91.25</c:v>
                </c:pt>
                <c:pt idx="1">
                  <c:v>68.97</c:v>
                </c:pt>
                <c:pt idx="2">
                  <c:v>44.81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99.38</c:v>
                </c:pt>
                <c:pt idx="1">
                  <c:v>95.51</c:v>
                </c:pt>
                <c:pt idx="2">
                  <c:v>90.09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1030912"/>
        <c:axId val="161032832"/>
      </c:barChart>
      <c:catAx>
        <c:axId val="16103091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032832"/>
        <c:crosses val="autoZero"/>
        <c:auto val="1"/>
        <c:lblAlgn val="ctr"/>
        <c:lblOffset val="100"/>
        <c:noMultiLvlLbl val="0"/>
      </c:catAx>
      <c:valAx>
        <c:axId val="16103283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03091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28.03</c:v>
                </c:pt>
                <c:pt idx="2">
                  <c:v>25.49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0</c:v>
                </c:pt>
                <c:pt idx="1">
                  <c:v>88.38</c:v>
                </c:pt>
                <c:pt idx="2">
                  <c:v>88.85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60-4AC7-92AC-7340C0DC1F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445376"/>
        <c:axId val="161446912"/>
        <c:axId val="0"/>
      </c:bar3DChart>
      <c:catAx>
        <c:axId val="161445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61446912"/>
        <c:crosses val="autoZero"/>
        <c:auto val="1"/>
        <c:lblAlgn val="ctr"/>
        <c:lblOffset val="100"/>
        <c:noMultiLvlLbl val="0"/>
      </c:catAx>
      <c:valAx>
        <c:axId val="16144691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44537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65.14</c:v>
                </c:pt>
                <c:pt idx="1">
                  <c:v>51.02</c:v>
                </c:pt>
                <c:pt idx="2">
                  <c:v>33.07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93.52</c:v>
                </c:pt>
                <c:pt idx="2">
                  <c:v>87.58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61571584"/>
        <c:axId val="161573120"/>
        <c:axId val="0"/>
      </c:bar3DChart>
      <c:catAx>
        <c:axId val="161571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573120"/>
        <c:crosses val="autoZero"/>
        <c:auto val="1"/>
        <c:lblAlgn val="ctr"/>
        <c:lblOffset val="100"/>
        <c:noMultiLvlLbl val="0"/>
      </c:catAx>
      <c:valAx>
        <c:axId val="1615731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157158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7871250999673649"/>
          <c:y val="2.910359908711458E-2"/>
          <c:w val="0.69449980259076294"/>
          <c:h val="0.63206619491435456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3.6478929436119911E-2"/>
                  <c:y val="1.93418786193046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7B0-4B0B-952F-22B96EAADDD4}"/>
                </c:ext>
              </c:extLst>
            </c:dLbl>
            <c:dLbl>
              <c:idx val="1"/>
              <c:layout>
                <c:manualLayout>
                  <c:x val="5.969279362274174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7B0-4B0B-952F-22B96EAADDD4}"/>
                </c:ext>
              </c:extLst>
            </c:dLbl>
            <c:dLbl>
              <c:idx val="2"/>
              <c:layout>
                <c:manualLayout>
                  <c:x val="3.6478929436119911E-2"/>
                  <c:y val="2.57891714924062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7B0-4B0B-952F-22B96EAADDD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14.06</c:v>
                </c:pt>
                <c:pt idx="1">
                  <c:v>5.98</c:v>
                </c:pt>
                <c:pt idx="2">
                  <c:v>20.43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>
              <c:idx val="0"/>
              <c:layout>
                <c:manualLayout>
                  <c:x val="6.300905993511610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7B0-4B0B-952F-22B96EAADDD4}"/>
                </c:ext>
              </c:extLst>
            </c:dLbl>
            <c:dLbl>
              <c:idx val="1"/>
              <c:layout>
                <c:manualLayout>
                  <c:x val="8.6222924121737779E-2"/>
                  <c:y val="-2.730229270465548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D7B0-4B0B-952F-22B96EAADDD4}"/>
                </c:ext>
              </c:extLst>
            </c:dLbl>
            <c:dLbl>
              <c:idx val="2"/>
              <c:layout>
                <c:manualLayout>
                  <c:x val="6.6325326247490601E-2"/>
                  <c:y val="-4.09534390569832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7B0-4B0B-952F-22B96EAADDD4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71.319999999999993</c:v>
                </c:pt>
                <c:pt idx="2">
                  <c:v>81.649999999999991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D7B0-4B0B-952F-22B96EAADDD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0604544"/>
        <c:axId val="140606464"/>
        <c:axId val="0"/>
      </c:bar3DChart>
      <c:catAx>
        <c:axId val="140604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40606464"/>
        <c:crosses val="autoZero"/>
        <c:auto val="1"/>
        <c:lblAlgn val="ctr"/>
        <c:lblOffset val="100"/>
        <c:noMultiLvlLbl val="0"/>
      </c:catAx>
      <c:valAx>
        <c:axId val="140606464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06045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422473527316768"/>
          <c:y val="0.74092854452552614"/>
          <c:w val="0.14838631155389662"/>
          <c:h val="0.15155610169695574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4.435483964852352E-2"/>
                  <c:y val="2.151769194797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ED1-4EF0-9BBC-C9F142362866}"/>
                </c:ext>
              </c:extLst>
            </c:dLbl>
            <c:dLbl>
              <c:idx val="1"/>
              <c:layout>
                <c:manualLayout>
                  <c:x val="2.9569893099015601E-2"/>
                  <c:y val="2.7665603933114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ED1-4EF0-9BBC-C9F142362866}"/>
                </c:ext>
              </c:extLst>
            </c:dLbl>
            <c:dLbl>
              <c:idx val="2"/>
              <c:layout>
                <c:manualLayout>
                  <c:x val="2.6612903789114139E-2"/>
                  <c:y val="1.844373595540972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ED1-4EF0-9BBC-C9F14236286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69.7</c:v>
                </c:pt>
                <c:pt idx="1">
                  <c:v>58.220000000000013</c:v>
                </c:pt>
                <c:pt idx="2">
                  <c:v>23.45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4.435483964852352E-2"/>
                  <c:y val="-2.15176919479780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D1-4EF0-9BBC-C9F142362866}"/>
                </c:ext>
              </c:extLst>
            </c:dLbl>
            <c:dLbl>
              <c:idx val="1"/>
              <c:layout>
                <c:manualLayout>
                  <c:x val="6.209677550793289E-2"/>
                  <c:y val="-3.38135159182512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ED1-4EF0-9BBC-C9F142362866}"/>
                </c:ext>
              </c:extLst>
            </c:dLbl>
            <c:dLbl>
              <c:idx val="2"/>
              <c:layout>
                <c:manualLayout>
                  <c:x val="7.0967743437637482E-2"/>
                  <c:y val="3.07395599256828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D1-4EF0-9BBC-C9F14236286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98.440000000000026</c:v>
                </c:pt>
                <c:pt idx="1">
                  <c:v>96.179999999999978</c:v>
                </c:pt>
                <c:pt idx="2">
                  <c:v>87.58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140547584"/>
        <c:axId val="140549120"/>
        <c:axId val="0"/>
      </c:bar3DChart>
      <c:catAx>
        <c:axId val="14054758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40549120"/>
        <c:crosses val="autoZero"/>
        <c:auto val="1"/>
        <c:lblAlgn val="ctr"/>
        <c:lblOffset val="100"/>
        <c:noMultiLvlLbl val="0"/>
      </c:catAx>
      <c:valAx>
        <c:axId val="140549120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40547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716067092457727"/>
          <c:y val="0.77740855343988025"/>
          <c:w val="0.20665653218729474"/>
          <c:h val="0.17063650736636041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4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109063904190721"/>
          <c:y val="5.6293455737324638E-2"/>
          <c:w val="0.69449980259076294"/>
          <c:h val="0.6320661949143545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15.38</c:v>
                </c:pt>
                <c:pt idx="1">
                  <c:v>5.29</c:v>
                </c:pt>
                <c:pt idx="2">
                  <c:v>14.54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95.38</c:v>
                </c:pt>
                <c:pt idx="1">
                  <c:v>37.020000000000003</c:v>
                </c:pt>
                <c:pt idx="2">
                  <c:v>47.59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EC-4F20-8E95-30EBDD74775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060160"/>
        <c:axId val="160061696"/>
        <c:axId val="159935104"/>
      </c:bar3DChart>
      <c:catAx>
        <c:axId val="160060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60061696"/>
        <c:crosses val="autoZero"/>
        <c:auto val="1"/>
        <c:lblAlgn val="ctr"/>
        <c:lblOffset val="100"/>
        <c:noMultiLvlLbl val="0"/>
      </c:catAx>
      <c:valAx>
        <c:axId val="16006169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060160"/>
        <c:crosses val="autoZero"/>
        <c:crossBetween val="between"/>
      </c:valAx>
      <c:serAx>
        <c:axId val="159935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60061696"/>
        <c:crosses val="autoZero"/>
      </c:serAx>
    </c:plotArea>
    <c:legend>
      <c:legendPos val="r"/>
      <c:layout>
        <c:manualLayout>
          <c:xMode val="edge"/>
          <c:yMode val="edge"/>
          <c:x val="0.705225443439643"/>
          <c:y val="0.81476041525194431"/>
          <c:w val="0.23176549662524248"/>
          <c:h val="0.15030762680371088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95.45</c:v>
                </c:pt>
                <c:pt idx="1">
                  <c:v>58.37</c:v>
                </c:pt>
                <c:pt idx="2">
                  <c:v>24.130000000000031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5.9139786198031405E-3"/>
                  <c:y val="-6.70629226819653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C3B-4559-96D4-8C2E760098B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100</c:v>
                </c:pt>
                <c:pt idx="1">
                  <c:v>99.490000000000023</c:v>
                </c:pt>
                <c:pt idx="2">
                  <c:v>57.42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160029696"/>
        <c:axId val="160031488"/>
        <c:axId val="160016128"/>
      </c:bar3DChart>
      <c:catAx>
        <c:axId val="1600296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0031488"/>
        <c:crosses val="autoZero"/>
        <c:auto val="1"/>
        <c:lblAlgn val="ctr"/>
        <c:lblOffset val="100"/>
        <c:noMultiLvlLbl val="0"/>
      </c:catAx>
      <c:valAx>
        <c:axId val="160031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60029696"/>
        <c:crosses val="autoZero"/>
        <c:crossBetween val="between"/>
      </c:valAx>
      <c:serAx>
        <c:axId val="160016128"/>
        <c:scaling>
          <c:orientation val="minMax"/>
        </c:scaling>
        <c:delete val="1"/>
        <c:axPos val="b"/>
        <c:majorTickMark val="out"/>
        <c:minorTickMark val="none"/>
        <c:tickLblPos val="nextTo"/>
        <c:crossAx val="160031488"/>
        <c:crosses val="autoZero"/>
      </c:ser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893378716404332"/>
          <c:y val="4.2754840218270015E-2"/>
          <c:w val="0.69449980259076294"/>
          <c:h val="0.6320661949143545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38.880000000000003</c:v>
                </c:pt>
                <c:pt idx="1">
                  <c:v>30.919999999999987</c:v>
                </c:pt>
                <c:pt idx="2">
                  <c:v>25.4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27-4E6C-9CBA-50E289060AC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</c:v>
                </c:pt>
              </c:strCache>
            </c:strRef>
          </c:tx>
          <c:spPr>
            <a:solidFill>
              <a:srgbClr val="41DF81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 </c:v>
                </c:pt>
                <c:pt idx="1">
                  <c:v> 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92.93</c:v>
                </c:pt>
                <c:pt idx="1">
                  <c:v>74.7</c:v>
                </c:pt>
                <c:pt idx="2">
                  <c:v>63.98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D31-4F22-9A5A-4C4E8F9B2E8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2682752"/>
        <c:axId val="162684288"/>
      </c:barChart>
      <c:catAx>
        <c:axId val="1626827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 baseline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defRPr>
            </a:pPr>
            <a:endParaRPr lang="ru-RU"/>
          </a:p>
        </c:txPr>
        <c:crossAx val="162684288"/>
        <c:crosses val="autoZero"/>
        <c:auto val="1"/>
        <c:lblAlgn val="ctr"/>
        <c:lblOffset val="100"/>
        <c:noMultiLvlLbl val="0"/>
      </c:catAx>
      <c:valAx>
        <c:axId val="162684288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268275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2381512677015512"/>
          <c:y val="0.80703557027320783"/>
          <c:w val="0.15800443736282485"/>
          <c:h val="0.17894588284507423"/>
        </c:manualLayout>
      </c:layout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кач,%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72.14</c:v>
                </c:pt>
                <c:pt idx="1">
                  <c:v>68.38</c:v>
                </c:pt>
                <c:pt idx="2">
                  <c:v>33.01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74-41D5-9878-42512A6DBD4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абс,%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КПК</c:v>
                </c:pt>
                <c:pt idx="1">
                  <c:v>РК</c:v>
                </c:pt>
                <c:pt idx="2">
                  <c:v>РФ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99.5</c:v>
                </c:pt>
                <c:pt idx="1">
                  <c:v>92.02</c:v>
                </c:pt>
                <c:pt idx="2">
                  <c:v>74.16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074-41D5-9878-42512A6DBD4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61303168"/>
        <c:axId val="161309056"/>
      </c:barChart>
      <c:catAx>
        <c:axId val="1613031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161309056"/>
        <c:crosses val="autoZero"/>
        <c:auto val="1"/>
        <c:lblAlgn val="ctr"/>
        <c:lblOffset val="100"/>
        <c:noMultiLvlLbl val="0"/>
      </c:catAx>
      <c:valAx>
        <c:axId val="161309056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16130316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3BD4E4-F365-4A2B-92F6-26905C79CA86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2A323-C3D6-48AD-91BB-CBC901AF93D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19666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hape 111"/>
          <p:cNvSpPr txBox="1"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1425" tIns="91425" rIns="91425" bIns="91425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  <a:buSzPct val="25000"/>
              <a:buFont typeface="Calibri" pitchFamily="34" charset="0"/>
              <a:buNone/>
            </a:pPr>
            <a:endParaRPr lang="ru-RU">
              <a:solidFill>
                <a:srgbClr val="000000"/>
              </a:solidFill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5362" name="Shape 112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120000 h 120000"/>
            </a:gdLst>
            <a:ahLst/>
            <a:cxnLst>
              <a:cxn ang="0">
                <a:pos x="0" y="0"/>
              </a:cxn>
              <a:cxn ang="0">
                <a:pos x="120000" y="0"/>
              </a:cxn>
              <a:cxn ang="0">
                <a:pos x="120000" y="120000"/>
              </a:cxn>
              <a:cxn ang="0">
                <a:pos x="0" y="120000"/>
              </a:cxn>
            </a:cxnLst>
            <a:rect l="T0" t="T1" r="T2" b="T3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>
            <a:solidFill>
              <a:srgbClr val="000000"/>
            </a:solidFill>
            <a:round/>
            <a:headEnd type="none" w="med" len="med"/>
            <a:tailEnd type="none" w="med" len="med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117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3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088981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1037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0397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617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5878" y="1709739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5878" y="4589464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27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5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2328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2328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49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1765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884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93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322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F47C0-1878-46E3-BCBE-C89A502B9B7F}" type="datetimeFigureOut">
              <a:rPr lang="ru-RU" smtClean="0"/>
              <a:pPr/>
              <a:t>26.01.2023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EEC47E-5F0E-46EC-842E-BE4585AB8C0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001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chart" Target="../charts/char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chart" Target="../charts/char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chart" Target="../charts/char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chart" Target="../charts/char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9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9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3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2700"/>
            <a:ext cx="9906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2090056" y="2377440"/>
            <a:ext cx="7419703" cy="189390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Педагогический</a:t>
            </a:r>
            <a:b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</a:b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совет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ubTitle" idx="1"/>
          </p:nvPr>
        </p:nvSpPr>
        <p:spPr>
          <a:xfrm>
            <a:off x="2103120" y="5212080"/>
            <a:ext cx="7025227" cy="1110343"/>
          </a:xfrm>
        </p:spPr>
        <p:txBody>
          <a:bodyPr lIns="0" tIns="45700" rIns="18275" bIns="45700" rtlCol="0">
            <a:noAutofit/>
          </a:bodyPr>
          <a:lstStyle/>
          <a:p>
            <a:pPr marR="45720" fontAlgn="auto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Noto Sans Symbols"/>
              <a:buNone/>
              <a:defRPr/>
            </a:pPr>
            <a:r>
              <a:rPr lang="ru-RU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erriweather"/>
                <a:ea typeface="Merriweather"/>
                <a:cs typeface="Merriweather"/>
                <a:sym typeface="Merriweather"/>
              </a:rPr>
              <a:t>26 января 2023</a:t>
            </a:r>
            <a:endParaRPr lang="ru-RU" sz="5400" b="1" dirty="0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20230" y="0"/>
            <a:ext cx="2400599" cy="228599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506506" y="2924944"/>
            <a:ext cx="9054767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287384" y="0"/>
            <a:ext cx="3775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434884" y="0"/>
            <a:ext cx="406868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97541599"/>
              </p:ext>
            </p:extLst>
          </p:nvPr>
        </p:nvGraphicFramePr>
        <p:xfrm>
          <a:off x="303726" y="1521598"/>
          <a:ext cx="3922195" cy="4098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214447119"/>
              </p:ext>
            </p:extLst>
          </p:nvPr>
        </p:nvGraphicFramePr>
        <p:xfrm>
          <a:off x="4867274" y="1412642"/>
          <a:ext cx="4397375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3875" y="5891349"/>
            <a:ext cx="861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 -20 1/9     - Педант Р.Г.                   ИХОР-20 1/9      - Колесник А.В.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ТВ -20 1/9        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Булах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А.П.                   ПМ-20 1/9          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Егиян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А.М.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t="24047"/>
          <a:stretch/>
        </p:blipFill>
        <p:spPr>
          <a:xfrm>
            <a:off x="2606020" y="1521598"/>
            <a:ext cx="717876" cy="27598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/>
          <a:srcRect l="5564" t="19798" r="4650" b="-543"/>
          <a:stretch/>
        </p:blipFill>
        <p:spPr>
          <a:xfrm>
            <a:off x="856895" y="1521597"/>
            <a:ext cx="583716" cy="2759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085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184731" y="273893"/>
            <a:ext cx="9620451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0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</a:t>
            </a:r>
          </a:p>
          <a:p>
            <a:pPr algn="ctr">
              <a:lnSpc>
                <a:spcPct val="115000"/>
              </a:lnSpc>
            </a:pPr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СЕМЕСТР 2022-2023 </a:t>
            </a:r>
            <a:r>
              <a:rPr lang="ru-RU" sz="20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года       ЗА 2 СЕМЕСТР 2021-2022 </a:t>
            </a:r>
            <a:r>
              <a:rPr lang="ru-RU" sz="20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20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  <a:endParaRPr lang="ru-RU" sz="20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69225355"/>
              </p:ext>
            </p:extLst>
          </p:nvPr>
        </p:nvGraphicFramePr>
        <p:xfrm>
          <a:off x="182881" y="1896840"/>
          <a:ext cx="4193176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90967814"/>
              </p:ext>
            </p:extLst>
          </p:nvPr>
        </p:nvGraphicFramePr>
        <p:xfrm>
          <a:off x="3984171" y="1980998"/>
          <a:ext cx="5921829" cy="4014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2754" y="2637383"/>
            <a:ext cx="1525504" cy="4336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29690" y="4990011"/>
            <a:ext cx="1554481" cy="513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0530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248193" y="321270"/>
            <a:ext cx="45850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4937760" y="321270"/>
            <a:ext cx="456580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078001837"/>
              </p:ext>
            </p:extLst>
          </p:nvPr>
        </p:nvGraphicFramePr>
        <p:xfrm>
          <a:off x="742950" y="1521599"/>
          <a:ext cx="3578956" cy="48932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53507543"/>
              </p:ext>
            </p:extLst>
          </p:nvPr>
        </p:nvGraphicFramePr>
        <p:xfrm>
          <a:off x="4880337" y="1763486"/>
          <a:ext cx="4397375" cy="347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2696" y="5619750"/>
            <a:ext cx="5251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ПК-19 1/9       - Гущина А.А		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ТОП-19 1/9    - Иванова Т.Ф.                 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53628" y="2149861"/>
            <a:ext cx="696009" cy="259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66607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86762081"/>
              </p:ext>
            </p:extLst>
          </p:nvPr>
        </p:nvGraphicFramePr>
        <p:xfrm>
          <a:off x="1" y="1748029"/>
          <a:ext cx="4952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81608049"/>
              </p:ext>
            </p:extLst>
          </p:nvPr>
        </p:nvGraphicFramePr>
        <p:xfrm>
          <a:off x="4346370" y="1667054"/>
          <a:ext cx="5201392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184731" y="273893"/>
            <a:ext cx="9620451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4 КУРСА</a:t>
            </a: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СЕМЕСТР 2022-2023 </a:t>
            </a:r>
            <a:r>
              <a:rPr lang="ru-RU" sz="24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ЗА 2 СЕМЕСТР  2021-2022 </a:t>
            </a:r>
            <a:r>
              <a:rPr lang="ru-RU" sz="24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уч.г</a:t>
            </a: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/>
          <a:srcRect t="24127"/>
          <a:stretch/>
        </p:blipFill>
        <p:spPr>
          <a:xfrm>
            <a:off x="1608843" y="2915728"/>
            <a:ext cx="2040131" cy="659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05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4DE690-70FF-4BF2-979C-BAD73537684E}"/>
              </a:ext>
            </a:extLst>
          </p:cNvPr>
          <p:cNvSpPr/>
          <p:nvPr/>
        </p:nvSpPr>
        <p:spPr>
          <a:xfrm>
            <a:off x="352696" y="175712"/>
            <a:ext cx="918318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 в 1 семестре 2022-2023 уч. года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2 семестре 2021-2022 уч. года  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70394893"/>
              </p:ext>
            </p:extLst>
          </p:nvPr>
        </p:nvGraphicFramePr>
        <p:xfrm>
          <a:off x="647114" y="1880808"/>
          <a:ext cx="7607886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263945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5"/>
            <a:ext cx="9906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71727" y="11113"/>
            <a:ext cx="9439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Назначена стипендия в 1 семестре</a:t>
            </a:r>
          </a:p>
          <a:p>
            <a:pPr algn="ctr" eaLnBrk="0" hangingPunct="0"/>
            <a:r>
              <a:rPr lang="ru-RU" sz="3200" b="1" dirty="0">
                <a:solidFill>
                  <a:srgbClr val="CC3300"/>
                </a:solidFill>
              </a:rPr>
              <a:t>127</a:t>
            </a:r>
            <a:r>
              <a:rPr lang="ru-RU" sz="2800" b="1" dirty="0">
                <a:solidFill>
                  <a:srgbClr val="CC3300"/>
                </a:solidFill>
              </a:rPr>
              <a:t> </a:t>
            </a:r>
            <a:r>
              <a:rPr lang="ru-RU" sz="3200" b="1" dirty="0">
                <a:solidFill>
                  <a:srgbClr val="CC3300"/>
                </a:solidFill>
              </a:rPr>
              <a:t>из 242 студентов бюджетных групп (53,1%)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9869797"/>
              </p:ext>
            </p:extLst>
          </p:nvPr>
        </p:nvGraphicFramePr>
        <p:xfrm>
          <a:off x="787791" y="1263652"/>
          <a:ext cx="8454682" cy="5133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89063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5"/>
            <a:ext cx="9906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9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71727" y="260350"/>
            <a:ext cx="9439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Количество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в сравнении со 2 семестром 2021-2022 уч. год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20539707"/>
              </p:ext>
            </p:extLst>
          </p:nvPr>
        </p:nvGraphicFramePr>
        <p:xfrm>
          <a:off x="271727" y="1512888"/>
          <a:ext cx="9062278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35063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3198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51303" y="442485"/>
            <a:ext cx="2418467" cy="22745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0" y="3422468"/>
            <a:ext cx="9905999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Результаты учебной деятельности за 1 семестр 2022 – 2023 учебный год</a:t>
            </a:r>
          </a:p>
          <a:p>
            <a:pPr algn="ctr"/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altLang="ru-RU" sz="3600" b="1" dirty="0"/>
              <a:t>Ерохина Анна Владимировна</a:t>
            </a:r>
          </a:p>
          <a:p>
            <a:pPr algn="ctr"/>
            <a:r>
              <a:rPr lang="ru-RU" altLang="ru-RU" sz="3200" b="1" dirty="0"/>
              <a:t>(электротехническое отделение)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826033" y="548638"/>
            <a:ext cx="3579221" cy="20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98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48195" y="6019312"/>
            <a:ext cx="4415246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339 студентов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184193541"/>
              </p:ext>
            </p:extLst>
          </p:nvPr>
        </p:nvGraphicFramePr>
        <p:xfrm>
          <a:off x="824247" y="450761"/>
          <a:ext cx="8397025" cy="517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2433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4990011" y="332147"/>
            <a:ext cx="46634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88458760"/>
              </p:ext>
            </p:extLst>
          </p:nvPr>
        </p:nvGraphicFramePr>
        <p:xfrm>
          <a:off x="5899184" y="1630656"/>
          <a:ext cx="382960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1930" y="5336401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СИС-22 1/9       - Левочкина Н.В.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СИС-22 1/11    - 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Жижко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А.А.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МЭПЗ-22 1/9   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М.С.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ЗИО-22 1/9       - Гладких А.Е.</a:t>
            </a:r>
          </a:p>
        </p:txBody>
      </p:sp>
      <p:graphicFrame>
        <p:nvGraphicFramePr>
          <p:cNvPr id="8" name="Диаграмма 7">
            <a:extLst>
              <a:ext uri="{FF2B5EF4-FFF2-40B4-BE49-F238E27FC236}">
                <a16:creationId xmlns:a16="http://schemas.microsoft.com/office/drawing/2014/main" id="{FF5A1786-4897-4285-A804-5990709BBB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25435866"/>
              </p:ext>
            </p:extLst>
          </p:nvPr>
        </p:nvGraphicFramePr>
        <p:xfrm>
          <a:off x="813470" y="1630656"/>
          <a:ext cx="382960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9694BB0B-1490-43AD-B132-C1FDA39E550D}"/>
              </a:ext>
            </a:extLst>
          </p:cNvPr>
          <p:cNvSpPr/>
          <p:nvPr/>
        </p:nvSpPr>
        <p:spPr>
          <a:xfrm>
            <a:off x="418011" y="332147"/>
            <a:ext cx="42976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КК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</a:t>
            </a:r>
          </a:p>
        </p:txBody>
      </p:sp>
    </p:spTree>
    <p:extLst>
      <p:ext uri="{BB962C8B-B14F-4D97-AF65-F5344CB8AC3E}">
        <p14:creationId xmlns:p14="http://schemas.microsoft.com/office/powerpoint/2010/main" val="3632412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5"/>
            <a:ext cx="9906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08017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272483" y="24474"/>
            <a:ext cx="1373438" cy="119037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0" name="Прямоугольник 9"/>
          <p:cNvSpPr/>
          <p:nvPr/>
        </p:nvSpPr>
        <p:spPr>
          <a:xfrm>
            <a:off x="3544389" y="326961"/>
            <a:ext cx="523385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>
                <a:ln w="1143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  <a:sym typeface="Calibri"/>
              </a:rPr>
              <a:t>План заседания</a:t>
            </a:r>
            <a:endParaRPr lang="ru-RU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0" y="1463040"/>
          <a:ext cx="10084524" cy="5394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369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475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0363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Тема доклада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Докладчики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4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ea typeface="Merriweather"/>
                          <a:cs typeface="Times New Roman" pitchFamily="18" charset="0"/>
                          <a:sym typeface="Merriweather"/>
                        </a:rPr>
                        <a:t>1. Выполнение решений предыдущего педагогического совета.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4572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25000"/>
                        <a:buFont typeface="Noto Sans Symbols"/>
                        <a:buNone/>
                        <a:tabLst/>
                        <a:defRPr/>
                      </a:pPr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Директор Д.В. Колесник</a:t>
                      </a:r>
                    </a:p>
                    <a:p>
                      <a:pPr marR="45720" fontAlgn="auto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3"/>
                        </a:buClr>
                        <a:buSzPct val="25000"/>
                        <a:buFont typeface="Noto Sans Symbols"/>
                        <a:buNone/>
                        <a:defRPr/>
                      </a:pP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770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Результаты учебной деятельности за 1 семестр 2022 – 2023</a:t>
                      </a:r>
                      <a:r>
                        <a:rPr lang="ru-RU" sz="1600" b="1" baseline="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учебный год.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Заведующие отделениями:</a:t>
                      </a:r>
                    </a:p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В.В. Овчаренко</a:t>
                      </a:r>
                    </a:p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А.В. Ерохина</a:t>
                      </a:r>
                    </a:p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Е.Н. </a:t>
                      </a:r>
                      <a:r>
                        <a:rPr lang="ru-RU" sz="1400" baseline="0" dirty="0" err="1">
                          <a:latin typeface="Times New Roman" pitchFamily="18" charset="0"/>
                          <a:cs typeface="Times New Roman" pitchFamily="18" charset="0"/>
                        </a:rPr>
                        <a:t>Аладьева</a:t>
                      </a:r>
                      <a:endParaRPr lang="ru-RU" sz="14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400" baseline="0" dirty="0">
                          <a:latin typeface="Times New Roman" pitchFamily="18" charset="0"/>
                          <a:cs typeface="Times New Roman" pitchFamily="18" charset="0"/>
                        </a:rPr>
                        <a:t>О.Ю. Письменная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9400">
                <a:tc>
                  <a:txBody>
                    <a:bodyPr/>
                    <a:lstStyle/>
                    <a:p>
                      <a:pPr algn="l"/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3.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Контроль посещения занятий студентами колледжа за период сентябрь - декабрь 2022- 2023 учебный год.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воспитательной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работе А.А. Филь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4954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4.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Анализ Всероссийских проверочных работ.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Заместитель директора по учебной работе С.В. Казак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148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Отчет о выполнении рекомендаций по адаптации студентов </a:t>
                      </a:r>
                      <a:b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 курса.</a:t>
                      </a:r>
                      <a:endParaRPr lang="ru-RU" altLang="ru-RU" sz="16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Педагог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– психолог О.Н. Лифарь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59666">
                <a:tc>
                  <a:txBody>
                    <a:bodyPr/>
                    <a:lstStyle/>
                    <a:p>
                      <a:r>
                        <a:rPr lang="ru-RU" sz="1600" b="1" dirty="0">
                          <a:latin typeface="Times New Roman" pitchFamily="18" charset="0"/>
                          <a:cs typeface="Times New Roman" pitchFamily="18" charset="0"/>
                        </a:rPr>
                        <a:t>6.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Утверждение правил приема по программам СПО на 2023-2024 учебный год.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0" dirty="0">
                          <a:latin typeface="Times New Roman" pitchFamily="18" charset="0"/>
                          <a:cs typeface="Times New Roman" pitchFamily="18" charset="0"/>
                        </a:rPr>
                        <a:t>Секретарь директора Е.Ю. </a:t>
                      </a:r>
                      <a:r>
                        <a:rPr lang="ru-RU" sz="1400" b="0" dirty="0" err="1">
                          <a:latin typeface="Times New Roman" pitchFamily="18" charset="0"/>
                          <a:cs typeface="Times New Roman" pitchFamily="18" charset="0"/>
                        </a:rPr>
                        <a:t>Витченко</a:t>
                      </a:r>
                      <a:r>
                        <a:rPr lang="ru-RU" sz="1400" b="0" baseline="0" dirty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400" b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391886" y="273893"/>
            <a:ext cx="920931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1 КУРСА ПО ИТОГАМ КОНТРОЛЯ КАЧЕСТВА И ЗА 1 СЕМЕСТР 2022-2023 уч. года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586177344"/>
              </p:ext>
            </p:extLst>
          </p:nvPr>
        </p:nvGraphicFramePr>
        <p:xfrm>
          <a:off x="4676504" y="2193649"/>
          <a:ext cx="4911634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481B5019-8A3D-4C7A-8078-0E009160A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4090945"/>
              </p:ext>
            </p:extLst>
          </p:nvPr>
        </p:nvGraphicFramePr>
        <p:xfrm>
          <a:off x="92365" y="2193649"/>
          <a:ext cx="4952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4765664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1711891"/>
              </p:ext>
            </p:extLst>
          </p:nvPr>
        </p:nvGraphicFramePr>
        <p:xfrm>
          <a:off x="681038" y="1825624"/>
          <a:ext cx="8543925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17409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9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402434" y="321270"/>
            <a:ext cx="39262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032448" y="321270"/>
            <a:ext cx="44711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198560512"/>
              </p:ext>
            </p:extLst>
          </p:nvPr>
        </p:nvGraphicFramePr>
        <p:xfrm>
          <a:off x="5270537" y="1510458"/>
          <a:ext cx="4397375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1930" y="5336401"/>
            <a:ext cx="861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СИС-21 1/9       - Семенов Е.А.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СИС-21 2/9д     - Кадырова М.Р.   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МЭПЗ-21 1/9    - Ерохина А.В.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ЗИО-21 1/9       - Левченко И.Н.    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ЗИО-21 1/11     -  Князева Е.В. 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5481C03D-0545-49F9-9491-7428077404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40403480"/>
              </p:ext>
            </p:extLst>
          </p:nvPr>
        </p:nvGraphicFramePr>
        <p:xfrm>
          <a:off x="742950" y="1535016"/>
          <a:ext cx="4397375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436050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522514" y="273893"/>
            <a:ext cx="8895805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 ЗА 2 СЕМЕСТР 2021-2022 и  1 СЕМЕСТР 2022-2023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18911792"/>
              </p:ext>
            </p:extLst>
          </p:nvPr>
        </p:nvGraphicFramePr>
        <p:xfrm>
          <a:off x="5094515" y="1928985"/>
          <a:ext cx="4441372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49461178"/>
              </p:ext>
            </p:extLst>
          </p:nvPr>
        </p:nvGraphicFramePr>
        <p:xfrm>
          <a:off x="281009" y="2031105"/>
          <a:ext cx="5201392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7186683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26572" y="321270"/>
            <a:ext cx="449362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4676504" y="321270"/>
            <a:ext cx="4827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BEAE89-18C4-4A5A-AE94-B4FEE7D8B8C8}"/>
              </a:ext>
            </a:extLst>
          </p:cNvPr>
          <p:cNvSpPr txBox="1"/>
          <p:nvPr/>
        </p:nvSpPr>
        <p:spPr>
          <a:xfrm>
            <a:off x="561974" y="5224008"/>
            <a:ext cx="861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ПКС-20 1/9       - Письменная О.Ю.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ЗИО-20 1/9       - Гончарова А.И.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МЭПЗ-20 1/9   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Давыдюк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2" name="Диаграмма 1">
            <a:extLst>
              <a:ext uri="{FF2B5EF4-FFF2-40B4-BE49-F238E27FC236}">
                <a16:creationId xmlns:a16="http://schemas.microsoft.com/office/drawing/2014/main" id="{FDB10865-4D25-28AD-2FB3-2F93420E79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9606904"/>
              </p:ext>
            </p:extLst>
          </p:nvPr>
        </p:nvGraphicFramePr>
        <p:xfrm>
          <a:off x="286885" y="1635853"/>
          <a:ext cx="4580389" cy="3157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>
            <a:extLst>
              <a:ext uri="{FF2B5EF4-FFF2-40B4-BE49-F238E27FC236}">
                <a16:creationId xmlns:a16="http://schemas.microsoft.com/office/drawing/2014/main" id="{C7734900-BC21-F7DE-B317-5A75F0F6C47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47972494"/>
              </p:ext>
            </p:extLst>
          </p:nvPr>
        </p:nvGraphicFramePr>
        <p:xfrm>
          <a:off x="5325610" y="1524791"/>
          <a:ext cx="4580389" cy="3376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608711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378823" y="273893"/>
            <a:ext cx="9274628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 ЗА 2 СЕМЕСТР 2021-2022 и  1 СЕМЕСТР 2022-2023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32475680"/>
              </p:ext>
            </p:extLst>
          </p:nvPr>
        </p:nvGraphicFramePr>
        <p:xfrm>
          <a:off x="4768270" y="2130212"/>
          <a:ext cx="495299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06257570"/>
              </p:ext>
            </p:extLst>
          </p:nvPr>
        </p:nvGraphicFramePr>
        <p:xfrm>
          <a:off x="184731" y="1960669"/>
          <a:ext cx="5201392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15342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9"/>
            <a:ext cx="9906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4DE690-70FF-4BF2-979C-BAD73537684E}"/>
              </a:ext>
            </a:extLst>
          </p:cNvPr>
          <p:cNvSpPr/>
          <p:nvPr/>
        </p:nvSpPr>
        <p:spPr>
          <a:xfrm>
            <a:off x="457200" y="175712"/>
            <a:ext cx="89611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 ЗА 2 СЕМЕСТР 2021-2022 и  </a:t>
            </a: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СЕМЕСТР 2022-2023 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687190983"/>
              </p:ext>
            </p:extLst>
          </p:nvPr>
        </p:nvGraphicFramePr>
        <p:xfrm>
          <a:off x="705394" y="1880808"/>
          <a:ext cx="86868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455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5"/>
            <a:ext cx="9906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Цель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WorldSkills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71727" y="11113"/>
            <a:ext cx="9439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Назначена стипендия во 2 семестре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073221596"/>
              </p:ext>
            </p:extLst>
          </p:nvPr>
        </p:nvGraphicFramePr>
        <p:xfrm>
          <a:off x="300446" y="1263651"/>
          <a:ext cx="9170124" cy="5160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5"/>
            <a:ext cx="9906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71727" y="260350"/>
            <a:ext cx="9439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Количество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в сравнении с 1 семестром 2021-2022 </a:t>
            </a:r>
            <a:r>
              <a:rPr lang="ru-RU" sz="2800" b="1" dirty="0" err="1">
                <a:solidFill>
                  <a:srgbClr val="CC3300"/>
                </a:solidFill>
                <a:latin typeface="Calibri" pitchFamily="34" charset="0"/>
              </a:rPr>
              <a:t>уч</a:t>
            </a:r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. год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1256670964"/>
              </p:ext>
            </p:extLst>
          </p:nvPr>
        </p:nvGraphicFramePr>
        <p:xfrm>
          <a:off x="271727" y="1512888"/>
          <a:ext cx="9062278" cy="5162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2575"/>
            <a:ext cx="9923198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51303" y="442485"/>
            <a:ext cx="2536033" cy="22745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0" y="3422468"/>
            <a:ext cx="9905999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Результаты учебной деятельности за 1 семестр 2022 – 2023 учебный год</a:t>
            </a:r>
          </a:p>
          <a:p>
            <a:pPr algn="ctr"/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altLang="ru-RU" sz="3600" b="1" dirty="0" err="1"/>
              <a:t>Аладьева</a:t>
            </a:r>
            <a:r>
              <a:rPr lang="ru-RU" altLang="ru-RU" sz="3600" b="1" dirty="0"/>
              <a:t> Елена Николаевна</a:t>
            </a:r>
          </a:p>
          <a:p>
            <a:pPr algn="ctr"/>
            <a:r>
              <a:rPr lang="ru-RU" altLang="ru-RU" sz="3200" b="1" dirty="0"/>
              <a:t>(отделение механических и </a:t>
            </a:r>
          </a:p>
          <a:p>
            <a:pPr algn="ctr"/>
            <a:r>
              <a:rPr lang="ru-RU" altLang="ru-RU" sz="3200" b="1" dirty="0" err="1"/>
              <a:t>химико</a:t>
            </a:r>
            <a:r>
              <a:rPr lang="ru-RU" altLang="ru-RU" sz="3200" b="1" dirty="0"/>
              <a:t> – технологических дисциплин)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826033" y="548638"/>
            <a:ext cx="3579221" cy="20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3198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0858" y="298794"/>
            <a:ext cx="2261713" cy="218314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0" y="2769326"/>
            <a:ext cx="9905999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sz="3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Выполнение решений предыдущего педагогического совета</a:t>
            </a:r>
          </a:p>
          <a:p>
            <a:pPr algn="ctr"/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altLang="ru-RU" sz="3600" b="1" dirty="0"/>
              <a:t>Колесник Денис Владимирович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4441370" y="235129"/>
            <a:ext cx="5081451" cy="2403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91886" y="6019312"/>
            <a:ext cx="4232365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288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студентов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554419255"/>
              </p:ext>
            </p:extLst>
          </p:nvPr>
        </p:nvGraphicFramePr>
        <p:xfrm>
          <a:off x="824247" y="450761"/>
          <a:ext cx="8397025" cy="517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2433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06000" cy="707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0" y="321270"/>
            <a:ext cx="43499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КОНТРОЛЯ КАЧЕСТВА СТУДЕНТОВ 1 КУРСА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4545874" y="321270"/>
            <a:ext cx="49576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 ЗА 1 СЕМЕСТР 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267453062"/>
              </p:ext>
            </p:extLst>
          </p:nvPr>
        </p:nvGraphicFramePr>
        <p:xfrm>
          <a:off x="303727" y="1521599"/>
          <a:ext cx="382960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2880" y="5684720"/>
            <a:ext cx="36706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ТАК-22 1/9 - Кудрявцева М.И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МТОР-22 1/9 - Абрамова Н.Г.</a:t>
            </a:r>
          </a:p>
          <a:p>
            <a:pPr algn="ctr"/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ТМ-22 1/9  - Пшеничный А.А.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2808143"/>
              </p:ext>
            </p:extLst>
          </p:nvPr>
        </p:nvGraphicFramePr>
        <p:xfrm>
          <a:off x="5434884" y="1521599"/>
          <a:ext cx="382960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3241266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352697" y="273893"/>
            <a:ext cx="9235440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1 КУРСА 1 СЕМЕСТРА 2022-2023 уч. года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26011577"/>
              </p:ext>
            </p:extLst>
          </p:nvPr>
        </p:nvGraphicFramePr>
        <p:xfrm>
          <a:off x="27264" y="2339046"/>
          <a:ext cx="455312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78705242"/>
              </p:ext>
            </p:extLst>
          </p:nvPr>
        </p:nvGraphicFramePr>
        <p:xfrm>
          <a:off x="4486363" y="2280411"/>
          <a:ext cx="4674415" cy="44613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EA643D-D6E3-4C6D-B510-06DA5374E79D}"/>
              </a:ext>
            </a:extLst>
          </p:cNvPr>
          <p:cNvSpPr txBox="1"/>
          <p:nvPr/>
        </p:nvSpPr>
        <p:spPr>
          <a:xfrm>
            <a:off x="1434208" y="2047011"/>
            <a:ext cx="22566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7E86F-6A39-4808-805C-8E773C09493B}"/>
              </a:ext>
            </a:extLst>
          </p:cNvPr>
          <p:cNvSpPr txBox="1"/>
          <p:nvPr/>
        </p:nvSpPr>
        <p:spPr>
          <a:xfrm>
            <a:off x="6077319" y="2027200"/>
            <a:ext cx="23612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71866835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</a:t>
            </a:r>
            <a:br>
              <a:rPr lang="ru-RU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96522219"/>
              </p:ext>
            </p:extLst>
          </p:nvPr>
        </p:nvGraphicFramePr>
        <p:xfrm>
          <a:off x="681038" y="1825624"/>
          <a:ext cx="8543925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17409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5225144" y="196433"/>
            <a:ext cx="4376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313509" y="196434"/>
            <a:ext cx="461118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359420064"/>
              </p:ext>
            </p:extLst>
          </p:nvPr>
        </p:nvGraphicFramePr>
        <p:xfrm>
          <a:off x="4909938" y="1495574"/>
          <a:ext cx="4996062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09007" y="5660810"/>
            <a:ext cx="47287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МТОР-21 1/9 -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Погребняк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Е.Л.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64863C0-6B2A-4065-91AF-9D103D992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17923908"/>
              </p:ext>
            </p:extLst>
          </p:nvPr>
        </p:nvGraphicFramePr>
        <p:xfrm>
          <a:off x="233709" y="1529828"/>
          <a:ext cx="4996062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800231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522515" y="273893"/>
            <a:ext cx="9157062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FC65DB3-3093-4DA4-8404-59A8C14AA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9315339"/>
              </p:ext>
            </p:extLst>
          </p:nvPr>
        </p:nvGraphicFramePr>
        <p:xfrm>
          <a:off x="5033394" y="2379425"/>
          <a:ext cx="4715309" cy="363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5AC1CD-71E4-44DA-8273-0113E02BDA95}"/>
              </a:ext>
            </a:extLst>
          </p:cNvPr>
          <p:cNvSpPr txBox="1"/>
          <p:nvPr/>
        </p:nvSpPr>
        <p:spPr>
          <a:xfrm>
            <a:off x="862149" y="1733094"/>
            <a:ext cx="38927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2021-2022 </a:t>
            </a:r>
            <a:r>
              <a:rPr lang="ru-RU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7652E-F446-47DB-AD10-5C46CBAC917F}"/>
              </a:ext>
            </a:extLst>
          </p:cNvPr>
          <p:cNvSpPr txBox="1"/>
          <p:nvPr/>
        </p:nvSpPr>
        <p:spPr>
          <a:xfrm>
            <a:off x="6074229" y="1733094"/>
            <a:ext cx="31612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</a:t>
            </a:r>
            <a:r>
              <a:rPr lang="ru-RU" b="1" dirty="0" err="1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A230E29B-A3AD-49D7-B103-77F295407B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60640268"/>
              </p:ext>
            </p:extLst>
          </p:nvPr>
        </p:nvGraphicFramePr>
        <p:xfrm>
          <a:off x="748017" y="2379424"/>
          <a:ext cx="4715309" cy="36354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846956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9365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5185954" y="196433"/>
            <a:ext cx="47200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1 СЕМЕСТР  2022 – 2023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0" y="196434"/>
            <a:ext cx="5212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2 СЕМЕСТР 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44813194"/>
              </p:ext>
            </p:extLst>
          </p:nvPr>
        </p:nvGraphicFramePr>
        <p:xfrm>
          <a:off x="4909938" y="1495574"/>
          <a:ext cx="4996062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23875" y="5434148"/>
            <a:ext cx="557647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АК-20 1/9  - Гончарова О.Д.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ТМ-20 1/9 - Кобелев Е.В.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МЭО-20 1/9 -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Красов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М.С. </a:t>
            </a:r>
          </a:p>
        </p:txBody>
      </p:sp>
      <p:graphicFrame>
        <p:nvGraphicFramePr>
          <p:cNvPr id="12" name="Диаграмма 11">
            <a:extLst>
              <a:ext uri="{FF2B5EF4-FFF2-40B4-BE49-F238E27FC236}">
                <a16:creationId xmlns:a16="http://schemas.microsoft.com/office/drawing/2014/main" id="{F64863C0-6B2A-4065-91AF-9D103D9929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015600"/>
              </p:ext>
            </p:extLst>
          </p:nvPr>
        </p:nvGraphicFramePr>
        <p:xfrm>
          <a:off x="233709" y="1529828"/>
          <a:ext cx="4996062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00608711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313509" y="273893"/>
            <a:ext cx="928769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140857941"/>
              </p:ext>
            </p:extLst>
          </p:nvPr>
        </p:nvGraphicFramePr>
        <p:xfrm>
          <a:off x="0" y="2155371"/>
          <a:ext cx="4952999" cy="4297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0FC65DB3-3093-4DA4-8404-59A8C14AA4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1651356"/>
              </p:ext>
            </p:extLst>
          </p:nvPr>
        </p:nvGraphicFramePr>
        <p:xfrm>
          <a:off x="4795704" y="2011681"/>
          <a:ext cx="4952999" cy="44021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D65AC1CD-71E4-44DA-8273-0113E02BDA95}"/>
              </a:ext>
            </a:extLst>
          </p:cNvPr>
          <p:cNvSpPr txBox="1"/>
          <p:nvPr/>
        </p:nvSpPr>
        <p:spPr>
          <a:xfrm>
            <a:off x="404949" y="1358538"/>
            <a:ext cx="34985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2021-2022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577652E-F446-47DB-AD10-5C46CBAC917F}"/>
              </a:ext>
            </a:extLst>
          </p:cNvPr>
          <p:cNvSpPr txBox="1"/>
          <p:nvPr/>
        </p:nvSpPr>
        <p:spPr>
          <a:xfrm>
            <a:off x="5290457" y="1332412"/>
            <a:ext cx="3224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2022-2023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</p:spTree>
    <p:extLst>
      <p:ext uri="{BB962C8B-B14F-4D97-AF65-F5344CB8AC3E}">
        <p14:creationId xmlns:p14="http://schemas.microsoft.com/office/powerpoint/2010/main" val="281534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13509" y="321270"/>
            <a:ext cx="4480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4807132" y="321270"/>
            <a:ext cx="47940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4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54720721"/>
              </p:ext>
            </p:extLst>
          </p:nvPr>
        </p:nvGraphicFramePr>
        <p:xfrm>
          <a:off x="303727" y="1521598"/>
          <a:ext cx="3764934" cy="43003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64051" y="5628139"/>
            <a:ext cx="861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АК-19 1/9 –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Прутковская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С. И.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МЭО-19 1/9 - Ярошенко Н. Л.                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ТМ-19 1/9 - Григорьева Н.Ю.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C8730CB9-6FF9-4CA5-A379-F38A933AA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10239602"/>
              </p:ext>
            </p:extLst>
          </p:nvPr>
        </p:nvGraphicFramePr>
        <p:xfrm>
          <a:off x="5226342" y="1521599"/>
          <a:ext cx="3948310" cy="4392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9718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313509" y="273893"/>
            <a:ext cx="928769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4 КУРСА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22974325"/>
              </p:ext>
            </p:extLst>
          </p:nvPr>
        </p:nvGraphicFramePr>
        <p:xfrm>
          <a:off x="195943" y="2246811"/>
          <a:ext cx="5055326" cy="46111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Диаграмма 6">
            <a:extLst>
              <a:ext uri="{FF2B5EF4-FFF2-40B4-BE49-F238E27FC236}">
                <a16:creationId xmlns:a16="http://schemas.microsoft.com/office/drawing/2014/main" id="{9C2DE4C0-C167-44B6-8AEC-3B1D61EEA5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08091863"/>
              </p:ext>
            </p:extLst>
          </p:nvPr>
        </p:nvGraphicFramePr>
        <p:xfrm>
          <a:off x="4441372" y="2449893"/>
          <a:ext cx="5212079" cy="4120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D46EE12-D989-48AA-BBA6-94813A9ADBDB}"/>
              </a:ext>
            </a:extLst>
          </p:cNvPr>
          <p:cNvSpPr txBox="1"/>
          <p:nvPr/>
        </p:nvSpPr>
        <p:spPr>
          <a:xfrm>
            <a:off x="705394" y="1423851"/>
            <a:ext cx="33440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2021-2022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AEF4C05-7D43-4B4A-B223-7D09F1E7C6C7}"/>
              </a:ext>
            </a:extLst>
          </p:cNvPr>
          <p:cNvSpPr txBox="1"/>
          <p:nvPr/>
        </p:nvSpPr>
        <p:spPr>
          <a:xfrm>
            <a:off x="5473337" y="1423851"/>
            <a:ext cx="31720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2022-2023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</a:p>
        </p:txBody>
      </p:sp>
    </p:spTree>
    <p:extLst>
      <p:ext uri="{BB962C8B-B14F-4D97-AF65-F5344CB8AC3E}">
        <p14:creationId xmlns:p14="http://schemas.microsoft.com/office/powerpoint/2010/main" val="32054124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3198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51303" y="442485"/>
            <a:ext cx="2718913" cy="2274589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0" y="3448594"/>
            <a:ext cx="9905999" cy="3354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Результаты учебной деятельности за 1 семестр 2022 – 2023 учебный год</a:t>
            </a:r>
          </a:p>
          <a:p>
            <a:pPr algn="ctr"/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altLang="ru-RU" sz="3600" b="1" dirty="0"/>
              <a:t>Овчаренко Вера Викторовна</a:t>
            </a:r>
          </a:p>
          <a:p>
            <a:pPr algn="ctr"/>
            <a:r>
              <a:rPr lang="ru-RU" altLang="ru-RU" sz="3200" b="1" dirty="0"/>
              <a:t>(отделение подготовки квалифицированных рабочих и служащих)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826033" y="548638"/>
            <a:ext cx="3579221" cy="20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8389"/>
            <a:ext cx="9906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4DE690-70FF-4BF2-979C-BAD73537684E}"/>
              </a:ext>
            </a:extLst>
          </p:cNvPr>
          <p:cNvSpPr/>
          <p:nvPr/>
        </p:nvSpPr>
        <p:spPr>
          <a:xfrm>
            <a:off x="352696" y="444137"/>
            <a:ext cx="92746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236724550"/>
              </p:ext>
            </p:extLst>
          </p:nvPr>
        </p:nvGraphicFramePr>
        <p:xfrm>
          <a:off x="476541" y="1423852"/>
          <a:ext cx="8863402" cy="5144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45572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5"/>
            <a:ext cx="9906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71727" y="11113"/>
            <a:ext cx="9439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3600" b="1" dirty="0">
                <a:solidFill>
                  <a:srgbClr val="CC3300"/>
                </a:solidFill>
                <a:latin typeface="Calibri" pitchFamily="34" charset="0"/>
              </a:rPr>
              <a:t>Назначена стипендия в 1 семестре</a:t>
            </a:r>
            <a:endParaRPr lang="ru-RU" sz="40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6" name="Диаграмма 5">
            <a:extLst>
              <a:ext uri="{FF2B5EF4-FFF2-40B4-BE49-F238E27FC236}">
                <a16:creationId xmlns:a16="http://schemas.microsoft.com/office/drawing/2014/main" id="{5FBE752B-E3A6-486F-8EA9-C3596233B7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5892849"/>
              </p:ext>
            </p:extLst>
          </p:nvPr>
        </p:nvGraphicFramePr>
        <p:xfrm>
          <a:off x="836023" y="1227666"/>
          <a:ext cx="8647611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5"/>
            <a:ext cx="9906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71727" y="260350"/>
            <a:ext cx="9439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Количество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в сравнении со 2 семестром 2021-2022 </a:t>
            </a:r>
            <a:r>
              <a:rPr lang="ru-RU" sz="2800" b="1" dirty="0" err="1">
                <a:solidFill>
                  <a:srgbClr val="CC3300"/>
                </a:solidFill>
                <a:latin typeface="Calibri" pitchFamily="34" charset="0"/>
              </a:rPr>
              <a:t>уч</a:t>
            </a:r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. года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43560600"/>
              </p:ext>
            </p:extLst>
          </p:nvPr>
        </p:nvGraphicFramePr>
        <p:xfrm>
          <a:off x="271727" y="1512888"/>
          <a:ext cx="9062278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3198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51303" y="442485"/>
            <a:ext cx="2470719" cy="2248464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0" y="3383280"/>
            <a:ext cx="9905999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4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Результаты учебной деятельности за 1 семестр 2022 – 2023 учебный год</a:t>
            </a:r>
          </a:p>
          <a:p>
            <a:pPr algn="ctr"/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altLang="ru-RU" sz="3600" b="1" dirty="0"/>
              <a:t>Письменная Ольга Юрьевна</a:t>
            </a:r>
          </a:p>
          <a:p>
            <a:pPr algn="ctr"/>
            <a:r>
              <a:rPr lang="ru-RU" altLang="ru-RU" sz="3200" b="1" dirty="0"/>
              <a:t>(отделение социально – экономических дисциплин)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826033" y="548638"/>
            <a:ext cx="3579221" cy="20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65760" y="6019312"/>
            <a:ext cx="4362994" cy="6227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</a:t>
            </a:r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286</a:t>
            </a: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студентов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625680525"/>
              </p:ext>
            </p:extLst>
          </p:nvPr>
        </p:nvGraphicFramePr>
        <p:xfrm>
          <a:off x="824247" y="450761"/>
          <a:ext cx="8397025" cy="51795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24336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8389"/>
            <a:ext cx="9906000" cy="707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4624251" y="587829"/>
            <a:ext cx="510757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 ЗА 1 СЕМЕСТР  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41660603"/>
              </p:ext>
            </p:extLst>
          </p:nvPr>
        </p:nvGraphicFramePr>
        <p:xfrm>
          <a:off x="303726" y="1521599"/>
          <a:ext cx="4320525" cy="369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00446" y="5346738"/>
            <a:ext cx="92870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ОДЛ-22 1/9        - Тимофеева О.И.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ПОСО-22 2/9д 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Столащук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А.Н.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ПОСО-22 1/9    -  Лифарь О.Н.     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ЭК-22 1/11 -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Рахматулина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Е.В.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ПОСО-22 3/9д –  Харченко Н.А.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94114976"/>
              </p:ext>
            </p:extLst>
          </p:nvPr>
        </p:nvGraphicFramePr>
        <p:xfrm>
          <a:off x="4922522" y="1521599"/>
          <a:ext cx="4809306" cy="3691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13508" y="548640"/>
            <a:ext cx="45066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КОНТРОЛЯ КАЧЕСТВА СТУДЕНТОВ 1 КУРСА</a:t>
            </a:r>
          </a:p>
        </p:txBody>
      </p:sp>
    </p:spTree>
    <p:extLst>
      <p:ext uri="{BB962C8B-B14F-4D97-AF65-F5344CB8AC3E}">
        <p14:creationId xmlns:p14="http://schemas.microsoft.com/office/powerpoint/2010/main" val="24749076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7263" y="16778"/>
            <a:ext cx="9933263" cy="722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287383" y="273893"/>
            <a:ext cx="9431383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1 КУРСА ПО РЕЗУЛЬТАТАМ КК и 1 СЕМЕСТРА 2022-2023 уч. год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638174564"/>
              </p:ext>
            </p:extLst>
          </p:nvPr>
        </p:nvGraphicFramePr>
        <p:xfrm>
          <a:off x="27264" y="2339046"/>
          <a:ext cx="5098409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793947666"/>
              </p:ext>
            </p:extLst>
          </p:nvPr>
        </p:nvGraphicFramePr>
        <p:xfrm>
          <a:off x="4297680" y="2424614"/>
          <a:ext cx="5189220" cy="42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EA643D-D6E3-4C6D-B510-06DA5374E79D}"/>
              </a:ext>
            </a:extLst>
          </p:cNvPr>
          <p:cNvSpPr txBox="1"/>
          <p:nvPr/>
        </p:nvSpPr>
        <p:spPr>
          <a:xfrm>
            <a:off x="653143" y="2055282"/>
            <a:ext cx="27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7E86F-6A39-4808-805C-8E773C09493B}"/>
              </a:ext>
            </a:extLst>
          </p:cNvPr>
          <p:cNvSpPr txBox="1"/>
          <p:nvPr/>
        </p:nvSpPr>
        <p:spPr>
          <a:xfrm>
            <a:off x="5754848" y="1969714"/>
            <a:ext cx="27293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</a:t>
            </a:r>
          </a:p>
        </p:txBody>
      </p:sp>
    </p:spTree>
    <p:extLst>
      <p:ext uri="{BB962C8B-B14F-4D97-AF65-F5344CB8AC3E}">
        <p14:creationId xmlns:p14="http://schemas.microsoft.com/office/powerpoint/2010/main" val="71866835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886" y="365126"/>
            <a:ext cx="9313817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</a:t>
            </a:r>
            <a:b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0295401"/>
              </p:ext>
            </p:extLst>
          </p:nvPr>
        </p:nvGraphicFramePr>
        <p:xfrm>
          <a:off x="182880" y="1825624"/>
          <a:ext cx="9405257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217409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67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209006" y="321270"/>
            <a:ext cx="433686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146766" y="321269"/>
            <a:ext cx="4356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09101104"/>
              </p:ext>
            </p:extLst>
          </p:nvPr>
        </p:nvGraphicFramePr>
        <p:xfrm>
          <a:off x="303726" y="1521599"/>
          <a:ext cx="417683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5760" y="5701497"/>
            <a:ext cx="4585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ОДЛ-21 1/9        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Корженевская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А.Г.          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ПОСО-21 1/9   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Оплачко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И.И.                       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ЭК-21 1/11         - Деточка</a:t>
            </a:r>
            <a:r>
              <a:rPr lang="ru-RU" b="1" dirty="0">
                <a:solidFill>
                  <a:srgbClr val="4472C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С.В.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341007"/>
              </p:ext>
            </p:extLst>
          </p:nvPr>
        </p:nvGraphicFramePr>
        <p:xfrm>
          <a:off x="4922522" y="1521599"/>
          <a:ext cx="447293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3544553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33263" cy="722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391886" y="273893"/>
            <a:ext cx="9300753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448890751"/>
              </p:ext>
            </p:extLst>
          </p:nvPr>
        </p:nvGraphicFramePr>
        <p:xfrm>
          <a:off x="27264" y="2339046"/>
          <a:ext cx="455312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480285115"/>
              </p:ext>
            </p:extLst>
          </p:nvPr>
        </p:nvGraphicFramePr>
        <p:xfrm>
          <a:off x="4297680" y="2424614"/>
          <a:ext cx="5189220" cy="42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EA643D-D6E3-4C6D-B510-06DA5374E79D}"/>
              </a:ext>
            </a:extLst>
          </p:cNvPr>
          <p:cNvSpPr txBox="1"/>
          <p:nvPr/>
        </p:nvSpPr>
        <p:spPr>
          <a:xfrm>
            <a:off x="685800" y="1750423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2021 -2022 уч.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7E86F-6A39-4808-805C-8E773C09493B}"/>
              </a:ext>
            </a:extLst>
          </p:cNvPr>
          <p:cNvSpPr txBox="1"/>
          <p:nvPr/>
        </p:nvSpPr>
        <p:spPr>
          <a:xfrm>
            <a:off x="5726430" y="1763486"/>
            <a:ext cx="328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2022-2023 уч. год</a:t>
            </a:r>
          </a:p>
        </p:txBody>
      </p:sp>
    </p:spTree>
    <p:extLst>
      <p:ext uri="{BB962C8B-B14F-4D97-AF65-F5344CB8AC3E}">
        <p14:creationId xmlns:p14="http://schemas.microsoft.com/office/powerpoint/2010/main" val="2779699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7198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13509" y="6019312"/>
            <a:ext cx="4193177" cy="65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Всего: 386 студентов</a:t>
            </a:r>
            <a:endParaRPr lang="ru-RU" sz="2400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447448224"/>
              </p:ext>
            </p:extLst>
          </p:nvPr>
        </p:nvGraphicFramePr>
        <p:xfrm>
          <a:off x="824247" y="450761"/>
          <a:ext cx="8397025" cy="5479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0324336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169817" y="321270"/>
            <a:ext cx="424542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2 КУРСА ЗА 2 СЕМЕСТР 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4872446" y="321270"/>
            <a:ext cx="46311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ИТОГИ КОНТРОЛЯ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КАЧЕСТВА СТУДЕНТОВ 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 КУРСА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22702802"/>
              </p:ext>
            </p:extLst>
          </p:nvPr>
        </p:nvGraphicFramePr>
        <p:xfrm>
          <a:off x="303726" y="1521599"/>
          <a:ext cx="4176833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6881" y="570149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ПОСО-21 1/11 –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Теницкая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А.В.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0268126"/>
              </p:ext>
            </p:extLst>
          </p:nvPr>
        </p:nvGraphicFramePr>
        <p:xfrm>
          <a:off x="4922522" y="1521599"/>
          <a:ext cx="447293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885669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332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287383" y="273893"/>
            <a:ext cx="9618617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ГРУППЫ 2 КУРСА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872928119"/>
              </p:ext>
            </p:extLst>
          </p:nvPr>
        </p:nvGraphicFramePr>
        <p:xfrm>
          <a:off x="0" y="1764280"/>
          <a:ext cx="455312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84582212"/>
              </p:ext>
            </p:extLst>
          </p:nvPr>
        </p:nvGraphicFramePr>
        <p:xfrm>
          <a:off x="4297680" y="2220686"/>
          <a:ext cx="5189220" cy="40625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EA643D-D6E3-4C6D-B510-06DA5374E79D}"/>
              </a:ext>
            </a:extLst>
          </p:cNvPr>
          <p:cNvSpPr txBox="1"/>
          <p:nvPr/>
        </p:nvSpPr>
        <p:spPr>
          <a:xfrm>
            <a:off x="1038312" y="1619794"/>
            <a:ext cx="2950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2021-2022 уч.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7E86F-6A39-4808-805C-8E773C09493B}"/>
              </a:ext>
            </a:extLst>
          </p:cNvPr>
          <p:cNvSpPr txBox="1"/>
          <p:nvPr/>
        </p:nvSpPr>
        <p:spPr>
          <a:xfrm>
            <a:off x="6077319" y="1554480"/>
            <a:ext cx="32381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301942971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248194" y="321270"/>
            <a:ext cx="512064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4794070" y="321270"/>
            <a:ext cx="47094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1 СЕМЕСТР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72458250"/>
              </p:ext>
            </p:extLst>
          </p:nvPr>
        </p:nvGraphicFramePr>
        <p:xfrm>
          <a:off x="303726" y="1985553"/>
          <a:ext cx="4176833" cy="3475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76881" y="5701498"/>
            <a:ext cx="8610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ОДЛ-20 1/9 Зимина Ю.А.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DF868851-F680-48E6-8281-6E61FF32DE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8799215"/>
              </p:ext>
            </p:extLst>
          </p:nvPr>
        </p:nvGraphicFramePr>
        <p:xfrm>
          <a:off x="4922522" y="1776549"/>
          <a:ext cx="4472938" cy="36846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38416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69816"/>
            <a:ext cx="9933263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222069" y="273893"/>
            <a:ext cx="968393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ГРУППЕ 3 КУРСА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610037998"/>
              </p:ext>
            </p:extLst>
          </p:nvPr>
        </p:nvGraphicFramePr>
        <p:xfrm>
          <a:off x="27264" y="2339046"/>
          <a:ext cx="455312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180703943"/>
              </p:ext>
            </p:extLst>
          </p:nvPr>
        </p:nvGraphicFramePr>
        <p:xfrm>
          <a:off x="4297680" y="2424614"/>
          <a:ext cx="5189220" cy="42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EA643D-D6E3-4C6D-B510-06DA5374E79D}"/>
              </a:ext>
            </a:extLst>
          </p:cNvPr>
          <p:cNvSpPr txBox="1"/>
          <p:nvPr/>
        </p:nvSpPr>
        <p:spPr>
          <a:xfrm>
            <a:off x="1038312" y="1645920"/>
            <a:ext cx="3167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 – 2022 уч.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7E86F-6A39-4808-805C-8E773C09493B}"/>
              </a:ext>
            </a:extLst>
          </p:cNvPr>
          <p:cNvSpPr txBox="1"/>
          <p:nvPr/>
        </p:nvSpPr>
        <p:spPr>
          <a:xfrm>
            <a:off x="6077319" y="1632857"/>
            <a:ext cx="33524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семестр 2022-2023 уч. год</a:t>
            </a:r>
          </a:p>
        </p:txBody>
      </p:sp>
    </p:spTree>
    <p:extLst>
      <p:ext uri="{BB962C8B-B14F-4D97-AF65-F5344CB8AC3E}">
        <p14:creationId xmlns:p14="http://schemas.microsoft.com/office/powerpoint/2010/main" val="1305762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6349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222070" y="321270"/>
            <a:ext cx="4310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3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434884" y="321270"/>
            <a:ext cx="406868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КОНТРОЛЯ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КАЧЕСТВА СТУДЕНТОВ 3 КУРСА 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46004411"/>
              </p:ext>
            </p:extLst>
          </p:nvPr>
        </p:nvGraphicFramePr>
        <p:xfrm>
          <a:off x="303727" y="1521599"/>
          <a:ext cx="4545110" cy="35201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83326" y="5613299"/>
            <a:ext cx="902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ПОСО-20 1/9 - Зайцева В.Н.                       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ПОСО-20 2/9д - </a:t>
            </a:r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Плюто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Н.Е.</a:t>
            </a:r>
          </a:p>
        </p:txBody>
      </p:sp>
      <p:graphicFrame>
        <p:nvGraphicFramePr>
          <p:cNvPr id="10" name="Диаграмма 9">
            <a:extLst>
              <a:ext uri="{FF2B5EF4-FFF2-40B4-BE49-F238E27FC236}">
                <a16:creationId xmlns:a16="http://schemas.microsoft.com/office/drawing/2014/main" id="{EC81E2D2-FC25-4070-B216-A2509F43E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00906301"/>
              </p:ext>
            </p:extLst>
          </p:nvPr>
        </p:nvGraphicFramePr>
        <p:xfrm>
          <a:off x="5268286" y="1380384"/>
          <a:ext cx="4423323" cy="372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29718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933263" cy="72760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156754" y="273893"/>
            <a:ext cx="9470571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3 КУРСА</a:t>
            </a:r>
            <a:endParaRPr lang="ru-RU" sz="2400" dirty="0">
              <a:solidFill>
                <a:srgbClr val="CC33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09483817"/>
              </p:ext>
            </p:extLst>
          </p:nvPr>
        </p:nvGraphicFramePr>
        <p:xfrm>
          <a:off x="27264" y="2339046"/>
          <a:ext cx="4553125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549903697"/>
              </p:ext>
            </p:extLst>
          </p:nvPr>
        </p:nvGraphicFramePr>
        <p:xfrm>
          <a:off x="4297680" y="2424614"/>
          <a:ext cx="5189220" cy="42505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5EA643D-D6E3-4C6D-B510-06DA5374E79D}"/>
              </a:ext>
            </a:extLst>
          </p:cNvPr>
          <p:cNvSpPr txBox="1"/>
          <p:nvPr/>
        </p:nvSpPr>
        <p:spPr>
          <a:xfrm>
            <a:off x="685800" y="1724297"/>
            <a:ext cx="3337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семестр 2021 -2022 уч. год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F7E86F-6A39-4808-805C-8E773C09493B}"/>
              </a:ext>
            </a:extLst>
          </p:cNvPr>
          <p:cNvSpPr txBox="1"/>
          <p:nvPr/>
        </p:nvSpPr>
        <p:spPr>
          <a:xfrm>
            <a:off x="5337810" y="1763486"/>
            <a:ext cx="328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Контроль качества</a:t>
            </a:r>
          </a:p>
        </p:txBody>
      </p:sp>
    </p:spTree>
    <p:extLst>
      <p:ext uri="{BB962C8B-B14F-4D97-AF65-F5344CB8AC3E}">
        <p14:creationId xmlns:p14="http://schemas.microsoft.com/office/powerpoint/2010/main" val="21059378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544DE690-70FF-4BF2-979C-BAD73537684E}"/>
              </a:ext>
            </a:extLst>
          </p:cNvPr>
          <p:cNvSpPr/>
          <p:nvPr/>
        </p:nvSpPr>
        <p:spPr>
          <a:xfrm>
            <a:off x="261256" y="175712"/>
            <a:ext cx="94052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АБСОЛЮТНАЯ И КАЧЕСТВЕННАЯ УСПЕВАЕМОСТЬ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 отделению</a:t>
            </a:r>
            <a:endParaRPr lang="ru-RU" b="1" dirty="0">
              <a:solidFill>
                <a:srgbClr val="CC3300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85166878"/>
              </p:ext>
            </p:extLst>
          </p:nvPr>
        </p:nvGraphicFramePr>
        <p:xfrm>
          <a:off x="398163" y="1436914"/>
          <a:ext cx="9176910" cy="50664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45572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5"/>
            <a:ext cx="9906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Rectangle 2"/>
          <p:cNvSpPr>
            <a:spLocks/>
          </p:cNvSpPr>
          <p:nvPr/>
        </p:nvSpPr>
        <p:spPr bwMode="auto">
          <a:xfrm>
            <a:off x="271727" y="182881"/>
            <a:ext cx="9439937" cy="96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Назначена стипендия в 1 семестре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4084916148"/>
              </p:ext>
            </p:extLst>
          </p:nvPr>
        </p:nvGraphicFramePr>
        <p:xfrm>
          <a:off x="176724" y="1263651"/>
          <a:ext cx="9062278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115"/>
            <a:ext cx="9906000" cy="684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>
                <a:latin typeface="Times New Roman" pitchFamily="18" charset="0"/>
                <a:cs typeface="Times New Roman" pitchFamily="18" charset="0"/>
              </a:rPr>
              <a:t>Цель WorldSkills RUSSIA: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/>
              <a:t>•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развитие профессионального образования в соответствии со стандартами WSI для обеспечения экономики России высококвалифицированными рабочими кадрами;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• повышение роли профессиональной подготовки в социально-экономическом и культурном развитии Российской Федерации. </a:t>
            </a: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Rectangle 2"/>
          <p:cNvSpPr>
            <a:spLocks/>
          </p:cNvSpPr>
          <p:nvPr/>
        </p:nvSpPr>
        <p:spPr bwMode="auto">
          <a:xfrm>
            <a:off x="271727" y="260350"/>
            <a:ext cx="9439937" cy="125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Количество студентов, получающих стипендию</a:t>
            </a:r>
          </a:p>
          <a:p>
            <a:pPr algn="ctr" eaLnBrk="0" hangingPunct="0"/>
            <a:r>
              <a:rPr lang="ru-RU" sz="2800" b="1" dirty="0">
                <a:solidFill>
                  <a:srgbClr val="CC3300"/>
                </a:solidFill>
                <a:latin typeface="Calibri" pitchFamily="34" charset="0"/>
              </a:rPr>
              <a:t>в сравнении со 2 семестром </a:t>
            </a:r>
            <a:endParaRPr lang="ru-RU" sz="3200" b="1" dirty="0">
              <a:solidFill>
                <a:srgbClr val="CC3300"/>
              </a:solidFill>
              <a:latin typeface="Calibri" pitchFamily="34" charset="0"/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291643820"/>
              </p:ext>
            </p:extLst>
          </p:nvPr>
        </p:nvGraphicFramePr>
        <p:xfrm>
          <a:off x="271727" y="1577988"/>
          <a:ext cx="9062278" cy="5280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98" y="0"/>
            <a:ext cx="992319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2298" y="194291"/>
            <a:ext cx="2588285" cy="219621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365759" y="2991394"/>
            <a:ext cx="9300755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solidFill>
                  <a:srgbClr val="CC3300"/>
                </a:solidFill>
                <a:latin typeface="Arial Black" pitchFamily="34" charset="0"/>
              </a:rPr>
              <a:t>Контроль посещения занятий студентами колледжа за период сентябрь - декабрь 2022- 2023 учебный год</a:t>
            </a:r>
          </a:p>
          <a:p>
            <a:pPr algn="ctr"/>
            <a:endParaRPr lang="ru-RU" altLang="ru-RU" sz="2400" b="1" dirty="0">
              <a:solidFill>
                <a:srgbClr val="CC3300"/>
              </a:solidFill>
            </a:endParaRPr>
          </a:p>
          <a:p>
            <a:pPr algn="ctr"/>
            <a:r>
              <a:rPr lang="ru-RU" altLang="ru-RU" sz="3600" b="1" dirty="0"/>
              <a:t>Филь Александра Александровна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812970" y="235128"/>
            <a:ext cx="3670663" cy="20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5131850" y="182770"/>
            <a:ext cx="44040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КОНТРОЛЯ КАЧЕСТВА ОБРАЗОВАНИЯ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 В 1 СЕМЕСТРЕ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1" y="321270"/>
            <a:ext cx="45589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1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29701839"/>
              </p:ext>
            </p:extLst>
          </p:nvPr>
        </p:nvGraphicFramePr>
        <p:xfrm>
          <a:off x="5082487" y="1660098"/>
          <a:ext cx="4421080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309091162"/>
              </p:ext>
            </p:extLst>
          </p:nvPr>
        </p:nvGraphicFramePr>
        <p:xfrm>
          <a:off x="305671" y="1661584"/>
          <a:ext cx="4714913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6571" y="5652926"/>
            <a:ext cx="76025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ПК-22 1/9    - Калинина Т.А.                  ТВ-22 1/9      - Ольховская В.Я.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ПК-22 2/9д  - Руденко М.Е.                     ИХОР-22 19  - </a:t>
            </a:r>
            <a:r>
              <a:rPr lang="ru-RU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Бекирова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А.Т.</a:t>
            </a:r>
          </a:p>
          <a:p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ПМ-22 1/9  - Петренко А.В.</a:t>
            </a:r>
          </a:p>
        </p:txBody>
      </p:sp>
    </p:spTree>
    <p:extLst>
      <p:ext uri="{BB962C8B-B14F-4D97-AF65-F5344CB8AC3E}">
        <p14:creationId xmlns:p14="http://schemas.microsoft.com/office/powerpoint/2010/main" val="69851065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935"/>
            <a:ext cx="9906000" cy="732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692331" y="222069"/>
            <a:ext cx="851698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Пропуски занятий без уважительных причин </a:t>
            </a:r>
            <a:br>
              <a:rPr lang="ru-RU" sz="3200" b="1" dirty="0">
                <a:solidFill>
                  <a:srgbClr val="002060"/>
                </a:solidFill>
              </a:rPr>
            </a:br>
            <a:r>
              <a:rPr lang="ru-RU" sz="3200" b="1" dirty="0">
                <a:solidFill>
                  <a:srgbClr val="002060"/>
                </a:solidFill>
              </a:rPr>
              <a:t>(1 курс)</a:t>
            </a:r>
            <a:endParaRPr lang="ru-RU" sz="3200" dirty="0">
              <a:solidFill>
                <a:srgbClr val="002060"/>
              </a:solidFill>
            </a:endParaRP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5826981"/>
              </p:ext>
            </p:extLst>
          </p:nvPr>
        </p:nvGraphicFramePr>
        <p:xfrm>
          <a:off x="352698" y="299836"/>
          <a:ext cx="9157062" cy="6597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3245572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91886" y="182881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1 курса,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требующие «высокого» внимания</a:t>
            </a:r>
            <a:endParaRPr lang="ru-RU" sz="4000" b="1" dirty="0"/>
          </a:p>
        </p:txBody>
      </p:sp>
      <p:graphicFrame>
        <p:nvGraphicFramePr>
          <p:cNvPr id="13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83461213"/>
              </p:ext>
            </p:extLst>
          </p:nvPr>
        </p:nvGraphicFramePr>
        <p:xfrm>
          <a:off x="519048" y="2103121"/>
          <a:ext cx="8865526" cy="38992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34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568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55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20897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36570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Ананьева, Зимин, Кулешова, Николаев, Петровская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ПОСО-22 2/9 (д)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0897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Бондарь,</a:t>
                      </a:r>
                      <a:r>
                        <a:rPr lang="ru-RU" baseline="0" dirty="0"/>
                        <a:t> </a:t>
                      </a:r>
                      <a:r>
                        <a:rPr lang="ru-RU" baseline="0" dirty="0" err="1"/>
                        <a:t>Нуруллаева</a:t>
                      </a:r>
                      <a:r>
                        <a:rPr lang="ru-RU" baseline="0" dirty="0"/>
                        <a:t>, </a:t>
                      </a:r>
                      <a:r>
                        <a:rPr lang="ru-RU" baseline="0" dirty="0" err="1"/>
                        <a:t>Энш</a:t>
                      </a:r>
                      <a:endParaRPr lang="ru-RU" dirty="0"/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ПОСО-22 3/9 (д)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0897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Берестовой, Чернявская</a:t>
                      </a:r>
                    </a:p>
                  </a:txBody>
                  <a:tcPr marL="99060" marR="99060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ТМ-22</a:t>
                      </a:r>
                    </a:p>
                  </a:txBody>
                  <a:tcPr marL="99060" marR="990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469563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56754" y="0"/>
            <a:ext cx="10232571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792969"/>
              </p:ext>
            </p:extLst>
          </p:nvPr>
        </p:nvGraphicFramePr>
        <p:xfrm>
          <a:off x="323528" y="757646"/>
          <a:ext cx="9342986" cy="6100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44137" y="0"/>
            <a:ext cx="915706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C3300"/>
                </a:solidFill>
              </a:rPr>
              <a:t>Пропуски занятий по уважительным причинам (1 курс)</a:t>
            </a:r>
          </a:p>
        </p:txBody>
      </p:sp>
    </p:spTree>
    <p:extLst>
      <p:ext uri="{BB962C8B-B14F-4D97-AF65-F5344CB8AC3E}">
        <p14:creationId xmlns:p14="http://schemas.microsoft.com/office/powerpoint/2010/main" val="388469563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2093347"/>
              </p:ext>
            </p:extLst>
          </p:nvPr>
        </p:nvGraphicFramePr>
        <p:xfrm>
          <a:off x="251520" y="1005840"/>
          <a:ext cx="9349680" cy="5852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522514" y="182881"/>
            <a:ext cx="90133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C3300"/>
                </a:solidFill>
              </a:rPr>
              <a:t>Пропуски занятий  в сравнении (1 курс)</a:t>
            </a:r>
            <a:endParaRPr lang="ru-RU" sz="40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639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0409754"/>
              </p:ext>
            </p:extLst>
          </p:nvPr>
        </p:nvGraphicFramePr>
        <p:xfrm>
          <a:off x="365760" y="1384663"/>
          <a:ext cx="9157063" cy="54733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13509" y="169817"/>
            <a:ext cx="91570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C3300"/>
                </a:solidFill>
              </a:rPr>
              <a:t>Пропуски занятий без уважительных причин </a:t>
            </a:r>
            <a:br>
              <a:rPr lang="ru-RU" sz="3600" b="1" dirty="0">
                <a:solidFill>
                  <a:srgbClr val="CC3300"/>
                </a:solidFill>
              </a:rPr>
            </a:br>
            <a:r>
              <a:rPr lang="ru-RU" sz="3600" b="1" dirty="0">
                <a:solidFill>
                  <a:srgbClr val="CC3300"/>
                </a:solidFill>
              </a:rPr>
              <a:t>(2 курс)</a:t>
            </a:r>
            <a:endParaRPr lang="ru-RU" sz="3600" dirty="0">
              <a:solidFill>
                <a:srgbClr val="CC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469563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69975760"/>
              </p:ext>
            </p:extLst>
          </p:nvPr>
        </p:nvGraphicFramePr>
        <p:xfrm>
          <a:off x="516300" y="1776549"/>
          <a:ext cx="9084899" cy="45589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7707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28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71640"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ФИО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Группа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3595">
                <a:tc>
                  <a:txBody>
                    <a:bodyPr/>
                    <a:lstStyle/>
                    <a:p>
                      <a:r>
                        <a:rPr lang="ru-RU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Гринько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ЭК-21/11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r>
                        <a:rPr lang="ru-RU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Спивак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ОЛД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r>
                        <a:rPr lang="ru-RU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Королева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ТВ-21</a:t>
                      </a:r>
                      <a:r>
                        <a:rPr lang="ru-RU" baseline="0" dirty="0"/>
                        <a:t> 2/9 (д)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r>
                        <a:rPr lang="ru-RU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Белячков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СИС-21 1/9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7142">
                <a:tc>
                  <a:txBody>
                    <a:bodyPr/>
                    <a:lstStyle/>
                    <a:p>
                      <a:r>
                        <a:rPr lang="ru-RU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Науменко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СИС-21 2/9 (д)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1640">
                <a:tc>
                  <a:txBody>
                    <a:bodyPr/>
                    <a:lstStyle/>
                    <a:p>
                      <a:r>
                        <a:rPr lang="ru-RU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/>
                        <a:t>Чегринец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ТМ-21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457199" y="378823"/>
            <a:ext cx="909174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СТУДЕНТЫ 2 курса, </a:t>
            </a:r>
            <a:b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требующие «высокого» внимания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388469563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2057787"/>
              </p:ext>
            </p:extLst>
          </p:nvPr>
        </p:nvGraphicFramePr>
        <p:xfrm>
          <a:off x="235131" y="1371600"/>
          <a:ext cx="9470572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770709" y="313509"/>
            <a:ext cx="869986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C3300"/>
                </a:solidFill>
              </a:rPr>
              <a:t>Пропуски занятий по уважительным причинам 2 курс</a:t>
            </a:r>
          </a:p>
        </p:txBody>
      </p:sp>
    </p:spTree>
    <p:extLst>
      <p:ext uri="{BB962C8B-B14F-4D97-AF65-F5344CB8AC3E}">
        <p14:creationId xmlns:p14="http://schemas.microsoft.com/office/powerpoint/2010/main" val="38846956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D9A4037-BCD2-DABD-1E4F-83FBED3B5B7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168" t="19024" r="34114" b="27379"/>
          <a:stretch/>
        </p:blipFill>
        <p:spPr>
          <a:xfrm>
            <a:off x="0" y="-40379"/>
            <a:ext cx="8145711" cy="70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95639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71CCCC-D2DD-9835-90FC-C004F19EEE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42" t="18271" r="32465" b="28433"/>
          <a:stretch/>
        </p:blipFill>
        <p:spPr>
          <a:xfrm>
            <a:off x="58723" y="-40379"/>
            <a:ext cx="8070209" cy="70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9563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7165EB-A2D6-BAEE-D2E5-CC82CD8744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846" t="24444" r="33181" b="28582"/>
          <a:stretch/>
        </p:blipFill>
        <p:spPr>
          <a:xfrm>
            <a:off x="0" y="-1"/>
            <a:ext cx="8154100" cy="70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7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Средний балл успеваемости групп 1 курса</a:t>
            </a: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4327682"/>
              </p:ext>
            </p:extLst>
          </p:nvPr>
        </p:nvGraphicFramePr>
        <p:xfrm>
          <a:off x="681038" y="1825624"/>
          <a:ext cx="8543925" cy="5032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3015523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BC9CF0-F2AA-D26E-BFC9-E24D73AE4E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253" t="18723" r="32421" b="27981"/>
          <a:stretch/>
        </p:blipFill>
        <p:spPr>
          <a:xfrm>
            <a:off x="184731" y="46554"/>
            <a:ext cx="7960979" cy="6971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0001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75144DB-AF4F-7F73-7671-7DD20E49D5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575" t="18120" r="32506" b="25574"/>
          <a:stretch/>
        </p:blipFill>
        <p:spPr>
          <a:xfrm>
            <a:off x="75501" y="-40379"/>
            <a:ext cx="7999303" cy="7058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2538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E4FBC71-28D0-DB26-F631-99E0C2860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084" t="18271" r="32167" b="26024"/>
          <a:stretch/>
        </p:blipFill>
        <p:spPr>
          <a:xfrm>
            <a:off x="184731" y="102307"/>
            <a:ext cx="7665762" cy="6826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801279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40379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D64758-D3D0-A7B2-FC74-AE6FF8B074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998" t="18422" r="32674" b="27078"/>
          <a:stretch/>
        </p:blipFill>
        <p:spPr>
          <a:xfrm>
            <a:off x="92364" y="52189"/>
            <a:ext cx="7992901" cy="6965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8049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2319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2297" y="194291"/>
            <a:ext cx="2588285" cy="2287652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69817" y="3331027"/>
            <a:ext cx="9522823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>
                <a:solidFill>
                  <a:srgbClr val="CC33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Анализ Всероссийских </a:t>
            </a:r>
            <a:r>
              <a:rPr lang="ru-RU" sz="3600" b="1" dirty="0">
                <a:solidFill>
                  <a:srgbClr val="CC33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проверочных работ </a:t>
            </a:r>
          </a:p>
          <a:p>
            <a:pPr algn="ctr"/>
            <a:endParaRPr lang="ru-RU" altLang="ru-RU" sz="2400" b="1" dirty="0">
              <a:solidFill>
                <a:srgbClr val="CC3300"/>
              </a:solidFill>
            </a:endParaRPr>
          </a:p>
          <a:p>
            <a:pPr algn="ctr"/>
            <a:r>
              <a:rPr lang="ru-RU" altLang="ru-RU" sz="3600" b="1" dirty="0"/>
              <a:t>Казак Светлана Валерьевна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812970" y="235128"/>
            <a:ext cx="3670663" cy="20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923198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98651071"/>
              </p:ext>
            </p:extLst>
          </p:nvPr>
        </p:nvGraphicFramePr>
        <p:xfrm>
          <a:off x="824248" y="0"/>
          <a:ext cx="3992452" cy="5318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80171335"/>
              </p:ext>
            </p:extLst>
          </p:nvPr>
        </p:nvGraphicFramePr>
        <p:xfrm>
          <a:off x="5344732" y="216794"/>
          <a:ext cx="4067087" cy="48188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1395285" y="5225143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ВСЕГО: 496 чел.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6289256" y="5199017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ВСЕГО: 521 чел.</a:t>
            </a:r>
          </a:p>
        </p:txBody>
      </p:sp>
    </p:spTree>
    <p:extLst>
      <p:ext uri="{BB962C8B-B14F-4D97-AF65-F5344CB8AC3E}">
        <p14:creationId xmlns:p14="http://schemas.microsoft.com/office/powerpoint/2010/main" val="90324336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888422" y="1104204"/>
            <a:ext cx="2951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Метопредметные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результаты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300454" y="1064950"/>
            <a:ext cx="3699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Метопредметные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результаты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533257713"/>
              </p:ext>
            </p:extLst>
          </p:nvPr>
        </p:nvGraphicFramePr>
        <p:xfrm>
          <a:off x="303726" y="2125014"/>
          <a:ext cx="4538730" cy="445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33632307"/>
              </p:ext>
            </p:extLst>
          </p:nvPr>
        </p:nvGraphicFramePr>
        <p:xfrm>
          <a:off x="4953000" y="2253804"/>
          <a:ext cx="4525851" cy="38352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056659" y="545557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</a:t>
            </a:r>
          </a:p>
        </p:txBody>
      </p:sp>
    </p:spTree>
    <p:extLst>
      <p:ext uri="{BB962C8B-B14F-4D97-AF65-F5344CB8AC3E}">
        <p14:creationId xmlns:p14="http://schemas.microsoft.com/office/powerpoint/2010/main" val="3632412669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888422" y="1104204"/>
            <a:ext cx="295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300454" y="1064950"/>
            <a:ext cx="369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289534040"/>
              </p:ext>
            </p:extLst>
          </p:nvPr>
        </p:nvGraphicFramePr>
        <p:xfrm>
          <a:off x="303727" y="2643817"/>
          <a:ext cx="382960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21237216"/>
              </p:ext>
            </p:extLst>
          </p:nvPr>
        </p:nvGraphicFramePr>
        <p:xfrm>
          <a:off x="4953000" y="2680334"/>
          <a:ext cx="4294909" cy="340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056659" y="545557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</a:t>
            </a:r>
          </a:p>
        </p:txBody>
      </p:sp>
    </p:spTree>
    <p:extLst>
      <p:ext uri="{BB962C8B-B14F-4D97-AF65-F5344CB8AC3E}">
        <p14:creationId xmlns:p14="http://schemas.microsoft.com/office/powerpoint/2010/main" val="2048962526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888422" y="1104204"/>
            <a:ext cx="295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300454" y="1064950"/>
            <a:ext cx="369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491041891"/>
              </p:ext>
            </p:extLst>
          </p:nvPr>
        </p:nvGraphicFramePr>
        <p:xfrm>
          <a:off x="213575" y="1854558"/>
          <a:ext cx="4461456" cy="46516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64280012"/>
              </p:ext>
            </p:extLst>
          </p:nvPr>
        </p:nvGraphicFramePr>
        <p:xfrm>
          <a:off x="4953000" y="1957590"/>
          <a:ext cx="4294909" cy="4131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056659" y="545557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</a:t>
            </a:r>
          </a:p>
        </p:txBody>
      </p:sp>
    </p:spTree>
    <p:extLst>
      <p:ext uri="{BB962C8B-B14F-4D97-AF65-F5344CB8AC3E}">
        <p14:creationId xmlns:p14="http://schemas.microsoft.com/office/powerpoint/2010/main" val="314116609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888422" y="1104204"/>
            <a:ext cx="295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300454" y="1064950"/>
            <a:ext cx="369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44656175"/>
              </p:ext>
            </p:extLst>
          </p:nvPr>
        </p:nvGraphicFramePr>
        <p:xfrm>
          <a:off x="252211" y="1893194"/>
          <a:ext cx="3829608" cy="46902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210687458"/>
              </p:ext>
            </p:extLst>
          </p:nvPr>
        </p:nvGraphicFramePr>
        <p:xfrm>
          <a:off x="4953000" y="2680334"/>
          <a:ext cx="4294909" cy="340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056659" y="545557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 КУРС</a:t>
            </a:r>
          </a:p>
        </p:txBody>
      </p:sp>
    </p:spTree>
    <p:extLst>
      <p:ext uri="{BB962C8B-B14F-4D97-AF65-F5344CB8AC3E}">
        <p14:creationId xmlns:p14="http://schemas.microsoft.com/office/powerpoint/2010/main" val="31411660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906000" cy="7058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00446" y="321270"/>
            <a:ext cx="40364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1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2022 – 2023 уч. года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4898572" y="321270"/>
            <a:ext cx="46049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ИТОГИ АТТЕСТАЦИИ СТУДЕНТОВ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 КУРСА ЗА 2 СЕМЕСТР </a:t>
            </a:r>
          </a:p>
          <a:p>
            <a:pPr algn="ctr"/>
            <a:r>
              <a:rPr lang="ru-RU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2021 – 2022 уч. года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682017435"/>
              </p:ext>
            </p:extLst>
          </p:nvPr>
        </p:nvGraphicFramePr>
        <p:xfrm>
          <a:off x="372862" y="1600855"/>
          <a:ext cx="4421080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61840542"/>
              </p:ext>
            </p:extLst>
          </p:nvPr>
        </p:nvGraphicFramePr>
        <p:xfrm>
          <a:off x="4953000" y="1521599"/>
          <a:ext cx="4714913" cy="37348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09451" y="5652927"/>
            <a:ext cx="9158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ПК-21 1/9    - Петрова М.С.                    ТВ-21 1/9      - Карпенко И.И.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ПК-21 2/9д  - Медведева Д.Ю.                ТВ-21 2/9д    - Гаркуша Л.В.</a:t>
            </a: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ПМ-21 1/9 – Топорова В.П.</a:t>
            </a:r>
          </a:p>
        </p:txBody>
      </p:sp>
    </p:spTree>
    <p:extLst>
      <p:ext uri="{BB962C8B-B14F-4D97-AF65-F5344CB8AC3E}">
        <p14:creationId xmlns:p14="http://schemas.microsoft.com/office/powerpoint/2010/main" val="335151485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888422" y="1104204"/>
            <a:ext cx="29511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Метопредметные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результаты 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300454" y="1064950"/>
            <a:ext cx="36995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Метопредметные</a:t>
            </a:r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результаты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95497319"/>
              </p:ext>
            </p:extLst>
          </p:nvPr>
        </p:nvGraphicFramePr>
        <p:xfrm>
          <a:off x="342364" y="2128662"/>
          <a:ext cx="4189876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69372376"/>
              </p:ext>
            </p:extLst>
          </p:nvPr>
        </p:nvGraphicFramePr>
        <p:xfrm>
          <a:off x="4953000" y="2680334"/>
          <a:ext cx="4294909" cy="340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056659" y="545557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ЗАВЕРШИВШИЕ</a:t>
            </a:r>
          </a:p>
        </p:txBody>
      </p:sp>
    </p:spTree>
    <p:extLst>
      <p:ext uri="{BB962C8B-B14F-4D97-AF65-F5344CB8AC3E}">
        <p14:creationId xmlns:p14="http://schemas.microsoft.com/office/powerpoint/2010/main" val="179643970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888422" y="1104204"/>
            <a:ext cx="295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300454" y="1064950"/>
            <a:ext cx="369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МАТЕМАТИКА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316264090"/>
              </p:ext>
            </p:extLst>
          </p:nvPr>
        </p:nvGraphicFramePr>
        <p:xfrm>
          <a:off x="303727" y="2643817"/>
          <a:ext cx="3829608" cy="393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41909061"/>
              </p:ext>
            </p:extLst>
          </p:nvPr>
        </p:nvGraphicFramePr>
        <p:xfrm>
          <a:off x="4953000" y="2680334"/>
          <a:ext cx="4294909" cy="3408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056659" y="545557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ЗАВЕРШИВШИЕ</a:t>
            </a:r>
          </a:p>
        </p:txBody>
      </p:sp>
    </p:spTree>
    <p:extLst>
      <p:ext uri="{BB962C8B-B14F-4D97-AF65-F5344CB8AC3E}">
        <p14:creationId xmlns:p14="http://schemas.microsoft.com/office/powerpoint/2010/main" val="176257013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888422" y="1104204"/>
            <a:ext cx="295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300454" y="1064950"/>
            <a:ext cx="369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ФИЗИКА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742364201"/>
              </p:ext>
            </p:extLst>
          </p:nvPr>
        </p:nvGraphicFramePr>
        <p:xfrm>
          <a:off x="303727" y="1880315"/>
          <a:ext cx="3829608" cy="47031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7111350"/>
              </p:ext>
            </p:extLst>
          </p:nvPr>
        </p:nvGraphicFramePr>
        <p:xfrm>
          <a:off x="4953000" y="1867438"/>
          <a:ext cx="4294909" cy="422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056659" y="545557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ЗАВЕРШИВШИЕ</a:t>
            </a:r>
          </a:p>
        </p:txBody>
      </p:sp>
    </p:spTree>
    <p:extLst>
      <p:ext uri="{BB962C8B-B14F-4D97-AF65-F5344CB8AC3E}">
        <p14:creationId xmlns:p14="http://schemas.microsoft.com/office/powerpoint/2010/main" val="1287540595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906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888422" y="1104204"/>
            <a:ext cx="29511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2021год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D413485-6B0C-4C19-9184-9D0D0F0D489F}"/>
              </a:ext>
            </a:extLst>
          </p:cNvPr>
          <p:cNvSpPr/>
          <p:nvPr/>
        </p:nvSpPr>
        <p:spPr>
          <a:xfrm>
            <a:off x="5300454" y="1064950"/>
            <a:ext cx="3699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ХИМИЯ</a:t>
            </a:r>
          </a:p>
          <a:p>
            <a:pPr algn="ctr"/>
            <a:r>
              <a:rPr lang="ru-RU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2022 год</a:t>
            </a: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196157584"/>
              </p:ext>
            </p:extLst>
          </p:nvPr>
        </p:nvGraphicFramePr>
        <p:xfrm>
          <a:off x="702632" y="1957589"/>
          <a:ext cx="3829608" cy="4664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130884105"/>
              </p:ext>
            </p:extLst>
          </p:nvPr>
        </p:nvGraphicFramePr>
        <p:xfrm>
          <a:off x="4953000" y="1750536"/>
          <a:ext cx="4294909" cy="43385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F70D4D39-DF55-465D-974E-D45D2FA2ABE0}"/>
              </a:ext>
            </a:extLst>
          </p:cNvPr>
          <p:cNvSpPr/>
          <p:nvPr/>
        </p:nvSpPr>
        <p:spPr>
          <a:xfrm>
            <a:off x="3056659" y="545557"/>
            <a:ext cx="295116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ЗАВЕРШИВШИЕ</a:t>
            </a:r>
          </a:p>
        </p:txBody>
      </p:sp>
    </p:spTree>
    <p:extLst>
      <p:ext uri="{BB962C8B-B14F-4D97-AF65-F5344CB8AC3E}">
        <p14:creationId xmlns:p14="http://schemas.microsoft.com/office/powerpoint/2010/main" val="67341978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923198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442298" y="194291"/>
            <a:ext cx="2496845" cy="2261526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169817" y="3082832"/>
            <a:ext cx="952282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Отчет о выполнении рекомендаций по адаптации студентов 1 курса</a:t>
            </a:r>
          </a:p>
          <a:p>
            <a:pPr algn="ctr"/>
            <a:endParaRPr lang="ru-RU" altLang="ru-RU" sz="3600" b="1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3600" b="1" dirty="0"/>
              <a:t>Лифарь Ольга Николаевна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812970" y="235128"/>
            <a:ext cx="3670663" cy="2024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198" y="0"/>
            <a:ext cx="99231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124" name="Rectangle 3"/>
          <p:cNvSpPr>
            <a:spLocks noGrp="1"/>
          </p:cNvSpPr>
          <p:nvPr>
            <p:ph idx="1"/>
          </p:nvPr>
        </p:nvSpPr>
        <p:spPr>
          <a:xfrm>
            <a:off x="352697" y="1463041"/>
            <a:ext cx="9157063" cy="4911634"/>
          </a:xfrm>
        </p:spPr>
        <p:txBody>
          <a:bodyPr>
            <a:normAutofit/>
          </a:bodyPr>
          <a:lstStyle/>
          <a:p>
            <a:pPr algn="just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ru-RU" sz="2800" dirty="0"/>
              <a:t>            </a:t>
            </a:r>
            <a:endParaRPr lang="ru-RU" altLang="ru-RU" sz="2800" dirty="0"/>
          </a:p>
        </p:txBody>
      </p:sp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391886" y="235131"/>
            <a:ext cx="8987245" cy="1345475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Работа проведенная со студентами 1 курса </a:t>
            </a:r>
            <a:b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период адаптации по запросу кураторов учебных групп и по инициативе психолога</a:t>
            </a:r>
            <a:endParaRPr lang="ru-RU" alt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00447" y="2024742"/>
            <a:ext cx="943138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Количество обратившихся (обучающихся, родителей, специалистов) за психологической помощью к педагогам-психологам образовательного учреждения: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219 человек.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обучающихся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- 179 человек.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родителей (законных представителей)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21 человек.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 них специалистов, преподавателей, кураторов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(за методической помощью, профессиональной поддержкой)</a:t>
            </a:r>
            <a:r>
              <a:rPr lang="ru-RU" sz="2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19 человек.</a:t>
            </a:r>
          </a:p>
        </p:txBody>
      </p:sp>
    </p:spTree>
  </p:cSld>
  <p:clrMapOvr>
    <a:masterClrMapping/>
  </p:clrMapOvr>
  <p:transition spd="slow">
    <p:cover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23198" cy="68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51303" y="442485"/>
            <a:ext cx="2313965" cy="223540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4100" name="Прямоугольник 2"/>
          <p:cNvSpPr>
            <a:spLocks noChangeArrowheads="1"/>
          </p:cNvSpPr>
          <p:nvPr/>
        </p:nvSpPr>
        <p:spPr bwMode="auto">
          <a:xfrm>
            <a:off x="0" y="3226525"/>
            <a:ext cx="990599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Утверждение правил приема по программам СПО на 2023-2024 учебный год </a:t>
            </a:r>
          </a:p>
          <a:p>
            <a:pPr algn="ctr"/>
            <a:endParaRPr lang="ru-RU" altLang="ru-RU" sz="3600" b="1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ru-RU" altLang="ru-RU" sz="3600" b="1" dirty="0" err="1"/>
              <a:t>Витченко</a:t>
            </a:r>
            <a:r>
              <a:rPr lang="ru-RU" altLang="ru-RU" sz="3600" b="1" dirty="0"/>
              <a:t> Екатерина Юрьевна</a:t>
            </a:r>
          </a:p>
        </p:txBody>
      </p:sp>
      <p:pic>
        <p:nvPicPr>
          <p:cNvPr id="5" name="Рисунок 4" descr="C:\Users\User\Desktop\1 001.jpg"/>
          <p:cNvPicPr/>
          <p:nvPr/>
        </p:nvPicPr>
        <p:blipFill>
          <a:blip r:embed="rId4" cstate="print"/>
          <a:srcRect l="30911" t="25319" r="24491" b="51990"/>
          <a:stretch>
            <a:fillRect/>
          </a:stretch>
        </p:blipFill>
        <p:spPr bwMode="auto">
          <a:xfrm rot="10800000">
            <a:off x="5826033" y="548638"/>
            <a:ext cx="3579221" cy="2037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Svetik\Desktop\02-1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906000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" name="Shape 114"/>
          <p:cNvSpPr txBox="1">
            <a:spLocks noGrp="1"/>
          </p:cNvSpPr>
          <p:nvPr>
            <p:ph type="ctrTitle"/>
          </p:nvPr>
        </p:nvSpPr>
        <p:spPr>
          <a:xfrm>
            <a:off x="1507315" y="4441197"/>
            <a:ext cx="6879039" cy="1913916"/>
          </a:xfrm>
          <a:effectLst>
            <a:glow rad="228600">
              <a:schemeClr val="accent1">
                <a:satMod val="175000"/>
                <a:alpha val="40000"/>
              </a:schemeClr>
            </a:glow>
            <a:softEdge rad="635000"/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tIns="0" rIns="18275" bIns="0" rtlCol="0" anchor="b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  <a:defRPr/>
            </a:pPr>
            <a:r>
              <a:rPr lang="ru-RU" sz="66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 </a:t>
            </a: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СПАСИБО</a:t>
            </a:r>
            <a:b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</a:br>
            <a:r>
              <a:rPr lang="ru-RU" sz="6000" b="1" i="1" dirty="0">
                <a:ln w="11430"/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ea typeface="Calibri"/>
                <a:cs typeface="Calibri"/>
                <a:sym typeface="Calibri"/>
              </a:rPr>
              <a:t> ЗА ВНИМАНИЕ</a:t>
            </a:r>
            <a:endParaRPr lang="ru-RU" sz="6600" b="1" i="1" dirty="0">
              <a:ln w="11430"/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ea typeface="Calibri"/>
              <a:cs typeface="Calibri"/>
              <a:sym typeface="Calibri"/>
            </a:endParaRPr>
          </a:p>
        </p:txBody>
      </p:sp>
      <p:pic>
        <p:nvPicPr>
          <p:cNvPr id="116" name="Shape 116" descr="C:\Documents and Settings\Admin\Мои документы\герб Керчьполитех.png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272481" y="24474"/>
            <a:ext cx="2400599" cy="2574793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sp>
        <p:nvSpPr>
          <p:cNvPr id="117" name="Shape 117"/>
          <p:cNvSpPr txBox="1"/>
          <p:nvPr/>
        </p:nvSpPr>
        <p:spPr>
          <a:xfrm>
            <a:off x="506506" y="2924944"/>
            <a:ext cx="9054767" cy="2592288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</p:spPr>
        <p:txBody>
          <a:bodyPr lIns="91425" tIns="45700" rIns="91425" bIns="45700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Merriweather"/>
              <a:buNone/>
              <a:defRPr/>
            </a:pPr>
            <a:endParaRPr lang="ru-RU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95943"/>
            <a:ext cx="9906000" cy="7267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32062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9ACD9F79-99A0-4B8E-B480-90ED94DBC3BD}"/>
              </a:ext>
            </a:extLst>
          </p:cNvPr>
          <p:cNvSpPr/>
          <p:nvPr/>
        </p:nvSpPr>
        <p:spPr>
          <a:xfrm>
            <a:off x="92364" y="273893"/>
            <a:ext cx="9670613" cy="1331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АБСОЛЮТНАЯ И КАЧЕСТВЕННАЯ УСПЕВАЕМОСТЬ</a:t>
            </a:r>
            <a:endParaRPr lang="ru-RU" sz="24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ru-RU" sz="24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ГРУППАМ 2 КУРСА </a:t>
            </a:r>
          </a:p>
          <a:p>
            <a:pPr algn="ctr">
              <a:lnSpc>
                <a:spcPct val="115000"/>
              </a:lnSpc>
            </a:pPr>
            <a:r>
              <a:rPr lang="ru-RU" sz="22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 1 СЕМЕСТР 2022-2023 </a:t>
            </a:r>
            <a:r>
              <a:rPr lang="ru-RU" sz="2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22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года        ЗА 2 СЕМЕСТР  2021-2022 </a:t>
            </a:r>
            <a:r>
              <a:rPr lang="ru-RU" sz="2200" b="1" dirty="0" err="1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</a:t>
            </a:r>
            <a:r>
              <a:rPr lang="ru-RU" sz="2200" b="1" dirty="0">
                <a:solidFill>
                  <a:srgbClr val="CC33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года</a:t>
            </a:r>
            <a:endParaRPr lang="ru-RU" sz="2200" dirty="0">
              <a:solidFill>
                <a:srgbClr val="CC330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80786615"/>
              </p:ext>
            </p:extLst>
          </p:nvPr>
        </p:nvGraphicFramePr>
        <p:xfrm>
          <a:off x="184731" y="1810173"/>
          <a:ext cx="5274297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611807123"/>
              </p:ext>
            </p:extLst>
          </p:nvPr>
        </p:nvGraphicFramePr>
        <p:xfrm>
          <a:off x="4376057" y="1748029"/>
          <a:ext cx="5303521" cy="4260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55017188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2462</Words>
  <Application>Microsoft Office PowerPoint</Application>
  <PresentationFormat>Лист A4 (210x297 мм)</PresentationFormat>
  <Paragraphs>649</Paragraphs>
  <Slides>87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87</vt:i4>
      </vt:variant>
    </vt:vector>
  </HeadingPairs>
  <TitlesOfParts>
    <vt:vector size="96" baseType="lpstr">
      <vt:lpstr>Arial</vt:lpstr>
      <vt:lpstr>Arial Black</vt:lpstr>
      <vt:lpstr>Calibri</vt:lpstr>
      <vt:lpstr>Calibri Light</vt:lpstr>
      <vt:lpstr>Merriweather</vt:lpstr>
      <vt:lpstr>Noto Sans Symbols</vt:lpstr>
      <vt:lpstr>Times New Roman</vt:lpstr>
      <vt:lpstr>Wingdings</vt:lpstr>
      <vt:lpstr>Тема Office</vt:lpstr>
      <vt:lpstr>Педагогический  совет</vt:lpstr>
      <vt:lpstr>Цель WorldSkills RUSSIA: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балл успеваемости групп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балл успеваемости групп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балл успеваемости групп 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  <vt:lpstr>Презентация PowerPoint</vt:lpstr>
      <vt:lpstr>Презентация PowerPoint</vt:lpstr>
      <vt:lpstr>Презентация PowerPoint</vt:lpstr>
      <vt:lpstr>Презентация PowerPoint</vt:lpstr>
      <vt:lpstr>Средний балл успеваемости групп  1 курса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Цель WorldSkills RUSSIA:</vt:lpstr>
      <vt:lpstr>Цель WorldSkills RUSSIA: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Работа проведенная со студентами 1 курса  в период адаптации по запросу кураторов учебных групп и по инициативе психолога</vt:lpstr>
      <vt:lpstr>Презентация PowerPoint</vt:lpstr>
      <vt:lpstr>  СПАСИБО  ЗА ВНИМАНИЕ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Лена</dc:creator>
  <cp:lastModifiedBy>Пользователь</cp:lastModifiedBy>
  <cp:revision>263</cp:revision>
  <dcterms:created xsi:type="dcterms:W3CDTF">2020-01-29T16:03:44Z</dcterms:created>
  <dcterms:modified xsi:type="dcterms:W3CDTF">2023-01-26T10:41:49Z</dcterms:modified>
</cp:coreProperties>
</file>