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6" autoAdjust="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Численность студентов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331845515982857"/>
          <c:y val="0.16837167665131225"/>
          <c:w val="0.87604258510283728"/>
          <c:h val="0.7828215668344542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численность студентов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  <c:pt idx="3">
                  <c:v>2019-2020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23</c:v>
                </c:pt>
                <c:pt idx="1">
                  <c:v>22</c:v>
                </c:pt>
                <c:pt idx="2">
                  <c:v>21</c:v>
                </c:pt>
                <c:pt idx="3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05-4F53-BA67-9C82D1826C0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cylinder"/>
        <c:axId val="66299392"/>
        <c:axId val="66300928"/>
        <c:axId val="0"/>
      </c:bar3DChart>
      <c:catAx>
        <c:axId val="662993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6300928"/>
        <c:crosses val="autoZero"/>
        <c:auto val="1"/>
        <c:lblAlgn val="ctr"/>
        <c:lblOffset val="100"/>
        <c:noMultiLvlLbl val="0"/>
      </c:catAx>
      <c:valAx>
        <c:axId val="66300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6299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69-48EA-A59D-31D1D9413B0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69-48EA-A59D-31D1D9413B0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69-48EA-A59D-31D1D9413B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1736320"/>
        <c:axId val="71742208"/>
        <c:axId val="0"/>
      </c:bar3DChart>
      <c:catAx>
        <c:axId val="71736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rgbClr val="C00000"/>
                </a:solidFill>
              </a:defRPr>
            </a:pPr>
            <a:endParaRPr lang="ru-RU"/>
          </a:p>
        </c:txPr>
        <c:crossAx val="71742208"/>
        <c:crosses val="autoZero"/>
        <c:auto val="1"/>
        <c:lblAlgn val="ctr"/>
        <c:lblOffset val="100"/>
        <c:noMultiLvlLbl val="0"/>
      </c:catAx>
      <c:valAx>
        <c:axId val="717422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173632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32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32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3200"/>
            </a:pPr>
            <a:endParaRPr lang="ru-RU"/>
          </a:p>
        </c:txPr>
      </c:legendEntry>
      <c:layout>
        <c:manualLayout>
          <c:xMode val="edge"/>
          <c:yMode val="edge"/>
          <c:x val="0.80667055506950525"/>
          <c:y val="0.41809886647327876"/>
          <c:w val="0.19332944493049484"/>
          <c:h val="0.4048139589298455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39672645086031E-2"/>
          <c:y val="4.4861391929187248E-2"/>
          <c:w val="0.81369094488188987"/>
          <c:h val="0.9188661065059524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28D7-46B1-96A1-90D0F2424BC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D7-46B1-96A1-90D0F2424BC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accent3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3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D7-46B1-96A1-90D0F2424BC8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accent4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4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General</c:formatCode>
                <c:ptCount val="1"/>
                <c:pt idx="0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8D7-46B1-96A1-90D0F2424BC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cylinder"/>
        <c:axId val="72892800"/>
        <c:axId val="72894336"/>
        <c:axId val="0"/>
      </c:bar3DChart>
      <c:catAx>
        <c:axId val="72892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2894336"/>
        <c:crosses val="autoZero"/>
        <c:auto val="1"/>
        <c:lblAlgn val="ctr"/>
        <c:lblOffset val="100"/>
        <c:noMultiLvlLbl val="0"/>
      </c:catAx>
      <c:valAx>
        <c:axId val="72894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2892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2021</a:t>
            </a:r>
          </a:p>
        </c:rich>
      </c:tx>
      <c:layout>
        <c:manualLayout>
          <c:xMode val="edge"/>
          <c:yMode val="edge"/>
          <c:x val="0.22100057665550385"/>
          <c:y val="4.39736573554991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2">
                  <a:shade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explosion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FEC9-47C7-851F-8A139E68D7FC}"/>
              </c:ext>
            </c:extLst>
          </c:dPt>
          <c:dPt>
            <c:idx val="2"/>
            <c:bubble3D val="0"/>
            <c:spPr>
              <a:solidFill>
                <a:schemeClr val="accent2">
                  <a:tint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  <c:pt idx="2">
                  <c:v>5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23.1</c:v>
                </c:pt>
                <c:pt idx="1">
                  <c:v>46.15</c:v>
                </c:pt>
                <c:pt idx="2">
                  <c:v>30.7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C9-47C7-851F-8A139E68D7F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shade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2">
                  <a:tint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  <c:pt idx="2">
                  <c:v>5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2-FEC9-47C7-851F-8A139E68D7F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shade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2">
                  <a:tint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  <c:pt idx="2">
                  <c:v>5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3-FEC9-47C7-851F-8A139E68D7F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2019</a:t>
            </a:r>
          </a:p>
        </c:rich>
      </c:tx>
      <c:layout>
        <c:manualLayout>
          <c:xMode val="edge"/>
          <c:yMode val="edge"/>
          <c:x val="0.27365940821390217"/>
          <c:y val="2.383368814876425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shade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2">
                  <a:tint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  <c:pt idx="2">
                  <c:v>5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29</c:v>
                </c:pt>
                <c:pt idx="1">
                  <c:v>33</c:v>
                </c:pt>
                <c:pt idx="2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89-4B9A-97BB-C654DE875BD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shade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2">
                  <a:tint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  <c:pt idx="2">
                  <c:v>5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1-8889-4B9A-97BB-C654DE875BD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shade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2">
                  <a:tint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  <c:pt idx="2">
                  <c:v>5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2-8889-4B9A-97BB-C654DE875BD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2020</a:t>
            </a:r>
          </a:p>
        </c:rich>
      </c:tx>
      <c:layout>
        <c:manualLayout>
          <c:xMode val="edge"/>
          <c:yMode val="edge"/>
          <c:x val="0.2457619315304336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shade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2">
                  <a:tint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  <c:pt idx="2">
                  <c:v>5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27</c:v>
                </c:pt>
                <c:pt idx="1">
                  <c:v>33</c:v>
                </c:pt>
                <c:pt idx="2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1A-4938-B398-15D6284C6A5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shade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2">
                  <a:tint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  <c:pt idx="2">
                  <c:v>5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1-DD1A-4938-B398-15D6284C6A5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shade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2">
                  <a:tint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  <c:pt idx="2">
                  <c:v>5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2-DD1A-4938-B398-15D6284C6A5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shade val="6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D3-49F5-8A0B-00A32FC4F0F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D3-49F5-8A0B-00A32FC4F0FE}"/>
              </c:ext>
            </c:extLst>
          </c:dPt>
          <c:dPt>
            <c:idx val="2"/>
            <c:bubble3D val="0"/>
            <c:spPr>
              <a:solidFill>
                <a:schemeClr val="accent2">
                  <a:tint val="6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D3-49F5-8A0B-00A32FC4F0F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  <c:pt idx="2">
                  <c:v>5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</c:v>
                </c:pt>
                <c:pt idx="1">
                  <c:v>40</c:v>
                </c:pt>
                <c:pt idx="2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FA-438E-9165-641438C101F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shade val="6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D3-49F5-8A0B-00A32FC4F0F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D3-49F5-8A0B-00A32FC4F0FE}"/>
              </c:ext>
            </c:extLst>
          </c:dPt>
          <c:dPt>
            <c:idx val="2"/>
            <c:bubble3D val="0"/>
            <c:spPr>
              <a:solidFill>
                <a:schemeClr val="accent2">
                  <a:tint val="6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D3-49F5-8A0B-00A32FC4F0F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  <c:pt idx="2">
                  <c:v>5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1-D9FA-438E-9165-641438C101F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shade val="6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48D3-49F5-8A0B-00A32FC4F0F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48D3-49F5-8A0B-00A32FC4F0FE}"/>
              </c:ext>
            </c:extLst>
          </c:dPt>
          <c:dPt>
            <c:idx val="2"/>
            <c:bubble3D val="0"/>
            <c:spPr>
              <a:solidFill>
                <a:schemeClr val="accent2">
                  <a:tint val="6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48D3-49F5-8A0B-00A32FC4F0F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  <c:pt idx="2">
                  <c:v>5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2-D9FA-438E-9165-641438C101F8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shade val="6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F83-40DC-A493-37854FA6EB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F83-40DC-A493-37854FA6EBC2}"/>
              </c:ext>
            </c:extLst>
          </c:dPt>
          <c:dPt>
            <c:idx val="2"/>
            <c:bubble3D val="0"/>
            <c:spPr>
              <a:solidFill>
                <a:schemeClr val="accent2">
                  <a:tint val="6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F83-40DC-A493-37854FA6EBC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  <c:pt idx="2">
                  <c:v>5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</c:v>
                </c:pt>
                <c:pt idx="1">
                  <c:v>40</c:v>
                </c:pt>
                <c:pt idx="2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F83-40DC-A493-37854FA6EBC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shade val="6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3F83-40DC-A493-37854FA6EB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3F83-40DC-A493-37854FA6EBC2}"/>
              </c:ext>
            </c:extLst>
          </c:dPt>
          <c:dPt>
            <c:idx val="2"/>
            <c:bubble3D val="0"/>
            <c:spPr>
              <a:solidFill>
                <a:schemeClr val="accent2">
                  <a:tint val="6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3F83-40DC-A493-37854FA6EBC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  <c:pt idx="2">
                  <c:v>5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D-3F83-40DC-A493-37854FA6EBC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shade val="6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3F83-40DC-A493-37854FA6EB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3F83-40DC-A493-37854FA6EBC2}"/>
              </c:ext>
            </c:extLst>
          </c:dPt>
          <c:dPt>
            <c:idx val="2"/>
            <c:bubble3D val="0"/>
            <c:spPr>
              <a:solidFill>
                <a:schemeClr val="accent2">
                  <a:tint val="6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3F83-40DC-A493-37854FA6EBC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  <c:pt idx="2">
                  <c:v>5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14-3F83-40DC-A493-37854FA6EBC2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0.23615</cdr:x>
      <cdr:y>0.80464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98426" y="3798184"/>
          <a:ext cx="5170326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0.17021</cdr:x>
      <cdr:y>0.91684</cdr:y>
    </cdr:from>
    <cdr:to>
      <cdr:x>0.3053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152128" y="4291288"/>
          <a:ext cx="914390" cy="3892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rPr>
            <a:t>2017-2018,           2018-2019 ,             2019-2020,              2020-2021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0.88703</cdr:x>
      <cdr:y>0.43636</cdr:y>
    </cdr:from>
    <cdr:to>
      <cdr:x>0.99814</cdr:x>
      <cdr:y>0.5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99884" y="1974949"/>
          <a:ext cx="91440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/>
            <a:t>2019</a:t>
          </a:r>
        </a:p>
      </cdr:txBody>
    </cdr:sp>
  </cdr:relSizeAnchor>
  <cdr:relSizeAnchor xmlns:cdr="http://schemas.openxmlformats.org/drawingml/2006/chartDrawing">
    <cdr:from>
      <cdr:x>0.88889</cdr:x>
      <cdr:y>0.62681</cdr:y>
    </cdr:from>
    <cdr:to>
      <cdr:x>1</cdr:x>
      <cdr:y>0.82884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427168" y="28369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0.88458</cdr:x>
      <cdr:y>0.57908</cdr:y>
    </cdr:from>
    <cdr:to>
      <cdr:x>0.9957</cdr:x>
      <cdr:y>0.64272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279777" y="2620888"/>
          <a:ext cx="91440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/>
            <a:t>2020</a:t>
          </a:r>
        </a:p>
      </cdr:txBody>
    </cdr:sp>
  </cdr:relSizeAnchor>
  <cdr:relSizeAnchor xmlns:cdr="http://schemas.openxmlformats.org/drawingml/2006/chartDrawing">
    <cdr:from>
      <cdr:x>0.88889</cdr:x>
      <cdr:y>0.72227</cdr:y>
    </cdr:from>
    <cdr:to>
      <cdr:x>1</cdr:x>
      <cdr:y>0.9243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315200" y="326896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/>
            <a:t>2021</a:t>
          </a:r>
        </a:p>
      </cdr:txBody>
    </cdr:sp>
  </cdr:relSizeAnchor>
  <cdr:relSizeAnchor xmlns:cdr="http://schemas.openxmlformats.org/drawingml/2006/chartDrawing">
    <cdr:from>
      <cdr:x>0.26375</cdr:x>
      <cdr:y>0.08587</cdr:y>
    </cdr:from>
    <cdr:to>
      <cdr:x>0.37486</cdr:x>
      <cdr:y>0.2879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170584" y="38864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b="1" dirty="0">
              <a:latin typeface="Arial" panose="020B0604020202020204" pitchFamily="34" charset="0"/>
              <a:cs typeface="Arial" panose="020B0604020202020204" pitchFamily="34" charset="0"/>
            </a:rPr>
            <a:t>51</a:t>
          </a:r>
        </a:p>
      </cdr:txBody>
    </cdr:sp>
  </cdr:relSizeAnchor>
  <cdr:relSizeAnchor xmlns:cdr="http://schemas.openxmlformats.org/drawingml/2006/chartDrawing">
    <cdr:from>
      <cdr:x>0.4125</cdr:x>
      <cdr:y>0.18133</cdr:y>
    </cdr:from>
    <cdr:to>
      <cdr:x>0.52361</cdr:x>
      <cdr:y>0.38336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394720" y="8206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b="1" dirty="0">
              <a:latin typeface="Arial" panose="020B0604020202020204" pitchFamily="34" charset="0"/>
              <a:cs typeface="Arial" panose="020B0604020202020204" pitchFamily="34" charset="0"/>
            </a:rPr>
            <a:t>41</a:t>
          </a:r>
        </a:p>
      </cdr:txBody>
    </cdr:sp>
  </cdr:relSizeAnchor>
  <cdr:relSizeAnchor xmlns:cdr="http://schemas.openxmlformats.org/drawingml/2006/chartDrawing">
    <cdr:from>
      <cdr:x>0.5525</cdr:x>
      <cdr:y>0.39898</cdr:y>
    </cdr:from>
    <cdr:to>
      <cdr:x>0.66361</cdr:x>
      <cdr:y>0.60102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546848" y="180578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b="1" dirty="0">
              <a:latin typeface="Arial" panose="020B0604020202020204" pitchFamily="34" charset="0"/>
              <a:cs typeface="Arial" panose="020B0604020202020204" pitchFamily="34" charset="0"/>
            </a:rPr>
            <a:t>26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9237-C464-4003-8F7F-F8DEFB5C73FF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800A-EF47-4127-9C8D-8015807426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9237-C464-4003-8F7F-F8DEFB5C73FF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800A-EF47-4127-9C8D-8015807426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9237-C464-4003-8F7F-F8DEFB5C73FF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800A-EF47-4127-9C8D-8015807426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9237-C464-4003-8F7F-F8DEFB5C73FF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800A-EF47-4127-9C8D-8015807426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9237-C464-4003-8F7F-F8DEFB5C73FF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800A-EF47-4127-9C8D-8015807426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9237-C464-4003-8F7F-F8DEFB5C73FF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800A-EF47-4127-9C8D-8015807426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9237-C464-4003-8F7F-F8DEFB5C73FF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800A-EF47-4127-9C8D-8015807426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9237-C464-4003-8F7F-F8DEFB5C73FF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800A-EF47-4127-9C8D-8015807426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9237-C464-4003-8F7F-F8DEFB5C73FF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800A-EF47-4127-9C8D-8015807426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9237-C464-4003-8F7F-F8DEFB5C73FF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800A-EF47-4127-9C8D-8015807426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9237-C464-4003-8F7F-F8DEFB5C73FF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6800A-EF47-4127-9C8D-8015807426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89237-C464-4003-8F7F-F8DEFB5C73FF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6800A-EF47-4127-9C8D-80158074261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76673"/>
            <a:ext cx="7772400" cy="1080120"/>
          </a:xfrm>
        </p:spPr>
        <p:txBody>
          <a:bodyPr/>
          <a:lstStyle/>
          <a:p>
            <a:r>
              <a:rPr lang="ru-RU" sz="6000" b="1" dirty="0">
                <a:solidFill>
                  <a:schemeClr val="accent6">
                    <a:lumMod val="75000"/>
                  </a:schemeClr>
                </a:solidFill>
              </a:rPr>
              <a:t>Группа МЭПЗ-17 1/9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616764594"/>
              </p:ext>
            </p:extLst>
          </p:nvPr>
        </p:nvGraphicFramePr>
        <p:xfrm>
          <a:off x="1187624" y="1916832"/>
          <a:ext cx="676875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5892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ЧИСЛЕННОСТЬ СТУДЕНТОВ ВЫПУСКА ПОСЛЕДНИХ ЛЕТ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527659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КАЧЕСТВО ГИА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866095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Качественная успеваемость последних лет выпуска</a:t>
            </a:r>
          </a:p>
        </p:txBody>
      </p:sp>
      <p:graphicFrame>
        <p:nvGraphicFramePr>
          <p:cNvPr id="5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8185884"/>
              </p:ext>
            </p:extLst>
          </p:nvPr>
        </p:nvGraphicFramePr>
        <p:xfrm>
          <a:off x="5786446" y="1844824"/>
          <a:ext cx="3024336" cy="3176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3364117"/>
              </p:ext>
            </p:extLst>
          </p:nvPr>
        </p:nvGraphicFramePr>
        <p:xfrm>
          <a:off x="0" y="1988840"/>
          <a:ext cx="3024336" cy="3032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4880516"/>
              </p:ext>
            </p:extLst>
          </p:nvPr>
        </p:nvGraphicFramePr>
        <p:xfrm>
          <a:off x="3024336" y="3140969"/>
          <a:ext cx="2915816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66728" cy="114300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>Группа ЗИО-17 1/9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5181032"/>
              </p:ext>
            </p:extLst>
          </p:nvPr>
        </p:nvGraphicFramePr>
        <p:xfrm>
          <a:off x="-252536" y="1391742"/>
          <a:ext cx="5112568" cy="3693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04048" y="476672"/>
            <a:ext cx="3453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79646">
                    <a:lumMod val="75000"/>
                  </a:srgbClr>
                </a:solidFill>
                <a:ea typeface="+mj-ea"/>
                <a:cs typeface="+mj-cs"/>
              </a:rPr>
              <a:t>Группа ЗИО-18 1/9</a:t>
            </a:r>
            <a:endParaRPr lang="ru-RU" dirty="0"/>
          </a:p>
        </p:txBody>
      </p:sp>
      <p:graphicFrame>
        <p:nvGraphicFramePr>
          <p:cNvPr id="6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081621"/>
              </p:ext>
            </p:extLst>
          </p:nvPr>
        </p:nvGraphicFramePr>
        <p:xfrm>
          <a:off x="3779912" y="1417638"/>
          <a:ext cx="5112568" cy="3693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41</Words>
  <Application>Microsoft Office PowerPoint</Application>
  <PresentationFormat>Экран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Calibri</vt:lpstr>
      <vt:lpstr>Тема Office</vt:lpstr>
      <vt:lpstr>Группа МЭПЗ-17 1/9</vt:lpstr>
      <vt:lpstr>ЧИСЛЕННОСТЬ СТУДЕНТОВ ВЫПУСКА ПОСЛЕДНИХ ЛЕТ</vt:lpstr>
      <vt:lpstr>КАЧЕСТВО ГИА</vt:lpstr>
      <vt:lpstr>Качественная успеваемость последних лет выпуска</vt:lpstr>
      <vt:lpstr>Группа ЗИО-17 1/9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Группа МЭПЗ-13</dc:title>
  <dc:creator>Гапон</dc:creator>
  <cp:lastModifiedBy>User</cp:lastModifiedBy>
  <cp:revision>44</cp:revision>
  <dcterms:created xsi:type="dcterms:W3CDTF">2017-07-03T01:37:43Z</dcterms:created>
  <dcterms:modified xsi:type="dcterms:W3CDTF">2022-04-13T08:14:10Z</dcterms:modified>
</cp:coreProperties>
</file>