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339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5" r:id="rId11"/>
    <p:sldId id="354" r:id="rId12"/>
    <p:sldId id="353" r:id="rId13"/>
    <p:sldId id="304" r:id="rId14"/>
    <p:sldId id="305" r:id="rId15"/>
    <p:sldId id="306" r:id="rId16"/>
    <p:sldId id="309" r:id="rId17"/>
    <p:sldId id="310" r:id="rId18"/>
    <p:sldId id="257" r:id="rId19"/>
    <p:sldId id="311" r:id="rId20"/>
    <p:sldId id="334" r:id="rId21"/>
    <p:sldId id="335" r:id="rId22"/>
    <p:sldId id="316" r:id="rId23"/>
    <p:sldId id="277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8015777723689542E-2"/>
          <c:y val="4.4861391929187248E-2"/>
          <c:w val="0.68098255079225989"/>
          <c:h val="0.815746615692616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 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Лист1!$A$2:$A$5</c:f>
              <c:strCache>
                <c:ptCount val="3"/>
                <c:pt idx="0">
                  <c:v>ЭК-18- 1/11</c:v>
                </c:pt>
                <c:pt idx="1">
                  <c:v>ПОСО-17 - 1/9</c:v>
                </c:pt>
                <c:pt idx="2">
                  <c:v>ОДЛ-17- 1/9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ЭК-18- 1/11</c:v>
                </c:pt>
                <c:pt idx="1">
                  <c:v>ПОСО-17 - 1/9</c:v>
                </c:pt>
                <c:pt idx="2">
                  <c:v>ОДЛ-17- 1/9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90.9</c:v>
                </c:pt>
                <c:pt idx="1">
                  <c:v>96</c:v>
                </c:pt>
                <c:pt idx="2">
                  <c:v>87.5</c:v>
                </c:pt>
              </c:numCache>
            </c:numRef>
          </c:val>
        </c:ser>
        <c:axId val="59316480"/>
        <c:axId val="59332864"/>
      </c:barChart>
      <c:catAx>
        <c:axId val="593164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332864"/>
        <c:crossesAt val="10"/>
        <c:auto val="1"/>
        <c:lblAlgn val="ctr"/>
        <c:lblOffset val="100"/>
      </c:catAx>
      <c:valAx>
        <c:axId val="59332864"/>
        <c:scaling>
          <c:orientation val="minMax"/>
          <c:max val="100"/>
          <c:min val="10"/>
        </c:scaling>
        <c:axPos val="l"/>
        <c:majorGridlines/>
        <c:numFmt formatCode="General" sourceLinked="1"/>
        <c:tickLblPos val="nextTo"/>
        <c:crossAx val="59316480"/>
        <c:crosses val="autoZero"/>
        <c:crossBetween val="between"/>
        <c:majorUnit val="10"/>
        <c:minorUnit val="10"/>
      </c:valAx>
    </c:plotArea>
    <c:legend>
      <c:legendPos val="r"/>
      <c:layout>
        <c:manualLayout>
          <c:xMode val="edge"/>
          <c:yMode val="edge"/>
          <c:x val="0.78202995531508368"/>
          <c:y val="0.36107210774811932"/>
          <c:w val="0.20909594854421756"/>
          <c:h val="0.2778555635563083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Группа </a:t>
            </a:r>
            <a:r>
              <a:rPr lang="ru-RU" sz="3200" dirty="0" smtClean="0"/>
              <a:t>ЭК-18-1/11</a:t>
            </a:r>
          </a:p>
          <a:p>
            <a:pPr>
              <a:defRPr/>
            </a:pPr>
            <a:r>
              <a:rPr lang="ru-RU" sz="3200" dirty="0" smtClean="0"/>
              <a:t>(количество человек - 22)</a:t>
            </a:r>
            <a:endParaRPr lang="ru-RU" sz="3200" dirty="0"/>
          </a:p>
        </c:rich>
      </c:tx>
      <c:layout>
        <c:manualLayout>
          <c:xMode val="edge"/>
          <c:yMode val="edge"/>
          <c:x val="0.1990013809298002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</c:v>
                </c:pt>
                <c:pt idx="1">
                  <c:v>90.9</c:v>
                </c:pt>
              </c:numCache>
            </c:numRef>
          </c:val>
        </c:ser>
        <c:axId val="68764800"/>
        <c:axId val="68766336"/>
      </c:barChart>
      <c:catAx>
        <c:axId val="6876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8766336"/>
        <c:crossesAt val="10"/>
        <c:auto val="1"/>
        <c:lblAlgn val="ctr"/>
        <c:lblOffset val="100"/>
      </c:catAx>
      <c:valAx>
        <c:axId val="68766336"/>
        <c:scaling>
          <c:orientation val="minMax"/>
          <c:max val="100"/>
          <c:min val="10"/>
        </c:scaling>
        <c:axPos val="l"/>
        <c:majorGridlines/>
        <c:numFmt formatCode="@" sourceLinked="0"/>
        <c:tickLblPos val="nextTo"/>
        <c:crossAx val="68764800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Группа </a:t>
            </a:r>
            <a:r>
              <a:rPr lang="ru-RU" sz="3200" dirty="0" smtClean="0"/>
              <a:t>ЭК-18-1/11</a:t>
            </a:r>
          </a:p>
          <a:p>
            <a:pPr>
              <a:defRPr/>
            </a:pPr>
            <a:r>
              <a:rPr lang="ru-RU" sz="3200" dirty="0" smtClean="0"/>
              <a:t>(количество человек - 22)</a:t>
            </a:r>
            <a:endParaRPr lang="ru-RU" sz="3200" dirty="0"/>
          </a:p>
        </c:rich>
      </c:tx>
      <c:layout>
        <c:manualLayout>
          <c:xMode val="edge"/>
          <c:yMode val="edge"/>
          <c:x val="0.1990013809298002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47.8</c:v>
                </c:pt>
                <c:pt idx="1">
                  <c:v>63.6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39.1</c:v>
                </c:pt>
                <c:pt idx="1">
                  <c:v>27.3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13.1</c:v>
                </c:pt>
                <c:pt idx="1">
                  <c:v>9.1</c:v>
                </c:pt>
              </c:numCache>
            </c:numRef>
          </c:val>
        </c:ser>
        <c:axId val="73645056"/>
        <c:axId val="73650944"/>
      </c:barChart>
      <c:catAx>
        <c:axId val="7364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3650944"/>
        <c:crossesAt val="10"/>
        <c:auto val="1"/>
        <c:lblAlgn val="ctr"/>
        <c:lblOffset val="100"/>
      </c:catAx>
      <c:valAx>
        <c:axId val="73650944"/>
        <c:scaling>
          <c:orientation val="minMax"/>
          <c:max val="50"/>
          <c:min val="10"/>
        </c:scaling>
        <c:axPos val="l"/>
        <c:majorGridlines/>
        <c:numFmt formatCode="@" sourceLinked="0"/>
        <c:tickLblPos val="nextTo"/>
        <c:crossAx val="73645056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95.5</c:v>
                </c:pt>
                <c:pt idx="1">
                  <c:v>96</c:v>
                </c:pt>
              </c:numCache>
            </c:numRef>
          </c:val>
        </c:ser>
        <c:axId val="79364864"/>
        <c:axId val="79366400"/>
      </c:barChart>
      <c:catAx>
        <c:axId val="79364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366400"/>
        <c:crossesAt val="10"/>
        <c:auto val="1"/>
        <c:lblAlgn val="ctr"/>
        <c:lblOffset val="100"/>
      </c:catAx>
      <c:valAx>
        <c:axId val="79366400"/>
        <c:scaling>
          <c:orientation val="minMax"/>
          <c:max val="100"/>
          <c:min val="10"/>
        </c:scaling>
        <c:axPos val="l"/>
        <c:majorGridlines/>
        <c:numFmt formatCode="@" sourceLinked="0"/>
        <c:tickLblPos val="nextTo"/>
        <c:crossAx val="79364864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Группа </a:t>
            </a:r>
            <a:r>
              <a:rPr lang="ru-RU" sz="3200" dirty="0" smtClean="0"/>
              <a:t>ПОСО-17-1/9</a:t>
            </a:r>
          </a:p>
          <a:p>
            <a:pPr>
              <a:defRPr/>
            </a:pPr>
            <a:r>
              <a:rPr lang="ru-RU" sz="3200" dirty="0" smtClean="0"/>
              <a:t>(количество человек - 25)</a:t>
            </a:r>
            <a:endParaRPr lang="ru-RU" sz="3200" dirty="0"/>
          </a:p>
        </c:rich>
      </c:tx>
      <c:layout>
        <c:manualLayout>
          <c:xMode val="edge"/>
          <c:yMode val="edge"/>
          <c:x val="0.1990013809298002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63.6</c:v>
                </c:pt>
                <c:pt idx="1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27.3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9.1</c:v>
                </c:pt>
                <c:pt idx="1">
                  <c:v>4</c:v>
                </c:pt>
              </c:numCache>
            </c:numRef>
          </c:val>
        </c:ser>
        <c:axId val="79727616"/>
        <c:axId val="79729408"/>
      </c:barChart>
      <c:catAx>
        <c:axId val="79727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729408"/>
        <c:crossesAt val="10"/>
        <c:auto val="1"/>
        <c:lblAlgn val="ctr"/>
        <c:lblOffset val="100"/>
      </c:catAx>
      <c:valAx>
        <c:axId val="79729408"/>
        <c:scaling>
          <c:orientation val="minMax"/>
          <c:max val="50"/>
          <c:min val="10"/>
        </c:scaling>
        <c:axPos val="l"/>
        <c:majorGridlines/>
        <c:numFmt formatCode="@" sourceLinked="0"/>
        <c:tickLblPos val="nextTo"/>
        <c:crossAx val="79727616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Группа </a:t>
            </a:r>
            <a:r>
              <a:rPr lang="ru-RU" sz="3200" dirty="0" smtClean="0"/>
              <a:t>ОДЛ-17-1/9</a:t>
            </a:r>
          </a:p>
          <a:p>
            <a:pPr>
              <a:defRPr/>
            </a:pPr>
            <a:r>
              <a:rPr lang="ru-RU" sz="3200" dirty="0" smtClean="0"/>
              <a:t>(количество человек - 24)</a:t>
            </a:r>
            <a:endParaRPr lang="ru-RU" sz="3200" dirty="0"/>
          </a:p>
        </c:rich>
      </c:tx>
      <c:layout>
        <c:manualLayout>
          <c:xMode val="edge"/>
          <c:yMode val="edge"/>
          <c:x val="0.1990013809298002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68.2</c:v>
                </c:pt>
              </c:numCache>
            </c:numRef>
          </c:val>
        </c:ser>
        <c:axId val="80867712"/>
        <c:axId val="82127104"/>
      </c:barChart>
      <c:catAx>
        <c:axId val="80867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2127104"/>
        <c:crossesAt val="10"/>
        <c:auto val="1"/>
        <c:lblAlgn val="ctr"/>
        <c:lblOffset val="100"/>
      </c:catAx>
      <c:valAx>
        <c:axId val="82127104"/>
        <c:scaling>
          <c:orientation val="minMax"/>
          <c:max val="100"/>
          <c:min val="10"/>
        </c:scaling>
        <c:axPos val="l"/>
        <c:majorGridlines/>
        <c:numFmt formatCode="@" sourceLinked="0"/>
        <c:tickLblPos val="nextTo"/>
        <c:crossAx val="80867712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0.09549</cdr:x>
      <cdr:y>0.26833</cdr:y>
    </cdr:from>
    <cdr:to>
      <cdr:x>0.19097</cdr:x>
      <cdr:y>0.41113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5818" y="1214446"/>
          <a:ext cx="7858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100</a:t>
          </a:r>
          <a:r>
            <a:rPr lang="ru-RU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0.15625</cdr:x>
      <cdr:y>0.42617</cdr:y>
    </cdr:from>
    <cdr:to>
      <cdr:x>0.24306</cdr:x>
      <cdr:y>0.55537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341686" y="1928830"/>
          <a:ext cx="74541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90,9%</a:t>
          </a:r>
          <a:endParaRPr lang="ru-RU" sz="16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0.60764</cdr:x>
      <cdr:y>0.26833</cdr:y>
    </cdr:from>
    <cdr:to>
      <cdr:x>0.70313</cdr:x>
      <cdr:y>0.41113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000660" y="1214446"/>
          <a:ext cx="7858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100</a:t>
          </a:r>
          <a:r>
            <a:rPr lang="ru-RU" sz="1800" b="1" u="sng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1800" b="1" u="sng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0.43403</cdr:x>
      <cdr:y>0.26833</cdr:y>
    </cdr:from>
    <cdr:to>
      <cdr:x>0.52952</cdr:x>
      <cdr:y>0.41113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571900" y="1214446"/>
          <a:ext cx="7858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100</a:t>
          </a:r>
          <a:r>
            <a:rPr lang="ru-RU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0.2691</cdr:x>
      <cdr:y>0.26833</cdr:y>
    </cdr:from>
    <cdr:to>
      <cdr:x>0.36459</cdr:x>
      <cdr:y>0.41113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214578" y="1214446"/>
          <a:ext cx="7858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100</a:t>
          </a:r>
          <a:r>
            <a:rPr lang="ru-RU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0.66841</cdr:x>
      <cdr:y>0.42617</cdr:y>
    </cdr:from>
    <cdr:to>
      <cdr:x>0.75521</cdr:x>
      <cdr:y>0.55537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739496" y="1928830"/>
          <a:ext cx="74533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91,5%</a:t>
          </a:r>
          <a:endParaRPr lang="ru-RU" sz="1600" b="1" u="sng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0.4948</cdr:x>
      <cdr:y>0.42617</cdr:y>
    </cdr:from>
    <cdr:to>
      <cdr:x>0.5816</cdr:x>
      <cdr:y>0.55537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248744" y="1928830"/>
          <a:ext cx="74533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87,5%</a:t>
          </a:r>
          <a:endParaRPr lang="ru-RU" sz="16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0.32986</cdr:x>
      <cdr:y>0.42617</cdr:y>
    </cdr:from>
    <cdr:to>
      <cdr:x>0.41667</cdr:x>
      <cdr:y>0.55537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832439" y="1928830"/>
          <a:ext cx="74541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96,0%</a:t>
          </a:r>
          <a:endParaRPr lang="ru-RU" sz="16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0.38509</cdr:x>
      <cdr:y>0.57541</cdr:y>
    </cdr:from>
    <cdr:to>
      <cdr:x>0.58578</cdr:x>
      <cdr:y>0.76548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28671" y="2795202"/>
          <a:ext cx="173477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45,5%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0.24615</cdr:x>
      <cdr:y>0.33824</cdr:y>
    </cdr:from>
    <cdr:to>
      <cdr:x>0.39125</cdr:x>
      <cdr:y>0.48396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27750" y="1643074"/>
          <a:ext cx="1254239" cy="707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31,8%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0.18056</cdr:y>
    </cdr:from>
    <cdr:to>
      <cdr:x>0.25827</cdr:x>
      <cdr:y>0.27032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57280" y="928694"/>
          <a:ext cx="875534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0.49827</cdr:x>
      <cdr:y>0.16667</cdr:y>
    </cdr:from>
    <cdr:to>
      <cdr:x>0.60429</cdr:x>
      <cdr:y>0.25643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114800" y="857256"/>
          <a:ext cx="875535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0.18462</cdr:x>
      <cdr:y>0.39753</cdr:y>
    </cdr:from>
    <cdr:to>
      <cdr:x>0.37994</cdr:x>
      <cdr:y>0.5876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95881" y="1931106"/>
          <a:ext cx="1688284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27,3%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0.34612</cdr:x>
      <cdr:y>0.26412</cdr:y>
    </cdr:from>
    <cdr:to>
      <cdr:x>0.49122</cdr:x>
      <cdr:y>0.40984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991846" y="1283034"/>
          <a:ext cx="1254229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9,1%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0.12629</cdr:x>
      <cdr:y>0.47222</cdr:y>
    </cdr:from>
    <cdr:to>
      <cdr:x>0.25231</cdr:x>
      <cdr:y>0.55001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42942" y="2428881"/>
          <a:ext cx="10406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47,8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0.53638</cdr:x>
      <cdr:y>0.125</cdr:y>
    </cdr:from>
    <cdr:to>
      <cdr:x>0.66239</cdr:x>
      <cdr:y>0.20279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29508" y="642942"/>
          <a:ext cx="10406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63,6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0.18056</cdr:y>
    </cdr:from>
    <cdr:to>
      <cdr:x>0.25827</cdr:x>
      <cdr:y>0.27032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57280" y="928694"/>
          <a:ext cx="875534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0.49827</cdr:x>
      <cdr:y>0.16667</cdr:y>
    </cdr:from>
    <cdr:to>
      <cdr:x>0.60429</cdr:x>
      <cdr:y>0.25643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114800" y="857256"/>
          <a:ext cx="875535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0.17118</cdr:x>
      <cdr:y>0.30859</cdr:y>
    </cdr:from>
    <cdr:to>
      <cdr:x>0.37725</cdr:x>
      <cdr:y>0.49866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79678" y="1499058"/>
          <a:ext cx="178125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20,0%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0.37944</cdr:x>
      <cdr:y>0.26412</cdr:y>
    </cdr:from>
    <cdr:to>
      <cdr:x>0.5044</cdr:x>
      <cdr:y>0.3845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79878" y="1283035"/>
          <a:ext cx="108011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4,0%</a:t>
          </a:r>
          <a:endParaRPr lang="ru-RU" sz="3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0.11461</cdr:x>
      <cdr:y>0.22089</cdr:y>
    </cdr:from>
    <cdr:to>
      <cdr:x>0.24062</cdr:x>
      <cdr:y>0.29868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6448" y="1136168"/>
          <a:ext cx="10406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63,6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0.53638</cdr:x>
      <cdr:y>0.125</cdr:y>
    </cdr:from>
    <cdr:to>
      <cdr:x>0.66239</cdr:x>
      <cdr:y>0.20279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29508" y="642942"/>
          <a:ext cx="10406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76,0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0.16285</cdr:x>
      <cdr:y>0.42717</cdr:y>
    </cdr:from>
    <cdr:to>
      <cdr:x>0.36391</cdr:x>
      <cdr:y>0.61725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07670" y="2075122"/>
          <a:ext cx="1737976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29,2%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0.33779</cdr:x>
      <cdr:y>0.27894</cdr:y>
    </cdr:from>
    <cdr:to>
      <cdr:x>0.46275</cdr:x>
      <cdr:y>0.39932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919838" y="1355042"/>
          <a:ext cx="1080150" cy="584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12,5%</a:t>
          </a:r>
          <a:endParaRPr lang="ru-RU" sz="3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0.18056</cdr:y>
    </cdr:from>
    <cdr:to>
      <cdr:x>0.25827</cdr:x>
      <cdr:y>0.27032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57280" y="928694"/>
          <a:ext cx="875534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5924-753C-4F67-8548-F005573B1552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8F53-69A1-46CB-9D0F-A73B08DA1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25144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1"/>
                </a:solidFill>
                <a:latin typeface="Arno Pro Light Display" pitchFamily="18" charset="0"/>
              </a:rPr>
              <a:t>Цикловая комиссия социально-экономических дисциплин</a:t>
            </a:r>
            <a:endParaRPr lang="ru-RU" sz="8000" b="1" i="1" dirty="0">
              <a:solidFill>
                <a:schemeClr val="tx1"/>
              </a:solidFill>
              <a:latin typeface="Arno Pro Light Displa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8192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888432" cy="1794528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tx1"/>
                </a:solidFill>
              </a:rPr>
              <a:t>Демоэкзамен</a:t>
            </a:r>
            <a:r>
              <a:rPr lang="ru-RU" sz="4800" b="1" dirty="0" smtClean="0">
                <a:solidFill>
                  <a:schemeClr val="tx1"/>
                </a:solidFill>
              </a:rPr>
              <a:t> 2020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17516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336571" cy="30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17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Результаты демонстрационного экзамена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 специальности </a:t>
            </a:r>
            <a:r>
              <a:rPr lang="ru-RU" sz="2800" b="1" dirty="0" smtClean="0">
                <a:solidFill>
                  <a:schemeClr val="tx1"/>
                </a:solidFill>
              </a:rPr>
              <a:t>38.02.01 «Экономика и бухгалтерский учёт по отраслям)»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43116"/>
          <a:ext cx="82582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31557" y="4143380"/>
            <a:ext cx="893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68,2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</a:t>
            </a:r>
            <a:r>
              <a:rPr lang="ru-RU" b="1" dirty="0" smtClean="0"/>
              <a:t> демонстрационного экзамена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068960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22,7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85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Успеваемость защиты дипломных работ в 2019 году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58679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8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5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vetik\Desktop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315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" name="Shape 529"/>
          <p:cNvSpPr txBox="1">
            <a:spLocks noGrp="1"/>
          </p:cNvSpPr>
          <p:nvPr>
            <p:ph type="ctrTitle"/>
          </p:nvPr>
        </p:nvSpPr>
        <p:spPr>
          <a:xfrm>
            <a:off x="-180528" y="2714620"/>
            <a:ext cx="9144000" cy="107157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6000" b="1" i="1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Разное</a:t>
            </a:r>
            <a:endParaRPr lang="ru-RU" sz="6000" b="1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Shape 531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42842" y="71414"/>
            <a:ext cx="2268917" cy="227746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4283968" y="5301208"/>
            <a:ext cx="4680520" cy="115108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ru-RU" sz="3200" b="0" i="0" u="none" strike="noStrike" cap="none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Зам.директора по УР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Merriweather"/>
                <a:cs typeface="Times New Roman"/>
                <a:sym typeface="Times New Roman"/>
              </a:rPr>
              <a:t>Казак С.В.</a:t>
            </a:r>
            <a:endParaRPr lang="ru-RU" sz="3200" b="1" i="1" u="none" strike="noStrike" cap="none" dirty="0">
              <a:solidFill>
                <a:schemeClr val="tx2">
                  <a:lumMod val="7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57364"/>
            <a:ext cx="6678596" cy="50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2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17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Успеваемость защиты дипломных работ в сравнении 2019 и 2020 года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специальности 38.02.01 «Экономика и бухгалтерский учёт по отраслям)»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43116"/>
          <a:ext cx="82582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2666" y="4071942"/>
            <a:ext cx="906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90,9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3160" y="4143380"/>
            <a:ext cx="889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87,0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защиты дипломных работ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21088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63,6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 в сравнении 2019 и 2020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1428736"/>
          <a:ext cx="825820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509120"/>
            <a:ext cx="1040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27,3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1" y="3286124"/>
            <a:ext cx="1040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39,1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9322" y="5286388"/>
            <a:ext cx="1040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13,1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589240"/>
            <a:ext cx="8691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9,1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17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Успеваемость защиты дипломных работ в сравнении 2019 и 2020 года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специальности 40.02.01 «Право и организация социального обеспечения»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43116"/>
          <a:ext cx="82582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1865" y="4071942"/>
            <a:ext cx="907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96,0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2778" y="4143380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95,5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21088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76,0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 в сравнении 2019 и 2020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1428736"/>
          <a:ext cx="825820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581128"/>
            <a:ext cx="1040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20,0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789040"/>
            <a:ext cx="1040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31,8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5445224"/>
            <a:ext cx="8691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5,6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661248"/>
            <a:ext cx="8691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4,0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21088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58,3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637</TotalTime>
  <Words>466</Words>
  <Application>Microsoft Office PowerPoint</Application>
  <PresentationFormat>Экран (4:3)</PresentationFormat>
  <Paragraphs>89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Цикловая комиссия социально-экономических дисциплин</vt:lpstr>
      <vt:lpstr>Успеваемость защиты дипломных работ в 2019 году</vt:lpstr>
      <vt:lpstr>Успеваемость защиты дипломных работ в сравнении 2019 и 2020 года специальности 38.02.01 «Экономика и бухгалтерский учёт по отраслям)»</vt:lpstr>
      <vt:lpstr>Результаты защиты дипломных работ</vt:lpstr>
      <vt:lpstr>Результаты защиты дипломных работ в сравнении 2019 и 2020 года</vt:lpstr>
      <vt:lpstr>Успеваемость защиты дипломных работ в сравнении 2019 и 2020 года специальности 40.02.01 «Право и организация социального обеспечения»</vt:lpstr>
      <vt:lpstr>Результаты защиты дипломных работ</vt:lpstr>
      <vt:lpstr>Результаты защиты дипломных работ в сравнении 2019 и 2020 года</vt:lpstr>
      <vt:lpstr>Результаты защиты дипломных работ</vt:lpstr>
      <vt:lpstr>Демоэкзамен 2020</vt:lpstr>
      <vt:lpstr>Результаты демонстрационного экзамена  по специальности 38.02.01 «Экономика и бухгалтерский учёт по отраслям)»</vt:lpstr>
      <vt:lpstr>Результаты  демонстрационного экзамена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Слайд 20</vt:lpstr>
      <vt:lpstr>Слайд 21</vt:lpstr>
      <vt:lpstr>Цель WorldSkills RUSSIA:</vt:lpstr>
      <vt:lpstr>Слайд 23</vt:lpstr>
      <vt:lpstr>Разное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-</cp:lastModifiedBy>
  <cp:revision>80</cp:revision>
  <dcterms:created xsi:type="dcterms:W3CDTF">2019-04-24T06:05:40Z</dcterms:created>
  <dcterms:modified xsi:type="dcterms:W3CDTF">2007-01-01T02:59:07Z</dcterms:modified>
</cp:coreProperties>
</file>