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339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8" r:id="rId10"/>
    <p:sldId id="352" r:id="rId11"/>
    <p:sldId id="359" r:id="rId12"/>
    <p:sldId id="360" r:id="rId13"/>
    <p:sldId id="355" r:id="rId14"/>
    <p:sldId id="354" r:id="rId15"/>
    <p:sldId id="353" r:id="rId16"/>
    <p:sldId id="361" r:id="rId17"/>
    <p:sldId id="362" r:id="rId18"/>
    <p:sldId id="304" r:id="rId19"/>
    <p:sldId id="305" r:id="rId20"/>
    <p:sldId id="306" r:id="rId21"/>
    <p:sldId id="309" r:id="rId22"/>
    <p:sldId id="310" r:id="rId23"/>
    <p:sldId id="257" r:id="rId24"/>
    <p:sldId id="311" r:id="rId25"/>
    <p:sldId id="334" r:id="rId26"/>
    <p:sldId id="335" r:id="rId27"/>
    <p:sldId id="316" r:id="rId28"/>
    <p:sldId id="277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15777723689542E-2"/>
          <c:y val="4.4861391929187248E-2"/>
          <c:w val="0.68098255079225989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ЭК 19-1/11</c:v>
                </c:pt>
                <c:pt idx="1">
                  <c:v>ПОСО 18-1/9</c:v>
                </c:pt>
                <c:pt idx="2">
                  <c:v>ОДЛ 18-1/9</c:v>
                </c:pt>
                <c:pt idx="3">
                  <c:v>тв 18-1/9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ЭК 19-1/11</c:v>
                </c:pt>
                <c:pt idx="1">
                  <c:v>ПОСО 18-1/9</c:v>
                </c:pt>
                <c:pt idx="2">
                  <c:v>ОДЛ 18-1/9</c:v>
                </c:pt>
                <c:pt idx="3">
                  <c:v>тв 18-1/9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76.2</c:v>
                </c:pt>
                <c:pt idx="1">
                  <c:v>88</c:v>
                </c:pt>
                <c:pt idx="2">
                  <c:v>83.33</c:v>
                </c:pt>
                <c:pt idx="3">
                  <c:v>91.3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15708768"/>
        <c:axId val="-715715296"/>
      </c:barChart>
      <c:catAx>
        <c:axId val="-715708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15715296"/>
        <c:crossesAt val="10"/>
        <c:auto val="1"/>
        <c:lblAlgn val="ctr"/>
        <c:lblOffset val="100"/>
        <c:noMultiLvlLbl val="0"/>
      </c:catAx>
      <c:valAx>
        <c:axId val="-71571529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15708768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7179232"/>
        <c:axId val="-727178688"/>
      </c:barChart>
      <c:catAx>
        <c:axId val="-7271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27178688"/>
        <c:crossesAt val="10"/>
        <c:auto val="1"/>
        <c:lblAlgn val="ctr"/>
        <c:lblOffset val="100"/>
        <c:noMultiLvlLbl val="0"/>
      </c:catAx>
      <c:valAx>
        <c:axId val="-727178688"/>
        <c:scaling>
          <c:orientation val="minMax"/>
          <c:max val="5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72717923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68.2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957616"/>
        <c:axId val="-771955984"/>
      </c:barChart>
      <c:catAx>
        <c:axId val="-7719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71955984"/>
        <c:crossesAt val="10"/>
        <c:auto val="1"/>
        <c:lblAlgn val="ctr"/>
        <c:lblOffset val="100"/>
        <c:noMultiLvlLbl val="0"/>
      </c:catAx>
      <c:valAx>
        <c:axId val="-771955984"/>
        <c:scaling>
          <c:orientation val="minMax"/>
          <c:max val="10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771957616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ЭК-19-1/11</a:t>
            </a:r>
          </a:p>
          <a:p>
            <a:pPr>
              <a:defRPr/>
            </a:pPr>
            <a:r>
              <a:rPr lang="ru-RU" sz="3200" dirty="0" smtClean="0"/>
              <a:t>(количество человек - 22)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47.6</c:v>
                </c:pt>
                <c:pt idx="1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33.4</c:v>
                </c:pt>
                <c:pt idx="1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954896"/>
        <c:axId val="-771951632"/>
      </c:barChart>
      <c:catAx>
        <c:axId val="-77195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71951632"/>
        <c:crossesAt val="10"/>
        <c:auto val="1"/>
        <c:lblAlgn val="ctr"/>
        <c:lblOffset val="100"/>
        <c:noMultiLvlLbl val="0"/>
      </c:catAx>
      <c:valAx>
        <c:axId val="-771951632"/>
        <c:scaling>
          <c:orientation val="minMax"/>
          <c:max val="5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771954896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76.2</c:v>
                </c:pt>
                <c:pt idx="1">
                  <c:v>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15712032"/>
        <c:axId val="-715711488"/>
      </c:barChart>
      <c:catAx>
        <c:axId val="-7157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15711488"/>
        <c:crossesAt val="10"/>
        <c:auto val="1"/>
        <c:lblAlgn val="ctr"/>
        <c:lblOffset val="100"/>
        <c:noMultiLvlLbl val="0"/>
      </c:catAx>
      <c:valAx>
        <c:axId val="-715711488"/>
        <c:scaling>
          <c:orientation val="minMax"/>
          <c:max val="10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715712032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ЭК-19-1/11</a:t>
            </a:r>
          </a:p>
          <a:p>
            <a:pPr>
              <a:defRPr/>
            </a:pPr>
            <a:r>
              <a:rPr lang="ru-RU" sz="3200" dirty="0" smtClean="0"/>
              <a:t>(количество человек - 21)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55281366263172E-2"/>
          <c:y val="5.1660278445801684E-2"/>
          <c:w val="0.81863453603228986"/>
          <c:h val="0.86242997378038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</c:v>
                </c:pt>
                <c:pt idx="1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78289184"/>
        <c:axId val="-678287552"/>
      </c:barChart>
      <c:catAx>
        <c:axId val="-6782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678287552"/>
        <c:crossesAt val="10"/>
        <c:auto val="1"/>
        <c:lblAlgn val="ctr"/>
        <c:lblOffset val="100"/>
        <c:noMultiLvlLbl val="0"/>
      </c:catAx>
      <c:valAx>
        <c:axId val="-678287552"/>
        <c:scaling>
          <c:orientation val="minMax"/>
          <c:max val="100"/>
          <c:min val="5"/>
        </c:scaling>
        <c:delete val="0"/>
        <c:axPos val="l"/>
        <c:numFmt formatCode="@" sourceLinked="0"/>
        <c:majorTickMark val="out"/>
        <c:minorTickMark val="none"/>
        <c:tickLblPos val="nextTo"/>
        <c:crossAx val="-678289184"/>
        <c:crosses val="autoZero"/>
        <c:crossBetween val="between"/>
        <c:majorUnit val="10"/>
      </c:valAx>
      <c:spPr>
        <a:solidFill>
          <a:schemeClr val="bg1">
            <a:alpha val="94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95.5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78290272"/>
        <c:axId val="-678289728"/>
      </c:barChart>
      <c:catAx>
        <c:axId val="-67829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678289728"/>
        <c:crossesAt val="10"/>
        <c:auto val="1"/>
        <c:lblAlgn val="ctr"/>
        <c:lblOffset val="100"/>
        <c:noMultiLvlLbl val="0"/>
      </c:catAx>
      <c:valAx>
        <c:axId val="-678289728"/>
        <c:scaling>
          <c:orientation val="minMax"/>
          <c:max val="10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67829027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ПОСО-18-1/9</a:t>
            </a:r>
          </a:p>
          <a:p>
            <a:pPr>
              <a:defRPr/>
            </a:pPr>
            <a:r>
              <a:rPr lang="ru-RU" sz="3200" dirty="0" smtClean="0"/>
              <a:t>(количество человек - 25)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78294080"/>
        <c:axId val="-678292992"/>
      </c:barChart>
      <c:catAx>
        <c:axId val="-678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678292992"/>
        <c:crossesAt val="10"/>
        <c:auto val="1"/>
        <c:lblAlgn val="ctr"/>
        <c:lblOffset val="100"/>
        <c:noMultiLvlLbl val="0"/>
      </c:catAx>
      <c:valAx>
        <c:axId val="-678292992"/>
        <c:scaling>
          <c:orientation val="minMax"/>
          <c:max val="5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67829408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7172704"/>
        <c:axId val="-727180864"/>
      </c:barChart>
      <c:catAx>
        <c:axId val="-7271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27180864"/>
        <c:crossesAt val="10"/>
        <c:auto val="1"/>
        <c:lblAlgn val="ctr"/>
        <c:lblOffset val="100"/>
        <c:noMultiLvlLbl val="0"/>
      </c:catAx>
      <c:valAx>
        <c:axId val="-727180864"/>
        <c:scaling>
          <c:orientation val="minMax"/>
          <c:max val="100"/>
          <c:min val="1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-72717270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Группа </a:t>
            </a:r>
            <a:r>
              <a:rPr lang="ru-RU" sz="3200" dirty="0" smtClean="0"/>
              <a:t>ОДЛ-18-1/9</a:t>
            </a:r>
          </a:p>
          <a:p>
            <a:pPr>
              <a:defRPr/>
            </a:pPr>
            <a:r>
              <a:rPr lang="ru-RU" sz="3200" dirty="0" smtClean="0"/>
              <a:t>(количество человек - 24)</a:t>
            </a:r>
            <a:endParaRPr lang="ru-RU" sz="3200" dirty="0"/>
          </a:p>
        </c:rich>
      </c:tx>
      <c:layout>
        <c:manualLayout>
          <c:xMode val="edge"/>
          <c:yMode val="edge"/>
          <c:x val="0.199001380929800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ЭК-18-1/11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29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0.09549</cdr:x>
      <cdr:y>0.26833</cdr:y>
    </cdr:from>
    <cdr:to>
      <cdr:x>0.19097</cdr:x>
      <cdr:y>0.41113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5818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0.15625</cdr:x>
      <cdr:y>0.42617</cdr:y>
    </cdr:from>
    <cdr:to>
      <cdr:x>0.24306</cdr:x>
      <cdr:y>0.55537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41686" y="1928830"/>
          <a:ext cx="7454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76,2%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0.60764</cdr:x>
      <cdr:y>0.26833</cdr:y>
    </cdr:from>
    <cdr:to>
      <cdr:x>0.70313</cdr:x>
      <cdr:y>0.41113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000660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u="sng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u="sng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0.43403</cdr:x>
      <cdr:y>0.26833</cdr:y>
    </cdr:from>
    <cdr:to>
      <cdr:x>0.52952</cdr:x>
      <cdr:y>0.41113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571900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0.2691</cdr:x>
      <cdr:y>0.26833</cdr:y>
    </cdr:from>
    <cdr:to>
      <cdr:x>0.36459</cdr:x>
      <cdr:y>0.41113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214578" y="1214446"/>
          <a:ext cx="7858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100</a:t>
          </a:r>
          <a:r>
            <a:rPr lang="ru-RU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ysClr val="windowText" lastClr="000000"/>
            </a:soli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0.66841</cdr:x>
      <cdr:y>0.42617</cdr:y>
    </cdr:from>
    <cdr:to>
      <cdr:x>0.75521</cdr:x>
      <cdr:y>0.55537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739496" y="1928830"/>
          <a:ext cx="74533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91,3%</a:t>
          </a:r>
          <a:endParaRPr lang="ru-RU" sz="1600" b="1" u="sng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0.4948</cdr:x>
      <cdr:y>0.42617</cdr:y>
    </cdr:from>
    <cdr:to>
      <cdr:x>0.5816</cdr:x>
      <cdr:y>0.55537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48744" y="1928830"/>
          <a:ext cx="74533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83,3%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0.32986</cdr:x>
      <cdr:y>0.42617</cdr:y>
    </cdr:from>
    <cdr:to>
      <cdr:x>0.41667</cdr:x>
      <cdr:y>0.55537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832439" y="1928830"/>
          <a:ext cx="7454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88,0%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0.13014</cdr:x>
      <cdr:y>0.22089</cdr:y>
    </cdr:from>
    <cdr:to>
      <cdr:x>0.22509</cdr:x>
      <cdr:y>0.29868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4686" y="1136156"/>
          <a:ext cx="78418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54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0.55191</cdr:x>
      <cdr:y>0.125</cdr:y>
    </cdr:from>
    <cdr:to>
      <cdr:x>0.64686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557749" y="642942"/>
          <a:ext cx="78418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76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0.21097</cdr:x>
      <cdr:y>0.42717</cdr:y>
    </cdr:from>
    <cdr:to>
      <cdr:x>0.31579</cdr:x>
      <cdr:y>0.61724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23638" y="2075100"/>
          <a:ext cx="90601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8</a:t>
          </a:r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0.33779</cdr:x>
      <cdr:y>0.27894</cdr:y>
    </cdr:from>
    <cdr:to>
      <cdr:x>0.46275</cdr:x>
      <cdr:y>0.39932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19838" y="1355042"/>
          <a:ext cx="1080150" cy="584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0.19408</cdr:x>
      <cdr:y>0.18056</cdr:y>
    </cdr:from>
    <cdr:to>
      <cdr:x>0.21644</cdr:x>
      <cdr:y>0.28479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02712" y="799728"/>
          <a:ext cx="18473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0.38527</cdr:x>
      <cdr:y>0.57541</cdr:y>
    </cdr:from>
    <cdr:to>
      <cdr:x>0.5856</cdr:x>
      <cdr:y>0.76548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30301" y="2795217"/>
          <a:ext cx="173156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33,4%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0.24615</cdr:x>
      <cdr:y>0.33824</cdr:y>
    </cdr:from>
    <cdr:to>
      <cdr:x>0.39125</cdr:x>
      <cdr:y>0.48396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27750" y="1643074"/>
          <a:ext cx="1254239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0.16643</cdr:x>
      <cdr:y>0.22089</cdr:y>
    </cdr:from>
    <cdr:to>
      <cdr:x>0.1888</cdr:x>
      <cdr:y>0.29868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74416" y="1136156"/>
          <a:ext cx="18473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0.5882</cdr:x>
      <cdr:y>0.125</cdr:y>
    </cdr:from>
    <cdr:to>
      <cdr:x>0.61057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57478" y="642942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0.49827</cdr:x>
      <cdr:y>0.16667</cdr:y>
    </cdr:from>
    <cdr:to>
      <cdr:x>0.60429</cdr:x>
      <cdr:y>0.25643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14800" y="857256"/>
          <a:ext cx="875535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0.23024</cdr:x>
      <cdr:y>0.39753</cdr:y>
    </cdr:from>
    <cdr:to>
      <cdr:x>0.33432</cdr:x>
      <cdr:y>0.5876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90215" y="1931115"/>
          <a:ext cx="899605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9%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0.34612</cdr:x>
      <cdr:y>0.26412</cdr:y>
    </cdr:from>
    <cdr:to>
      <cdr:x>0.49122</cdr:x>
      <cdr:y>0.40984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91846" y="1283034"/>
          <a:ext cx="1254229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24%</a:t>
          </a:r>
          <a:endParaRPr lang="ru-RU" sz="4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0.14182</cdr:x>
      <cdr:y>0.47222</cdr:y>
    </cdr:from>
    <cdr:to>
      <cdr:x>0.23678</cdr:x>
      <cdr:y>0.55001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71183" y="2428881"/>
          <a:ext cx="78418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67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0.53638</cdr:x>
      <cdr:y>0.125</cdr:y>
    </cdr:from>
    <cdr:to>
      <cdr:x>0.66239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9508" y="642942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63,6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0.49827</cdr:x>
      <cdr:y>0.16667</cdr:y>
    </cdr:from>
    <cdr:to>
      <cdr:x>0.60429</cdr:x>
      <cdr:y>0.25643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14800" y="857256"/>
          <a:ext cx="875535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0.17118</cdr:x>
      <cdr:y>0.30859</cdr:y>
    </cdr:from>
    <cdr:to>
      <cdr:x>0.37725</cdr:x>
      <cdr:y>0.49866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79676" y="1499064"/>
          <a:ext cx="178125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20,0%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0.37944</cdr:x>
      <cdr:y>0.26412</cdr:y>
    </cdr:from>
    <cdr:to>
      <cdr:x>0.5044</cdr:x>
      <cdr:y>0.3845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79878" y="1283035"/>
          <a:ext cx="108011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12,0%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0.13014</cdr:x>
      <cdr:y>0.22089</cdr:y>
    </cdr:from>
    <cdr:to>
      <cdr:x>0.22509</cdr:x>
      <cdr:y>0.29868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4686" y="1136156"/>
          <a:ext cx="78418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68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0.53638</cdr:x>
      <cdr:y>0.125</cdr:y>
    </cdr:from>
    <cdr:to>
      <cdr:x>0.66239</cdr:x>
      <cdr:y>0.20279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9508" y="642942"/>
          <a:ext cx="104067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76,0</a:t>
          </a:r>
          <a:r>
            <a: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rPr>
            <a:t>%</a:t>
          </a:r>
          <a:endParaRPr lang="ru-RU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Arial Black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0.18056</cdr:y>
    </cdr:from>
    <cdr:to>
      <cdr:x>0.25827</cdr:x>
      <cdr:y>0.27032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7280" y="928694"/>
          <a:ext cx="875534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0.49827</cdr:x>
      <cdr:y>0.16667</cdr:y>
    </cdr:from>
    <cdr:to>
      <cdr:x>0.60429</cdr:x>
      <cdr:y>0.25643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14800" y="857256"/>
          <a:ext cx="875535" cy="4616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100%</a:t>
          </a:r>
          <a:endParaRPr lang="ru-RU" sz="2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0.19215</cdr:x>
      <cdr:y>0.42717</cdr:y>
    </cdr:from>
    <cdr:to>
      <cdr:x>0.33461</cdr:x>
      <cdr:y>0.61724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60933" y="2075100"/>
          <a:ext cx="123142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rPr>
            <a:t>29%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50800" algn="tl" rotWithShape="0">
                <a:srgbClr val="000000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0.33779</cdr:x>
      <cdr:y>0.27894</cdr:y>
    </cdr:from>
    <cdr:to>
      <cdr:x>0.46275</cdr:x>
      <cdr:y>0.39932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19838" y="1355042"/>
          <a:ext cx="1080150" cy="584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17%</a:t>
          </a:r>
          <a:endParaRPr lang="ru-RU" sz="3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48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25144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  <a:latin typeface="Arno Pro Light Display" pitchFamily="18" charset="0"/>
              </a:rPr>
              <a:t>Цикловая комиссия социально-экономических дисциплин</a:t>
            </a:r>
            <a:endParaRPr lang="ru-RU" sz="8000" b="1" i="1" dirty="0">
              <a:solidFill>
                <a:schemeClr val="tx1"/>
              </a:solidFill>
              <a:latin typeface="Arno Pro Light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192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8214279"/>
              </p:ext>
            </p:extLst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54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в сравнении 2021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6342647"/>
              </p:ext>
            </p:extLst>
          </p:nvPr>
        </p:nvGraphicFramePr>
        <p:xfrm>
          <a:off x="457200" y="1428736"/>
          <a:ext cx="82582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0361" y="4581128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20%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985" y="3789040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29%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2312" y="5445224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17%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661248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4,0%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923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группы ТВ 18-1/9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4461648"/>
              </p:ext>
            </p:extLst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56%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8663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88432" cy="1794528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Демоэкзамен</a:t>
            </a:r>
            <a:r>
              <a:rPr lang="ru-RU" sz="4800" b="1" dirty="0" smtClean="0">
                <a:solidFill>
                  <a:schemeClr val="tx1"/>
                </a:solidFill>
              </a:rPr>
              <a:t> 2021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Результаты демонстрационного экзамена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 специальности 38.02.01 «Экономика и бухгалтерский учёт по отраслям)»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1387056"/>
              </p:ext>
            </p:extLst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 демонстрационного экзамена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3116850"/>
              </p:ext>
            </p:extLst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068960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47,6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демонстрационного экзамена работ в сравнении 2021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899771"/>
              </p:ext>
            </p:extLst>
          </p:nvPr>
        </p:nvGraphicFramePr>
        <p:xfrm>
          <a:off x="457200" y="1428736"/>
          <a:ext cx="82582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213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09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Успеваемость защиты дипломных работ в 2021 году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22546"/>
              </p:ext>
            </p:extLst>
          </p:nvPr>
        </p:nvGraphicFramePr>
        <p:xfrm>
          <a:off x="285720" y="1571612"/>
          <a:ext cx="85867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8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5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vetik\Desktop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315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" name="Shape 529"/>
          <p:cNvSpPr txBox="1">
            <a:spLocks noGrp="1"/>
          </p:cNvSpPr>
          <p:nvPr>
            <p:ph type="ctrTitle"/>
          </p:nvPr>
        </p:nvSpPr>
        <p:spPr>
          <a:xfrm>
            <a:off x="-180528" y="2714620"/>
            <a:ext cx="9144000" cy="107157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6000" b="1" i="1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Разное</a:t>
            </a:r>
            <a:endParaRPr lang="ru-RU" sz="6000"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2842" y="71414"/>
            <a:ext cx="2268917" cy="227746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4283968" y="5301208"/>
            <a:ext cx="4680520" cy="115108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ru-RU" sz="3200" b="0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Зам.директора по УР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Merriweather"/>
                <a:cs typeface="Times New Roman"/>
                <a:sym typeface="Times New Roman"/>
              </a:rPr>
              <a:t>Казак С.В.</a:t>
            </a:r>
            <a:endParaRPr lang="ru-RU" sz="3200" b="1" i="1" u="none" strike="noStrike" cap="none" dirty="0">
              <a:solidFill>
                <a:schemeClr val="tx2">
                  <a:lumMod val="7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Успеваемость защиты дипломных работ в сравнении 2021 и 2020 года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специальности 38.02.01 «Экономика и бухгалтерский учёт по отраслям)»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2826720"/>
              </p:ext>
            </p:extLst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2666" y="4071942"/>
            <a:ext cx="906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90,9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3160" y="4143380"/>
            <a:ext cx="889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87,0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7364"/>
            <a:ext cx="6678596" cy="50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защиты дипломных работ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9645694"/>
              </p:ext>
            </p:extLst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67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в сравнении 2021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79909"/>
              </p:ext>
            </p:extLst>
          </p:nvPr>
        </p:nvGraphicFramePr>
        <p:xfrm>
          <a:off x="457200" y="1916832"/>
          <a:ext cx="8258204" cy="46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38885" y="2950386"/>
            <a:ext cx="3822192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509120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27,3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7563" y="5286388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24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589240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9,1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Успеваемость защиты дипломных работ в сравнении 2021 и 2020 года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специальности 40.02.01 «Право и организация социального обеспечения»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4312811"/>
              </p:ext>
            </p:extLst>
          </p:nvPr>
        </p:nvGraphicFramePr>
        <p:xfrm>
          <a:off x="457200" y="214311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1865" y="4071942"/>
            <a:ext cx="907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96,0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2966" y="4143380"/>
            <a:ext cx="670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88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%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5272797"/>
              </p:ext>
            </p:extLst>
          </p:nvPr>
        </p:nvGraphicFramePr>
        <p:xfrm>
          <a:off x="500034" y="1785926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21088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68,0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защиты дипломных работ в сравнении 2021 и 2020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324585"/>
              </p:ext>
            </p:extLst>
          </p:nvPr>
        </p:nvGraphicFramePr>
        <p:xfrm>
          <a:off x="457200" y="1428736"/>
          <a:ext cx="82582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581128"/>
            <a:ext cx="1040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20,0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985" y="3789040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20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2312" y="5445224"/>
            <a:ext cx="784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12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661248"/>
            <a:ext cx="869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4,0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175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Успеваемость защиты дипломных работ в сравнении 2021 и 2020 года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специальности 38.02.03 «Операционная деятельность в логистике»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9035649"/>
              </p:ext>
            </p:extLst>
          </p:nvPr>
        </p:nvGraphicFramePr>
        <p:xfrm>
          <a:off x="529204" y="2132856"/>
          <a:ext cx="82582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1289" y="4071942"/>
            <a:ext cx="668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86%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2778" y="4143380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83,3%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6200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765</TotalTime>
  <Words>526</Words>
  <Application>Microsoft Office PowerPoint</Application>
  <PresentationFormat>Экран (4:3)</PresentationFormat>
  <Paragraphs>104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Arno Pro Light Display</vt:lpstr>
      <vt:lpstr>Calibri</vt:lpstr>
      <vt:lpstr>Candara</vt:lpstr>
      <vt:lpstr>Merriweather</vt:lpstr>
      <vt:lpstr>Symbol</vt:lpstr>
      <vt:lpstr>Times New Roman</vt:lpstr>
      <vt:lpstr>Волна</vt:lpstr>
      <vt:lpstr>Цикловая комиссия социально-экономических дисциплин</vt:lpstr>
      <vt:lpstr>Успеваемость защиты дипломных работ в 2021 году</vt:lpstr>
      <vt:lpstr>Успеваемость защиты дипломных работ в сравнении 2021 и 2020 года специальности 38.02.01 «Экономика и бухгалтерский учёт по отраслям)»</vt:lpstr>
      <vt:lpstr>Результаты защиты дипломных работ</vt:lpstr>
      <vt:lpstr>Результаты защиты дипломных работ в сравнении 2021 и 2020 года</vt:lpstr>
      <vt:lpstr>Успеваемость защиты дипломных работ в сравнении 2021 и 2020 года специальности 40.02.01 «Право и организация социального обеспечения»</vt:lpstr>
      <vt:lpstr>Результаты защиты дипломных работ</vt:lpstr>
      <vt:lpstr>Результаты защиты дипломных работ в сравнении 2021 и 2020 года</vt:lpstr>
      <vt:lpstr>Успеваемость защиты дипломных работ в сравнении 2021 и 2020 года специальности 38.02.03 «Операционная деятельность в логистике»</vt:lpstr>
      <vt:lpstr>Результаты защиты дипломных работ</vt:lpstr>
      <vt:lpstr>Результаты защиты дипломных работ в сравнении 2021 и 2020 года</vt:lpstr>
      <vt:lpstr>Результаты защиты дипломных работ группы ТВ 18-1/9</vt:lpstr>
      <vt:lpstr>Демоэкзамен 2021</vt:lpstr>
      <vt:lpstr>Результаты демонстрационного экзамена  по специальности 38.02.01 «Экономика и бухгалтерский учёт по отраслям)»</vt:lpstr>
      <vt:lpstr>Результаты  демонстрационного экзамена</vt:lpstr>
      <vt:lpstr>Результаты демонстрационного экзамена работ в сравнении 2021 и 2020 года</vt:lpstr>
      <vt:lpstr>Презентация PowerPoint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  <vt:lpstr>Презентация PowerPoint</vt:lpstr>
      <vt:lpstr>Цель WorldSkills RUSSIA:</vt:lpstr>
      <vt:lpstr>Презентация PowerPoint</vt:lpstr>
      <vt:lpstr>Разное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Учетная запись Майкрософт</cp:lastModifiedBy>
  <cp:revision>90</cp:revision>
  <dcterms:created xsi:type="dcterms:W3CDTF">2019-04-24T06:05:40Z</dcterms:created>
  <dcterms:modified xsi:type="dcterms:W3CDTF">2021-06-30T17:35:00Z</dcterms:modified>
</cp:coreProperties>
</file>