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ЭК 21-1/11</c:v>
                </c:pt>
                <c:pt idx="1">
                  <c:v>ОДЛ 19 1/9</c:v>
                </c:pt>
                <c:pt idx="2">
                  <c:v>ПОСО 20 1/11</c:v>
                </c:pt>
                <c:pt idx="3">
                  <c:v>ПОСО 19-1/9</c:v>
                </c:pt>
                <c:pt idx="4">
                  <c:v>ТВ 19/9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12</c:v>
                </c:pt>
                <c:pt idx="2">
                  <c:v>11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20-486D-82C4-74439EDD30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ЭК 21-1/11</c:v>
                </c:pt>
                <c:pt idx="1">
                  <c:v>ОДЛ 19 1/9</c:v>
                </c:pt>
                <c:pt idx="2">
                  <c:v>ПОСО 20 1/11</c:v>
                </c:pt>
                <c:pt idx="3">
                  <c:v>ПОСО 19-1/9</c:v>
                </c:pt>
                <c:pt idx="4">
                  <c:v>ТВ 19/9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12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20-486D-82C4-74439EDD30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ЭК 21-1/11</c:v>
                </c:pt>
                <c:pt idx="1">
                  <c:v>ОДЛ 19 1/9</c:v>
                </c:pt>
                <c:pt idx="2">
                  <c:v>ПОСО 20 1/11</c:v>
                </c:pt>
                <c:pt idx="3">
                  <c:v>ПОСО 19-1/9</c:v>
                </c:pt>
                <c:pt idx="4">
                  <c:v>ТВ 19/9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20-486D-82C4-74439EDD30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ЭК 21-1/11</c:v>
                </c:pt>
                <c:pt idx="1">
                  <c:v>ОДЛ 19 1/9</c:v>
                </c:pt>
                <c:pt idx="2">
                  <c:v>ПОСО 20 1/11</c:v>
                </c:pt>
                <c:pt idx="3">
                  <c:v>ПОСО 19-1/9</c:v>
                </c:pt>
                <c:pt idx="4">
                  <c:v>ТВ 19/9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20-486D-82C4-74439EDD30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2178304"/>
        <c:axId val="132180224"/>
        <c:axId val="0"/>
      </c:bar3DChart>
      <c:catAx>
        <c:axId val="1321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180224"/>
        <c:crosses val="autoZero"/>
        <c:auto val="1"/>
        <c:lblAlgn val="ctr"/>
        <c:lblOffset val="100"/>
        <c:noMultiLvlLbl val="0"/>
      </c:catAx>
      <c:valAx>
        <c:axId val="13218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7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2020-2021 УЧЕБНЫЙ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Усп., %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ЭК 19 1/11</c:v>
                </c:pt>
                <c:pt idx="1">
                  <c:v>ПОСО 18 1/9</c:v>
                </c:pt>
                <c:pt idx="2">
                  <c:v>ОДЛ 18  1/9</c:v>
                </c:pt>
                <c:pt idx="3">
                  <c:v>ТВ 18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2-41CE-BF64-C96F3180EE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ЭК 19 1/11</c:v>
                </c:pt>
                <c:pt idx="1">
                  <c:v>ПОСО 18 1/9</c:v>
                </c:pt>
                <c:pt idx="2">
                  <c:v>ОДЛ 18  1/9</c:v>
                </c:pt>
                <c:pt idx="3">
                  <c:v>ТВ 18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76.2</c:v>
                </c:pt>
                <c:pt idx="1">
                  <c:v>88</c:v>
                </c:pt>
                <c:pt idx="2">
                  <c:v>83.3</c:v>
                </c:pt>
                <c:pt idx="3">
                  <c:v>91.3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C2-41CE-BF64-C96F3180EE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950016"/>
        <c:axId val="169150720"/>
        <c:axId val="0"/>
      </c:bar3DChart>
      <c:catAx>
        <c:axId val="16895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9150720"/>
        <c:crosses val="autoZero"/>
        <c:auto val="1"/>
        <c:lblAlgn val="ctr"/>
        <c:lblOffset val="100"/>
        <c:noMultiLvlLbl val="0"/>
      </c:catAx>
      <c:valAx>
        <c:axId val="16915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895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2021-2022 УЧЕБНЫЙ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Усп., %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ЭК 20 1/11</c:v>
                </c:pt>
                <c:pt idx="1">
                  <c:v>ЭК 19 з/о</c:v>
                </c:pt>
                <c:pt idx="2">
                  <c:v>ОДЛ 19 1/9</c:v>
                </c:pt>
                <c:pt idx="3">
                  <c:v>ПОСО 20-1/11</c:v>
                </c:pt>
                <c:pt idx="4">
                  <c:v>ПОСО 19-1/9</c:v>
                </c:pt>
                <c:pt idx="5">
                  <c:v>ТВ 19-1/9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7-450D-967A-EA527E21DF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ЭК 20 1/11</c:v>
                </c:pt>
                <c:pt idx="1">
                  <c:v>ЭК 19 з/о</c:v>
                </c:pt>
                <c:pt idx="2">
                  <c:v>ОДЛ 19 1/9</c:v>
                </c:pt>
                <c:pt idx="3">
                  <c:v>ПОСО 20-1/11</c:v>
                </c:pt>
                <c:pt idx="4">
                  <c:v>ПОСО 19-1/9</c:v>
                </c:pt>
                <c:pt idx="5">
                  <c:v>ТВ 19-1/9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96</c:v>
                </c:pt>
                <c:pt idx="3">
                  <c:v>81</c:v>
                </c:pt>
                <c:pt idx="4">
                  <c:v>86</c:v>
                </c:pt>
                <c:pt idx="5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F7-450D-967A-EA527E21DF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294080"/>
        <c:axId val="171302272"/>
        <c:axId val="0"/>
      </c:bar3DChart>
      <c:catAx>
        <c:axId val="17129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302272"/>
        <c:crosses val="autoZero"/>
        <c:auto val="1"/>
        <c:lblAlgn val="ctr"/>
        <c:lblOffset val="100"/>
        <c:noMultiLvlLbl val="0"/>
      </c:catAx>
      <c:valAx>
        <c:axId val="171302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129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5F-4F02-9C77-86C11EC4E63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5F-4F02-9C77-86C11EC4E63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95F-4F02-9C77-86C11EC4E63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5F-4F02-9C77-86C11EC4E637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95F-4F02-9C77-86C11EC4E6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5F-4F02-9C77-86C11EC4E6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5F-4F02-9C77-86C11EC4E63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5F-4F02-9C77-86C11EC4E63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95F-4F02-9C77-86C11EC4E63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5F-4F02-9C77-86C11EC4E637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95F-4F02-9C77-86C11EC4E6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5F-4F02-9C77-86C11EC4E6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4071-B8B1-414F-B984-3B6C145B4C4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7AA44-94D1-4780-B01D-5484756D6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0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986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715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0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1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3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3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1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8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8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3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1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C924-3C2D-42EB-897B-20C0B59E0B2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FF99-7B29-4ACE-B824-7F6EDEC89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2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713249" y="2616200"/>
            <a:ext cx="8215370" cy="3743864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buClr>
                <a:srgbClr val="FFFF00"/>
              </a:buClr>
              <a:buSzPct val="25000"/>
              <a:defRPr/>
            </a:pPr>
            <a:r>
              <a:rPr lang="ru-RU" sz="3200" b="1" dirty="0">
                <a:solidFill>
                  <a:srgbClr val="002060"/>
                </a:solidFill>
              </a:rPr>
              <a:t>Результаты  ГИА выпускных групп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ПЦК социально-экономических дисциплин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по  итогам 2021-2022 учебного года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>Председатель ПЦК </a:t>
            </a:r>
            <a:r>
              <a:rPr lang="ru-RU" sz="3200" b="1" i="1" dirty="0" err="1">
                <a:solidFill>
                  <a:srgbClr val="002060"/>
                </a:solidFill>
              </a:rPr>
              <a:t>Рахматулина</a:t>
            </a:r>
            <a:r>
              <a:rPr lang="ru-RU" sz="3200" b="1" i="1" dirty="0">
                <a:solidFill>
                  <a:srgbClr val="002060"/>
                </a:solidFill>
              </a:rPr>
              <a:t> Е.В.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i="1" dirty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2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51546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CC29DC2-6E06-48F3-B0E3-27ECDD4E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38466" y="18864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ЗАЩИТЫ</a:t>
            </a:r>
          </a:p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ВЫПУСКНЫХ КВАЛИФИКАЦИОННЫХ РАБОТ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D25E28D9-4263-49E9-8B7C-3002B0C23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176628"/>
              </p:ext>
            </p:extLst>
          </p:nvPr>
        </p:nvGraphicFramePr>
        <p:xfrm>
          <a:off x="899592" y="1397000"/>
          <a:ext cx="7776864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263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9E2BE7-B0EB-4744-9FFD-06F2D780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38466" y="188640"/>
            <a:ext cx="7416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ЗАЩИТЫ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ВЫПУСКНЫХ КВАЛИФИКАЦИОННЫХ РАБОТ В СРАВНЕНИИ С ПРОШЛЫМ УЧЕБНЫМ ГОДОМ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30D8361-839A-47BE-936B-A0D7C26F3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366481"/>
              </p:ext>
            </p:extLst>
          </p:nvPr>
        </p:nvGraphicFramePr>
        <p:xfrm>
          <a:off x="179512" y="1397000"/>
          <a:ext cx="45365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CFDF9E6F-C7FD-4503-808B-0EE636FC8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919009"/>
              </p:ext>
            </p:extLst>
          </p:nvPr>
        </p:nvGraphicFramePr>
        <p:xfrm>
          <a:off x="4961600" y="1397000"/>
          <a:ext cx="45365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11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AB11372-07EC-40A5-89F6-AC5CFDFC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3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14" y="163946"/>
            <a:ext cx="7526215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 экзамена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компетенции  Бухгалтерский учет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Дневное отделение 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A2F2B2F5-8269-41DC-926F-3BD8E48AD30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077035" y="2071678"/>
          <a:ext cx="624695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155941-C9DE-4FF4-ABA6-1564AA192780}"/>
              </a:ext>
            </a:extLst>
          </p:cNvPr>
          <p:cNvSpPr txBox="1"/>
          <p:nvPr/>
        </p:nvSpPr>
        <p:spPr>
          <a:xfrm>
            <a:off x="747320" y="1571614"/>
            <a:ext cx="9217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стандартам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 человек ( 39%)</a:t>
            </a:r>
          </a:p>
        </p:txBody>
      </p:sp>
    </p:spTree>
    <p:extLst>
      <p:ext uri="{BB962C8B-B14F-4D97-AF65-F5344CB8AC3E}">
        <p14:creationId xmlns:p14="http://schemas.microsoft.com/office/powerpoint/2010/main" val="182654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AB11372-07EC-40A5-89F6-AC5CFDFC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3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14" y="163946"/>
            <a:ext cx="7526215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 экзамена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компетенции  Бухгалтерский учет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Заочное  отделение 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A2F2B2F5-8269-41DC-926F-3BD8E48AD30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077035" y="2071678"/>
          <a:ext cx="624695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155941-C9DE-4FF4-ABA6-1564AA192780}"/>
              </a:ext>
            </a:extLst>
          </p:cNvPr>
          <p:cNvSpPr txBox="1"/>
          <p:nvPr/>
        </p:nvSpPr>
        <p:spPr>
          <a:xfrm>
            <a:off x="747319" y="1571614"/>
            <a:ext cx="9415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стандартам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( 54%)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7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E026FCD-C08A-499A-94C2-093D7A80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00" y="548680"/>
            <a:ext cx="762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Ожидаемые показатели трудоустройства выпускников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B501E5F8-AEE8-4B44-B3A9-25D1D15AE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66117"/>
              </p:ext>
            </p:extLst>
          </p:nvPr>
        </p:nvGraphicFramePr>
        <p:xfrm>
          <a:off x="251520" y="1700808"/>
          <a:ext cx="9505055" cy="4953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33834854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3970559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1869114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6292950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19872457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655577692"/>
                    </a:ext>
                  </a:extLst>
                </a:gridCol>
                <a:gridCol w="963335">
                  <a:extLst>
                    <a:ext uri="{9D8B030D-6E8A-4147-A177-3AD203B41FA5}">
                      <a16:colId xmlns:a16="http://schemas.microsoft.com/office/drawing/2014/main" xmlns="" val="345636470"/>
                    </a:ext>
                  </a:extLst>
                </a:gridCol>
                <a:gridCol w="1916984">
                  <a:extLst>
                    <a:ext uri="{9D8B030D-6E8A-4147-A177-3AD203B41FA5}">
                      <a16:colId xmlns:a16="http://schemas.microsoft.com/office/drawing/2014/main" xmlns="" val="7552841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/>
                        <a:t>Группа, куратор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Кол-во выпускников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err="1"/>
                        <a:t>Ожид</a:t>
                      </a:r>
                      <a:r>
                        <a:rPr lang="ru-RU" dirty="0"/>
                        <a:t>. Труд-</a:t>
                      </a:r>
                      <a:r>
                        <a:rPr lang="ru-RU" dirty="0" err="1"/>
                        <a:t>тво</a:t>
                      </a:r>
                      <a:endParaRPr lang="ru-RU" dirty="0"/>
                    </a:p>
                    <a:p>
                      <a:r>
                        <a:rPr lang="ru-RU" dirty="0"/>
                        <a:t>Чел./ %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Фактическое трудоустройство на 01.07.2022,</a:t>
                      </a:r>
                    </a:p>
                    <a:p>
                      <a:pPr algn="ctr"/>
                      <a:r>
                        <a:rPr lang="ru-RU" dirty="0"/>
                        <a:t>Чел/%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1998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Труд-</a:t>
                      </a:r>
                      <a:r>
                        <a:rPr lang="ru-RU" dirty="0" err="1"/>
                        <a:t>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Декрет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Самозанятый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Учеба в ВУЗ (очная форма)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824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ЭК 19 </a:t>
                      </a:r>
                      <a:r>
                        <a:rPr lang="ru-RU" baseline="0" dirty="0"/>
                        <a:t> з/о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1/7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11/86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79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ЭК 20 -1/11 Котенко А.В.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17/74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3/13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68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ПОСО 20-1/11</a:t>
                      </a:r>
                    </a:p>
                    <a:p>
                      <a:r>
                        <a:rPr lang="ru-RU" dirty="0" err="1"/>
                        <a:t>Рахматулина</a:t>
                      </a:r>
                      <a:r>
                        <a:rPr lang="ru-RU" baseline="0" dirty="0"/>
                        <a:t>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4/18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891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ПОСО 19-1/9</a:t>
                      </a:r>
                    </a:p>
                    <a:p>
                      <a:r>
                        <a:rPr lang="ru-RU" dirty="0" err="1"/>
                        <a:t>Столащук</a:t>
                      </a:r>
                      <a:r>
                        <a:rPr lang="ru-RU" baseline="0" dirty="0"/>
                        <a:t> А.Н.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16/70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72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ОДЛ 19-1/9</a:t>
                      </a:r>
                    </a:p>
                    <a:p>
                      <a:r>
                        <a:rPr lang="ru-RU" dirty="0"/>
                        <a:t>Тимофеева О.И.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ТВ 18-1/9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5/23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10/45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03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071538" y="2643182"/>
            <a:ext cx="6813858" cy="191391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  <a:defRPr/>
            </a:pP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СПАСИБО ЗА ВНИМАНИЕ</a:t>
            </a:r>
            <a:endParaRPr lang="ru-RU" sz="6600" b="1" i="1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2" y="24474"/>
            <a:ext cx="2820281" cy="2690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7" name="Shape 117"/>
          <p:cNvSpPr txBox="1"/>
          <p:nvPr/>
        </p:nvSpPr>
        <p:spPr>
          <a:xfrm>
            <a:off x="467545" y="2924944"/>
            <a:ext cx="8358246" cy="2592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4902657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Экран (4:3)</PresentationFormat>
  <Paragraphs>84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Результаты  ГИА выпускных групп ПЦК социально-экономических дисциплин по  итогам 2021-2022 учебного года   Председатель ПЦК Рахматулина Е.В. </vt:lpstr>
      <vt:lpstr>Презентация PowerPoint</vt:lpstr>
      <vt:lpstr>Презентация PowerPoint</vt:lpstr>
      <vt:lpstr>РЕЗУЛЬТАТЫ  демонстрационного экзамена по компетенции  Бухгалтерский учет Дневное отделение </vt:lpstr>
      <vt:lpstr>РЕЗУЛЬТАТЫ  демонстрационного экзамена по компетенции  Бухгалтерский учет Заочное  отделение </vt:lpstr>
      <vt:lpstr>Ожидаемые показатели трудоустройства выпускников 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 ГИА выпускных групп ПЦК социально-экономических дисциплин по  итогам 2021-2022 учебного года   Председатель ПЦК Рахматулина Е.В. </dc:title>
  <dc:creator>Svetik</dc:creator>
  <cp:lastModifiedBy>Svetik</cp:lastModifiedBy>
  <cp:revision>1</cp:revision>
  <dcterms:created xsi:type="dcterms:W3CDTF">2023-03-15T18:37:59Z</dcterms:created>
  <dcterms:modified xsi:type="dcterms:W3CDTF">2023-03-15T18:38:56Z</dcterms:modified>
</cp:coreProperties>
</file>