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64" r:id="rId3"/>
    <p:sldId id="265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99"/>
    <a:srgbClr val="B21E88"/>
    <a:srgbClr val="990033"/>
    <a:srgbClr val="FF0066"/>
    <a:srgbClr val="C3AE55"/>
    <a:srgbClr val="006EC0"/>
    <a:srgbClr val="004A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FF32A3-2C36-47AE-9E37-CA18D4BD2591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FD293C-6A49-4DE7-93E7-65107C4DA1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590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FD293C-6A49-4DE7-93E7-65107C4DA19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214290"/>
            <a:ext cx="6743704" cy="1428760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Педагогические конфликты</a:t>
            </a:r>
            <a:b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и способы их решения</a:t>
            </a:r>
            <a:endParaRPr lang="ru-RU" sz="3600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5984" y="1928802"/>
            <a:ext cx="6572296" cy="442915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лучший день- СЕГОДНЯ.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лучший отдых- РАБОТА.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Самая большая потребность- ОБЩЕНИЕ.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Самое большое богатство- ЗДОРОВЬЕ.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Самый большой дар- ЛЮБОВЬ.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Администратор\Documents\коллекти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3" y="4643446"/>
            <a:ext cx="4429155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540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Педагогам на заметку!  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6257940" cy="52595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выслушать обе стороны;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быть максимально тактичным в общении, доброжелательным;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не доверять полностью словам участников конфликта;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не высказывать окончательных суждений и оценок о личности и о поведении конфликтующих;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отвлекать или переключать внимание конфликтующих;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• призывать конфликтующих еще раз спокойно подумать над ситуацией и над своей ролью в ней. </a:t>
            </a:r>
          </a:p>
          <a:p>
            <a:endParaRPr lang="ru-RU" dirty="0"/>
          </a:p>
        </p:txBody>
      </p:sp>
      <p:pic>
        <p:nvPicPr>
          <p:cNvPr id="32770" name="Picture 2" descr="C:\Users\Администратор\Documents\админист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643050"/>
            <a:ext cx="2714644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7154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Опытные педагоги знают</a:t>
            </a:r>
            <a:endParaRPr lang="ru-RU" sz="3200" dirty="0">
              <a:solidFill>
                <a:schemeClr val="accent3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что следует сказать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как сказать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когда сказать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при ком сказать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зачем сказать 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каким тоном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интонацией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мимикой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взгляд необходимо устремлять в межбровную зону </a:t>
            </a: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Picture 1" descr="C:\Users\Администратор\Documents\ПОМОЩ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785926"/>
            <a:ext cx="3857652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0"/>
            <a:ext cx="6172200" cy="121442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 педагогике выделено пять типов отношений</a:t>
            </a: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357298"/>
            <a:ext cx="6172200" cy="3357586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- отношение диктата;</a:t>
            </a:r>
          </a:p>
          <a:p>
            <a:r>
              <a:rPr lang="ru-RU" sz="24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- отношения нейтралитета ;</a:t>
            </a:r>
          </a:p>
          <a:p>
            <a:r>
              <a:rPr lang="ru-RU" sz="24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- отношения опеки ;</a:t>
            </a:r>
          </a:p>
          <a:p>
            <a:r>
              <a:rPr lang="ru-RU" sz="24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- отношения конфронтации ;</a:t>
            </a:r>
          </a:p>
          <a:p>
            <a:r>
              <a:rPr lang="ru-RU" sz="2400" b="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- отношения сотрудничества .</a:t>
            </a:r>
            <a:endParaRPr lang="ru-RU" sz="2400" b="0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Администратор\Documents\дружб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3" y="4071942"/>
            <a:ext cx="5429288" cy="25727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214290"/>
            <a:ext cx="7143800" cy="928694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Алгоритм разрешения конфликтной ситуации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8794" y="1285860"/>
            <a:ext cx="7000924" cy="314327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анализ данных о ситуации;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определение средств и путей разрешения ситуации  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планирование хода педагогического воздействия;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анализ результатов;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корректировка результатов педагогического    воздействия;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самооценка преподавателя.</a:t>
            </a:r>
          </a:p>
          <a:p>
            <a:endParaRPr lang="ru-RU" dirty="0"/>
          </a:p>
        </p:txBody>
      </p:sp>
      <p:pic>
        <p:nvPicPr>
          <p:cNvPr id="35842" name="Picture 2" descr="C:\Users\Администратор\Documents\учитель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7300" y="3714752"/>
            <a:ext cx="5759476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just"/>
            <a:r>
              <a:rPr lang="ru-RU" sz="3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Процедура урегулирования конфликтов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4422"/>
            <a:ext cx="8258204" cy="3714776"/>
          </a:xfrm>
        </p:spPr>
        <p:txBody>
          <a:bodyPr>
            <a:normAutofit/>
          </a:bodyPr>
          <a:lstStyle/>
          <a:p>
            <a:r>
              <a:rPr lang="ru-RU" dirty="0" smtClean="0"/>
              <a:t> - воспринимать ситуацию такой, какая она есть;</a:t>
            </a:r>
          </a:p>
          <a:p>
            <a:r>
              <a:rPr lang="ru-RU" dirty="0" smtClean="0"/>
              <a:t> - не делать поспешных выводов; </a:t>
            </a:r>
          </a:p>
          <a:p>
            <a:r>
              <a:rPr lang="ru-RU" dirty="0" smtClean="0"/>
              <a:t> - анализировать мнения противоположных сторон;</a:t>
            </a:r>
          </a:p>
          <a:p>
            <a:r>
              <a:rPr lang="ru-RU" dirty="0" smtClean="0"/>
              <a:t> - ставить себя на место другой стороны;</a:t>
            </a:r>
          </a:p>
          <a:p>
            <a:r>
              <a:rPr lang="ru-RU" dirty="0" smtClean="0"/>
              <a:t> - не давать конфликту разрастись;</a:t>
            </a:r>
          </a:p>
          <a:p>
            <a:r>
              <a:rPr lang="ru-RU" dirty="0" smtClean="0"/>
              <a:t> - проблемы  решаются теми, кто их создал;</a:t>
            </a:r>
          </a:p>
          <a:p>
            <a:r>
              <a:rPr lang="ru-RU" dirty="0" smtClean="0"/>
              <a:t> - уважительно относиться к людям; </a:t>
            </a:r>
          </a:p>
          <a:p>
            <a:r>
              <a:rPr lang="ru-RU" dirty="0" smtClean="0"/>
              <a:t> - всегда искать компромисс.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C:\Users\Администратор\Documents\ми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4" y="4429132"/>
            <a:ext cx="2992473" cy="2143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Способы устранения конфликта </a:t>
            </a: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42984"/>
            <a:ext cx="6400816" cy="478634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изъятие из конфликта одного из участников;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исключение взаимодействия участников на длительное время;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устранение объекта конфликта.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интроспекция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• логический анализ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• метод творчества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• позитивное самоутверждение </a:t>
            </a: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   • управление эмоциями 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анализ конфликтных ситуаций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социально-психологический тренинг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 • интуиция  </a:t>
            </a:r>
          </a:p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• метод воображения </a:t>
            </a:r>
          </a:p>
          <a:p>
            <a:endParaRPr lang="ru-RU" dirty="0"/>
          </a:p>
        </p:txBody>
      </p:sp>
      <p:pic>
        <p:nvPicPr>
          <p:cNvPr id="4" name="Picture 4" descr="C:\Users\Администратор\Documents\рукопожатие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2214554"/>
            <a:ext cx="2286016" cy="3214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428604"/>
            <a:ext cx="6172200" cy="71438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7030A0"/>
                </a:solidFill>
              </a:rPr>
              <a:t>Заключение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1285860"/>
            <a:ext cx="6172200" cy="2786082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Педагоги не должны “бояться” конфликтов, а понимая природу их возникновения, успешно использовать конкретные механизмы воздействия для успешного их разрешения.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  <p:pic>
        <p:nvPicPr>
          <p:cNvPr id="4" name="Picture 2" descr="C:\Users\Администратор\Documents\работа сообщ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254504"/>
            <a:ext cx="6072230" cy="25558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142852"/>
            <a:ext cx="6172200" cy="2357454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Конфликт — форма социального взаимодействия между двумя или более субъектами , возникающий по причине несовпадения желаний, интересов, ценностей или восприятия.</a:t>
            </a:r>
            <a:b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3857628"/>
            <a:ext cx="6172200" cy="2857520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/>
              <a:t>Конфликт — ситуация, когда два или более субъекта взаимодействует таким образом, что шаг вперед в удовлетворении интересов, восприятия, ценностей или желаний одного из них означает шаг назад для другого или других.</a:t>
            </a:r>
          </a:p>
          <a:p>
            <a:endParaRPr lang="ru-RU" sz="2400" dirty="0"/>
          </a:p>
        </p:txBody>
      </p:sp>
      <p:pic>
        <p:nvPicPr>
          <p:cNvPr id="4" name="Picture 5" descr="C:\Users\Администратор\Documents\перетягива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2285991"/>
            <a:ext cx="4786346" cy="15716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643866" cy="8572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00CC"/>
                </a:solidFill>
              </a:rPr>
              <a:t>виды конфликтов</a:t>
            </a:r>
            <a:endParaRPr lang="ru-RU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857232"/>
            <a:ext cx="7929618" cy="4714908"/>
          </a:xfrm>
          <a:noFill/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 </a:t>
            </a:r>
            <a:r>
              <a:rPr lang="ru-RU" dirty="0" smtClean="0"/>
              <a:t>- внутриличностный, возникает при взаимодействии с окружающим миром и характеризуется борьбой мотивов, интересов, целей, ценностей одного индивида;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002060"/>
                </a:solidFill>
              </a:rPr>
              <a:t>    - </a:t>
            </a:r>
            <a:r>
              <a:rPr lang="ru-RU" dirty="0" smtClean="0"/>
              <a:t>межличностный, характеризующийся тем, что действующие лица стремятся реализовать в своей жизнедеятельности взаимоисключающие цели.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" name="Picture 5" descr="C:\Users\Администратор\Documents\с рупор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5000636"/>
            <a:ext cx="2500330" cy="1714512"/>
          </a:xfrm>
          <a:prstGeom prst="rect">
            <a:avLst/>
          </a:prstGeom>
          <a:noFill/>
        </p:spPr>
      </p:pic>
      <p:pic>
        <p:nvPicPr>
          <p:cNvPr id="5" name="Picture 4" descr="C:\Users\Администратор\Documents\конфликт на работ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000240"/>
            <a:ext cx="2286016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ocuments\межличностный конфлик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358246" cy="5000660"/>
          </a:xfrm>
          <a:prstGeom prst="rect">
            <a:avLst/>
          </a:prstGeom>
          <a:noFill/>
        </p:spPr>
      </p:pic>
      <p:pic>
        <p:nvPicPr>
          <p:cNvPr id="3" name="Picture 3" descr="C:\Users\Администратор\Documents\жест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4643446"/>
            <a:ext cx="2500330" cy="2071702"/>
          </a:xfrm>
          <a:prstGeom prst="rect">
            <a:avLst/>
          </a:prstGeom>
          <a:noFill/>
        </p:spPr>
      </p:pic>
      <p:pic>
        <p:nvPicPr>
          <p:cNvPr id="5" name="Picture 3" descr="C:\Users\Администратор\Documents\вражда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4643446"/>
            <a:ext cx="257176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- межгрупповой, отличающийся тем, что конфликтующими сторонами выступают социальные группировки, преследующие несовместимые цели и препятствующие друг другу на пути их осуществления;</a:t>
            </a:r>
          </a:p>
          <a:p>
            <a:endParaRPr lang="ru-RU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- личностно-групповой – возникает в случае несоответствия поведения личности групповым нормам и ожиданиям.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Users\Администратор\Documents\б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357694"/>
            <a:ext cx="4143404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0"/>
            <a:ext cx="6172200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сигналы,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предупреждающие конфликт.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1000108"/>
            <a:ext cx="6172200" cy="5381642"/>
          </a:xfrm>
        </p:spPr>
        <p:txBody>
          <a:bodyPr/>
          <a:lstStyle/>
          <a:p>
            <a:endParaRPr lang="ru-RU" sz="2800" dirty="0" smtClean="0"/>
          </a:p>
          <a:p>
            <a:r>
              <a:rPr lang="ru-RU" sz="2800" dirty="0" smtClean="0"/>
              <a:t>  · кризис ;</a:t>
            </a:r>
          </a:p>
          <a:p>
            <a:r>
              <a:rPr lang="ru-RU" sz="2800" dirty="0" smtClean="0"/>
              <a:t>         · недоразумение ;</a:t>
            </a:r>
          </a:p>
          <a:p>
            <a:r>
              <a:rPr lang="ru-RU" sz="2800" dirty="0" smtClean="0"/>
              <a:t>                 · инциденты ;</a:t>
            </a:r>
          </a:p>
          <a:p>
            <a:r>
              <a:rPr lang="ru-RU" sz="2800" dirty="0" smtClean="0"/>
              <a:t>                         · напряжение ;</a:t>
            </a:r>
          </a:p>
          <a:p>
            <a:r>
              <a:rPr lang="ru-RU" sz="2800" dirty="0" smtClean="0"/>
              <a:t>                                · дискомфорт .</a:t>
            </a:r>
            <a:endParaRPr lang="ru-RU" sz="2800" dirty="0"/>
          </a:p>
        </p:txBody>
      </p:sp>
      <p:pic>
        <p:nvPicPr>
          <p:cNvPr id="4" name="Picture 4" descr="C:\Users\Администратор\Documents\разры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4143380"/>
            <a:ext cx="3500462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901014" cy="178592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объективные причины конфликтов </a:t>
            </a:r>
            <a:b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уроке</a:t>
            </a:r>
            <a:endParaRPr lang="ru-RU" sz="3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071810"/>
            <a:ext cx="7467600" cy="378619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утомление студентов;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конфликты на предыдущем уроке;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ответственная контрольная работа;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ссора на перемене;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настроение преподавателя;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умение или неумение преподавателя          организовать работу во время  урока;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состояние здоровья и личностные качества.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Администратор\Documents\урок в школ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785926"/>
            <a:ext cx="2714644" cy="3429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72" y="214290"/>
            <a:ext cx="4714908" cy="221457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Деструктивные – подрывают взаимоотношения изнутри и порождают разрушительные конфликты, споры и дискомфорт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2928934"/>
            <a:ext cx="4786330" cy="3071834"/>
          </a:xfrm>
        </p:spPr>
        <p:txBody>
          <a:bodyPr>
            <a:normAutofit lnSpcReduction="10000"/>
          </a:bodyPr>
          <a:lstStyle/>
          <a:p>
            <a:r>
              <a:rPr lang="ru-RU" sz="2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Конструктивный конфликт – когда открывается острая проблема приводящая к столкновению с реальной проблемой и путями ее решения, помогает совершенствоваться.</a:t>
            </a:r>
            <a:endParaRPr lang="ru-RU" sz="28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Администратор\Documents\конструктивны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714884"/>
            <a:ext cx="2714644" cy="1857388"/>
          </a:xfrm>
          <a:prstGeom prst="rect">
            <a:avLst/>
          </a:prstGeom>
          <a:noFill/>
        </p:spPr>
      </p:pic>
      <p:pic>
        <p:nvPicPr>
          <p:cNvPr id="3074" name="Picture 2" descr="C:\Users\Администратор\Documents\деструктив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6832" y="214290"/>
            <a:ext cx="216403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142852"/>
            <a:ext cx="6172200" cy="10001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педагогических знаний 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57356" y="1643050"/>
            <a:ext cx="6143668" cy="4786346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контролировать свои эмоции;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не приписывать студенту свое понятие;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не оскорблять студента;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стараться не выгонять студента из кабинета;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 не отвечать на агрессию агрессией;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 давать оценку только его конкретным   действиям;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дать себе и студенту право на ошибку;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 не разрушить отношений со студентом;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не бояться конфликтов со студентами;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 возможности разрешить конфликтную ситуацию самостоятельно.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дминистратор\Documents\учитель ведет дет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3214685"/>
            <a:ext cx="1928826" cy="28575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517</TotalTime>
  <Words>678</Words>
  <Application>Microsoft Office PowerPoint</Application>
  <PresentationFormat>Экран (4:3)</PresentationFormat>
  <Paragraphs>103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Эркер</vt:lpstr>
      <vt:lpstr>Педагогические конфликты   и способы их решения</vt:lpstr>
      <vt:lpstr>Конфликт — форма социального взаимодействия между двумя или более субъектами , возникающий по причине несовпадения желаний, интересов, ценностей или восприятия. </vt:lpstr>
      <vt:lpstr>виды конфликтов</vt:lpstr>
      <vt:lpstr>Презентация PowerPoint</vt:lpstr>
      <vt:lpstr>Презентация PowerPoint</vt:lpstr>
      <vt:lpstr>сигналы,  предупреждающие конфликт. </vt:lpstr>
      <vt:lpstr>объективные причины конфликтов  на уроке</vt:lpstr>
      <vt:lpstr>Деструктивные – подрывают взаимоотношения изнутри и порождают разрушительные конфликты, споры и дискомфорт</vt:lpstr>
      <vt:lpstr>Особенности педагогических знаний </vt:lpstr>
      <vt:lpstr>Педагогам на заметку!  </vt:lpstr>
      <vt:lpstr>Опытные педагоги знают</vt:lpstr>
      <vt:lpstr>В  педагогике выделено пять типов отношений</vt:lpstr>
      <vt:lpstr>Алгоритм разрешения конфликтной ситуации  </vt:lpstr>
      <vt:lpstr>Процедура урегулирования конфликтов  </vt:lpstr>
      <vt:lpstr> Способы устранения конфликта  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AM</cp:lastModifiedBy>
  <cp:revision>29</cp:revision>
  <dcterms:created xsi:type="dcterms:W3CDTF">2016-01-17T12:27:54Z</dcterms:created>
  <dcterms:modified xsi:type="dcterms:W3CDTF">2016-01-25T10:48:05Z</dcterms:modified>
</cp:coreProperties>
</file>