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Распределение контингента по курсам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spPr>
              <a:solidFill>
                <a:srgbClr val="FFFF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AC9B-48B0-96E7-8313E6F36CC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AC9B-48B0-96E7-8313E6F36CC8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AC9B-48B0-96E7-8313E6F36CC8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AC9B-48B0-96E7-8313E6F36C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Академ.отп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75</c:v>
                </c:pt>
                <c:pt idx="1">
                  <c:v>75</c:v>
                </c:pt>
                <c:pt idx="2">
                  <c:v>68</c:v>
                </c:pt>
                <c:pt idx="3">
                  <c:v>63</c:v>
                </c:pt>
                <c:pt idx="4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AC9B-48B0-96E7-8313E6F36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926616750182387"/>
          <c:y val="0.27665156954057796"/>
          <c:w val="0.19276525474058281"/>
          <c:h val="0.51680997642083792"/>
        </c:manualLayout>
      </c:layout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6381284874437791"/>
          <c:y val="6.9313249058377865E-2"/>
          <c:w val="0.39851391046111656"/>
          <c:h val="0.7723990935494351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3.3333340063262752E-2"/>
                  <c:y val="2.8846151662161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41-4171-B2B3-5AC89C7958B1}"/>
                </c:ext>
              </c:extLst>
            </c:dLbl>
            <c:dLbl>
              <c:idx val="1"/>
              <c:layout>
                <c:manualLayout>
                  <c:x val="2.5641030817894359E-2"/>
                  <c:y val="5.7692303324326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41-4171-B2B3-5AC89C7958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1">
                  <c:v>МТОР-21 1/9  Погребняк Е.Л.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1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341-4171-B2B3-5AC89C7958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2.3076927736104952E-2"/>
                  <c:y val="-8.65384549864901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41-4171-B2B3-5AC89C7958B1}"/>
                </c:ext>
              </c:extLst>
            </c:dLbl>
            <c:dLbl>
              <c:idx val="1"/>
              <c:layout>
                <c:manualLayout>
                  <c:x val="1.2820515408947127E-2"/>
                  <c:y val="-2.64420002300732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41-4171-B2B3-5AC89C7958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1">
                  <c:v>МТОР-21 1/9  Погребняк Е.Л.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341-4171-B2B3-5AC89C795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287104"/>
        <c:axId val="236288640"/>
        <c:axId val="0"/>
      </c:bar3DChart>
      <c:catAx>
        <c:axId val="2362871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6288640"/>
        <c:crosses val="autoZero"/>
        <c:auto val="1"/>
        <c:lblAlgn val="ctr"/>
        <c:lblOffset val="100"/>
        <c:noMultiLvlLbl val="0"/>
      </c:catAx>
      <c:valAx>
        <c:axId val="2362886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36287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94"/>
          <c:h val="0.693315477208821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АК-20 1/9</c:v>
                </c:pt>
                <c:pt idx="1">
                  <c:v>МЭО-20 1/9
</c:v>
                </c:pt>
                <c:pt idx="2">
                  <c:v>ТМ-20 1/9
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F0-47F0-8AD4-58555ADC1A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-6.0797513388804283E-17"/>
                  <c:y val="-1.289458574620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F1-4CAB-A5CD-99D0F39DA4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АК-20 1/9</c:v>
                </c:pt>
                <c:pt idx="1">
                  <c:v>МЭО-20 1/9
</c:v>
                </c:pt>
                <c:pt idx="2">
                  <c:v>ТМ-20 1/9
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</c:v>
                </c:pt>
                <c:pt idx="1">
                  <c:v>16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F0-47F0-8AD4-58555ADC1A5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2.8188263655183444E-2"/>
                  <c:y val="-1.289458574620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3735724387456884E-2"/>
                      <c:h val="8.0510696668069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1F1-4CAB-A5CD-99D0F39DA4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АК-20 1/9</c:v>
                </c:pt>
                <c:pt idx="1">
                  <c:v>МЭО-20 1/9
</c:v>
                </c:pt>
                <c:pt idx="2">
                  <c:v>ТМ-20 1/9
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13</c:v>
                </c:pt>
                <c:pt idx="1">
                  <c:v>7</c:v>
                </c:pt>
                <c:pt idx="2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8F0-47F0-8AD4-58555ADC1A5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1"/>
              <c:layout>
                <c:manualLayout>
                  <c:x val="1.65813315618726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F1-4CAB-A5CD-99D0F39DA45D}"/>
                </c:ext>
              </c:extLst>
            </c:dLbl>
            <c:dLbl>
              <c:idx val="2"/>
              <c:layout>
                <c:manualLayout>
                  <c:x val="1.9897597874247181E-2"/>
                  <c:y val="-9.6709393096523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F1-4CAB-A5CD-99D0F39DA4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АК-20 1/9</c:v>
                </c:pt>
                <c:pt idx="1">
                  <c:v>МЭО-20 1/9
</c:v>
                </c:pt>
                <c:pt idx="2">
                  <c:v>ТМ-20 1/9
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8F0-47F0-8AD4-58555ADC1A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6620416"/>
        <c:axId val="235999616"/>
        <c:axId val="0"/>
      </c:bar3DChart>
      <c:catAx>
        <c:axId val="236620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235999616"/>
        <c:crosses val="autoZero"/>
        <c:auto val="1"/>
        <c:lblAlgn val="ctr"/>
        <c:lblOffset val="100"/>
        <c:noMultiLvlLbl val="0"/>
      </c:catAx>
      <c:valAx>
        <c:axId val="2359996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66204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94"/>
          <c:h val="0.693315477208821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АК-20 1/9</c:v>
                </c:pt>
                <c:pt idx="1">
                  <c:v>МЭО-20 1/9
</c:v>
                </c:pt>
                <c:pt idx="2">
                  <c:v>ТМ-20 1/9
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B0-4106-AC08-517561839E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-6.0797513388804283E-17"/>
                  <c:y val="-1.289458574620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B0-4106-AC08-517561839E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АК-20 1/9</c:v>
                </c:pt>
                <c:pt idx="1">
                  <c:v>МЭО-20 1/9
</c:v>
                </c:pt>
                <c:pt idx="2">
                  <c:v>ТМ-20 1/9
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16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B0-4106-AC08-517561839EA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2.8188263655183444E-2"/>
                  <c:y val="-1.289458574620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3735724387456884E-2"/>
                      <c:h val="8.0510696668069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9B0-4106-AC08-517561839E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АК-20 1/9</c:v>
                </c:pt>
                <c:pt idx="1">
                  <c:v>МЭО-20 1/9
</c:v>
                </c:pt>
                <c:pt idx="2">
                  <c:v>ТМ-20 1/9
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</c:v>
                </c:pt>
                <c:pt idx="1">
                  <c:v>7</c:v>
                </c:pt>
                <c:pt idx="2">
                  <c:v>14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9B0-4106-AC08-517561839EA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1"/>
              <c:layout>
                <c:manualLayout>
                  <c:x val="1.65813315618726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B0-4106-AC08-517561839EAE}"/>
                </c:ext>
              </c:extLst>
            </c:dLbl>
            <c:dLbl>
              <c:idx val="2"/>
              <c:layout>
                <c:manualLayout>
                  <c:x val="1.9897597874247181E-2"/>
                  <c:y val="-9.6709393096523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B0-4106-AC08-517561839E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АК-20 1/9</c:v>
                </c:pt>
                <c:pt idx="1">
                  <c:v>МЭО-20 1/9
</c:v>
                </c:pt>
                <c:pt idx="2">
                  <c:v>ТМ-20 1/9
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9B0-4106-AC08-517561839E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6650496"/>
        <c:axId val="236652032"/>
        <c:axId val="0"/>
      </c:bar3DChart>
      <c:catAx>
        <c:axId val="236650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236652032"/>
        <c:crosses val="autoZero"/>
        <c:auto val="1"/>
        <c:lblAlgn val="ctr"/>
        <c:lblOffset val="100"/>
        <c:noMultiLvlLbl val="0"/>
      </c:catAx>
      <c:valAx>
        <c:axId val="2366520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66504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450319493300989"/>
          <c:y val="8.7188061236518639E-3"/>
          <c:w val="0.48569341524195747"/>
          <c:h val="0.8906033547392975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АК-20 1/9 Гончарова О.Д.</c:v>
                </c:pt>
                <c:pt idx="1">
                  <c:v>МЭО-20 1/9 Красов М.С.</c:v>
                </c:pt>
                <c:pt idx="2">
                  <c:v>ТМ-20 1/9 Кобелев Е.В.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26.1</c:v>
                </c:pt>
                <c:pt idx="1">
                  <c:v>72</c:v>
                </c:pt>
                <c:pt idx="2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29-4982-8399-73C7BAF7A9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АК-20 1/9 Гончарова О.Д.</c:v>
                </c:pt>
                <c:pt idx="1">
                  <c:v>МЭО-20 1/9 Красов М.С.</c:v>
                </c:pt>
                <c:pt idx="2">
                  <c:v>ТМ-20 1/9 Кобелев Е.В.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95.7</c:v>
                </c:pt>
                <c:pt idx="1">
                  <c:v>100</c:v>
                </c:pt>
                <c:pt idx="2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29-4982-8399-73C7BAF7A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782720"/>
        <c:axId val="236784256"/>
        <c:axId val="0"/>
      </c:bar3DChart>
      <c:catAx>
        <c:axId val="2367827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6784256"/>
        <c:crosses val="autoZero"/>
        <c:auto val="1"/>
        <c:lblAlgn val="ctr"/>
        <c:lblOffset val="100"/>
        <c:noMultiLvlLbl val="0"/>
      </c:catAx>
      <c:valAx>
        <c:axId val="2367842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36782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450319493300989"/>
          <c:y val="0.11249999148243552"/>
          <c:w val="0.39851391046111656"/>
          <c:h val="0.7723990935494351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3.3333340063262752E-2"/>
                  <c:y val="2.8846151662161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C9-4265-B441-E84212D9A4B3}"/>
                </c:ext>
              </c:extLst>
            </c:dLbl>
            <c:dLbl>
              <c:idx val="1"/>
              <c:layout>
                <c:manualLayout>
                  <c:x val="2.5641030817894359E-2"/>
                  <c:y val="5.7692303324326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C9-4265-B441-E84212D9A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АК-20 1/9 Гончарова О.Д.</c:v>
                </c:pt>
                <c:pt idx="1">
                  <c:v>МЭО-20 1/9 Красов М.С.</c:v>
                </c:pt>
                <c:pt idx="2">
                  <c:v>ТМ-20 1/9 Кобелев Е.В.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38.1</c:v>
                </c:pt>
                <c:pt idx="1">
                  <c:v>72</c:v>
                </c:pt>
                <c:pt idx="2">
                  <c:v>31.8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C9-4265-B441-E84212D9A4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2.3076927736104952E-2"/>
                  <c:y val="-8.65384549864901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C5-45F5-A009-AEDFD4B5253B}"/>
                </c:ext>
              </c:extLst>
            </c:dLbl>
            <c:dLbl>
              <c:idx val="1"/>
              <c:layout>
                <c:manualLayout>
                  <c:x val="1.2820515408947127E-2"/>
                  <c:y val="-2.64420002300732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C5-45F5-A009-AEDFD4B525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АК-20 1/9 Гончарова О.Д.</c:v>
                </c:pt>
                <c:pt idx="1">
                  <c:v>МЭО-20 1/9 Красов М.С.</c:v>
                </c:pt>
                <c:pt idx="2">
                  <c:v>ТМ-20 1/9 Кобелев Е.В.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86.4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C9-4265-B441-E84212D9A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824832"/>
        <c:axId val="236838912"/>
        <c:axId val="0"/>
      </c:bar3DChart>
      <c:catAx>
        <c:axId val="2368248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6838912"/>
        <c:crosses val="autoZero"/>
        <c:auto val="1"/>
        <c:lblAlgn val="ctr"/>
        <c:lblOffset val="100"/>
        <c:noMultiLvlLbl val="0"/>
      </c:catAx>
      <c:valAx>
        <c:axId val="2368389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368248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94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АК-19 1/9</c:v>
                </c:pt>
                <c:pt idx="1">
                  <c:v>МЭО-19 1/9
</c:v>
                </c:pt>
                <c:pt idx="2">
                  <c:v>ТМ-19 1/9
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E62-4058-988F-1EA635DD81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АК-19 1/9</c:v>
                </c:pt>
                <c:pt idx="1">
                  <c:v>МЭО-19 1/9
</c:v>
                </c:pt>
                <c:pt idx="2">
                  <c:v>ТМ-19 1/9
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</c:v>
                </c:pt>
                <c:pt idx="1">
                  <c:v>6</c:v>
                </c:pt>
                <c:pt idx="2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E62-4058-988F-1EA635DD812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АК-19 1/9</c:v>
                </c:pt>
                <c:pt idx="1">
                  <c:v>МЭО-19 1/9
</c:v>
                </c:pt>
                <c:pt idx="2">
                  <c:v>ТМ-19 1/9
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</c:v>
                </c:pt>
                <c:pt idx="1">
                  <c:v>13</c:v>
                </c:pt>
                <c:pt idx="2">
                  <c:v>10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E62-4058-988F-1EA635DD812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9.9487989371235628E-3"/>
                  <c:y val="3.2236464365507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49-47FA-ADD3-42BFB7459490}"/>
                </c:ext>
              </c:extLst>
            </c:dLbl>
            <c:dLbl>
              <c:idx val="2"/>
              <c:layout>
                <c:manualLayout>
                  <c:x val="9.9487989371235905E-3"/>
                  <c:y val="-9.6709393096523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49-47FA-ADD3-42BFB74594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АК-19 1/9</c:v>
                </c:pt>
                <c:pt idx="1">
                  <c:v>МЭО-19 1/9
</c:v>
                </c:pt>
                <c:pt idx="2">
                  <c:v>ТМ-19 1/9
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DE62-4058-988F-1EA635DD812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н/я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897597874247181E-2"/>
                  <c:y val="-1.181990038952165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49-47FA-ADD3-42BFB7459490}"/>
                </c:ext>
              </c:extLst>
            </c:dLbl>
            <c:dLbl>
              <c:idx val="2"/>
              <c:layout>
                <c:manualLayout>
                  <c:x val="2.3213864186621611E-2"/>
                  <c:y val="-9.6709393096523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49-47FA-ADD3-42BFB74594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АК-19 1/9</c:v>
                </c:pt>
                <c:pt idx="1">
                  <c:v>МЭО-19 1/9
</c:v>
                </c:pt>
                <c:pt idx="2">
                  <c:v>ТМ-19 1/9
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E49-47FA-ADD3-42BFB74594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7066496"/>
        <c:axId val="237092864"/>
        <c:axId val="0"/>
      </c:bar3DChart>
      <c:catAx>
        <c:axId val="2370664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237092864"/>
        <c:crosses val="autoZero"/>
        <c:auto val="1"/>
        <c:lblAlgn val="ctr"/>
        <c:lblOffset val="100"/>
        <c:noMultiLvlLbl val="0"/>
      </c:catAx>
      <c:valAx>
        <c:axId val="237092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706649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94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ТМ-19 1/9
</c:v>
                </c:pt>
                <c:pt idx="1">
                  <c:v>МЭО-19 1/9</c:v>
                </c:pt>
                <c:pt idx="2">
                  <c:v>АК-19 1/9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26D-45DE-A461-1FFC312CB5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ТМ-19 1/9
</c:v>
                </c:pt>
                <c:pt idx="1">
                  <c:v>МЭО-19 1/9</c:v>
                </c:pt>
                <c:pt idx="2">
                  <c:v>АК-19 1/9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</c:v>
                </c:pt>
                <c:pt idx="1">
                  <c:v>4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26D-45DE-A461-1FFC312CB55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2"/>
              <c:layout>
                <c:manualLayout>
                  <c:x val="2.89490946759498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1C-4FEB-8904-8ECBCFE6DC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ТМ-19 1/9
</c:v>
                </c:pt>
                <c:pt idx="1">
                  <c:v>МЭО-19 1/9</c:v>
                </c:pt>
                <c:pt idx="2">
                  <c:v>АК-19 1/9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16</c:v>
                </c:pt>
                <c:pt idx="2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26D-45DE-A461-1FFC312CB55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9.9487989371235905E-3"/>
                  <c:y val="-9.6709393096523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6D-45DE-A461-1FFC312CB5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ТМ-19 1/9
</c:v>
                </c:pt>
                <c:pt idx="1">
                  <c:v>МЭО-19 1/9</c:v>
                </c:pt>
                <c:pt idx="2">
                  <c:v>АК-19 1/9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F26D-45DE-A461-1FFC312CB55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н/я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213864186621611E-2"/>
                  <c:y val="-9.6709393096523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6D-45DE-A461-1FFC312CB5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ТМ-19 1/9
</c:v>
                </c:pt>
                <c:pt idx="1">
                  <c:v>МЭО-19 1/9</c:v>
                </c:pt>
                <c:pt idx="2">
                  <c:v>АК-19 1/9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F26D-45DE-A461-1FFC312CB5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7101824"/>
        <c:axId val="237103360"/>
        <c:axId val="0"/>
      </c:bar3DChart>
      <c:catAx>
        <c:axId val="237101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237103360"/>
        <c:crosses val="autoZero"/>
        <c:auto val="1"/>
        <c:lblAlgn val="ctr"/>
        <c:lblOffset val="100"/>
        <c:noMultiLvlLbl val="0"/>
      </c:catAx>
      <c:valAx>
        <c:axId val="237103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71018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450319493300989"/>
          <c:y val="3.1730766828379359E-2"/>
          <c:w val="0.41646263203364353"/>
          <c:h val="0.8531683182034904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1.02564123271577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81-4FD5-A3D8-37731C6C70FF}"/>
                </c:ext>
              </c:extLst>
            </c:dLbl>
            <c:dLbl>
              <c:idx val="1"/>
              <c:layout>
                <c:manualLayout>
                  <c:x val="1.28205154089471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81-4FD5-A3D8-37731C6C70FF}"/>
                </c:ext>
              </c:extLst>
            </c:dLbl>
            <c:dLbl>
              <c:idx val="2"/>
              <c:layout>
                <c:manualLayout>
                  <c:x val="1.2820515408947223E-2"/>
                  <c:y val="-2.8846151662162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81-4FD5-A3D8-37731C6C70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АК-19 1/9 Прутковская С.И.</c:v>
                </c:pt>
                <c:pt idx="1">
                  <c:v>МЭО-19 1/9 Ярошенко Н.Л.</c:v>
                </c:pt>
                <c:pt idx="2">
                  <c:v>ТМ-19 1/9 Григорьева Н.Ю.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47.4</c:v>
                </c:pt>
                <c:pt idx="1">
                  <c:v>48</c:v>
                </c:pt>
                <c:pt idx="2">
                  <c:v>47.4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73A-4FC9-A792-38431BE4C9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2"/>
              <c:layout>
                <c:manualLayout>
                  <c:x val="5.1282061635788837E-3"/>
                  <c:y val="-5.7692303324326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81-4FD5-A3D8-37731C6C70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АК-19 1/9 Прутковская С.И.</c:v>
                </c:pt>
                <c:pt idx="1">
                  <c:v>МЭО-19 1/9 Ярошенко Н.Л.</c:v>
                </c:pt>
                <c:pt idx="2">
                  <c:v>ТМ-19 1/9 Григорьева Н.Ю.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94.7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673A-4FC9-A792-38431BE4C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7120896"/>
        <c:axId val="237143168"/>
        <c:axId val="0"/>
      </c:bar3DChart>
      <c:catAx>
        <c:axId val="2371208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7143168"/>
        <c:crosses val="autoZero"/>
        <c:auto val="1"/>
        <c:lblAlgn val="ctr"/>
        <c:lblOffset val="100"/>
        <c:noMultiLvlLbl val="0"/>
      </c:catAx>
      <c:valAx>
        <c:axId val="23714316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37120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450319493300989"/>
          <c:y val="3.1730766828379359E-2"/>
          <c:w val="0.41646263203364353"/>
          <c:h val="0.8531683182034904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1"/>
              <c:layout>
                <c:manualLayout>
                  <c:x val="1.5384618490736622E-2"/>
                  <c:y val="-5.76923033243266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CC-4F8B-AC8A-9C227AD631B5}"/>
                </c:ext>
              </c:extLst>
            </c:dLbl>
            <c:dLbl>
              <c:idx val="2"/>
              <c:layout>
                <c:manualLayout>
                  <c:x val="1.5384618490736622E-2"/>
                  <c:y val="-2.8846151662162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08-4511-997F-99EF5E1962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АК-19 1/9 Прутковская С.И.</c:v>
                </c:pt>
                <c:pt idx="1">
                  <c:v>МЭО-19 1/9 Ярошенко Н.Л.</c:v>
                </c:pt>
                <c:pt idx="2">
                  <c:v>ТМ-19 1/9 Григорьева Н.Ю.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36</c:v>
                </c:pt>
                <c:pt idx="2">
                  <c:v>40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F6C-4913-8EB4-5EA66A9151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АК-19 1/9 Прутковская С.И.</c:v>
                </c:pt>
                <c:pt idx="1">
                  <c:v>МЭО-19 1/9 Ярошенко Н.Л.</c:v>
                </c:pt>
                <c:pt idx="2">
                  <c:v>ТМ-19 1/9 Григорьева Н.Ю.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DF6C-4913-8EB4-5EA66A915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7162496"/>
        <c:axId val="237164032"/>
        <c:axId val="0"/>
      </c:bar3DChart>
      <c:catAx>
        <c:axId val="2371624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7164032"/>
        <c:crosses val="autoZero"/>
        <c:auto val="1"/>
        <c:lblAlgn val="ctr"/>
        <c:lblOffset val="100"/>
        <c:noMultiLvlLbl val="0"/>
      </c:catAx>
      <c:valAx>
        <c:axId val="2371640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371624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Усп.,%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-3.653846153846154E-2"/>
                  <c:y val="-3.1730766828379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42-479C-99FB-E45030A6FA18}"/>
                </c:ext>
              </c:extLst>
            </c:dLbl>
            <c:dLbl>
              <c:idx val="1"/>
              <c:layout>
                <c:manualLayout>
                  <c:x val="-2.8846153846153848E-2"/>
                  <c:y val="-2.596153649594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42-479C-99FB-E45030A6FA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 семестр 2021-2022</c:v>
                </c:pt>
                <c:pt idx="1">
                  <c:v>1 семестр 2022-2023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39.9</c:v>
                </c:pt>
                <c:pt idx="1">
                  <c:v>34.9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F42-479C-99FB-E45030A6FA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Усп., %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5761442389728007E-2"/>
                  <c:y val="-3.176827312749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53-48CE-9BDE-A492172EAE56}"/>
                </c:ext>
              </c:extLst>
            </c:dLbl>
            <c:dLbl>
              <c:idx val="1"/>
              <c:layout>
                <c:manualLayout>
                  <c:x val="7.164291995330912E-3"/>
                  <c:y val="-2.7153366959192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53-48CE-9BDE-A492172EAE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 семестр 2021-2022</c:v>
                </c:pt>
                <c:pt idx="1">
                  <c:v>1 семестр 2022-2023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98.7</c:v>
                </c:pt>
                <c:pt idx="1">
                  <c:v>98.9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F42-479C-99FB-E45030A6F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37279872"/>
        <c:axId val="237302144"/>
        <c:axId val="0"/>
      </c:bar3DChart>
      <c:catAx>
        <c:axId val="2372798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237302144"/>
        <c:crosses val="autoZero"/>
        <c:auto val="1"/>
        <c:lblAlgn val="ctr"/>
        <c:lblOffset val="100"/>
        <c:noMultiLvlLbl val="0"/>
      </c:catAx>
      <c:valAx>
        <c:axId val="237302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72798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94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ТАК-22 1/9 </c:v>
                </c:pt>
                <c:pt idx="1">
                  <c:v>МТОР-22 1/9</c:v>
                </c:pt>
                <c:pt idx="2">
                  <c:v>ТМ-22 1/9
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F27-4E6C-9CBA-50E289060A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ТАК-22 1/9 </c:v>
                </c:pt>
                <c:pt idx="1">
                  <c:v>МТОР-22 1/9</c:v>
                </c:pt>
                <c:pt idx="2">
                  <c:v>ТМ-22 1/9
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F27-4E6C-9CBA-50E289060A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1.9897597874247122E-2"/>
                  <c:y val="-3.2236464365507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0F-4A77-A622-6085A892D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ТАК-22 1/9 </c:v>
                </c:pt>
                <c:pt idx="1">
                  <c:v>МТОР-22 1/9</c:v>
                </c:pt>
                <c:pt idx="2">
                  <c:v>ТМ-22 1/9
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</c:v>
                </c:pt>
                <c:pt idx="1">
                  <c:v>19</c:v>
                </c:pt>
                <c:pt idx="2">
                  <c:v>19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0F27-4E6C-9CBA-50E289060AC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9897597874247153E-2"/>
                  <c:y val="-2.2565525055855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0F-4A77-A622-6085A892D603}"/>
                </c:ext>
              </c:extLst>
            </c:dLbl>
            <c:dLbl>
              <c:idx val="2"/>
              <c:layout>
                <c:manualLayout>
                  <c:x val="1.6581331561872564E-2"/>
                  <c:y val="-3.2236464365507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54-424F-AB9F-5378128A5C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ТАК-22 1/9 </c:v>
                </c:pt>
                <c:pt idx="1">
                  <c:v>МТОР-22 1/9</c:v>
                </c:pt>
                <c:pt idx="2">
                  <c:v>ТМ-22 1/9
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0F27-4E6C-9CBA-50E289060AC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н/а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5813315618726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0F-4A77-A622-6085A892D603}"/>
                </c:ext>
              </c:extLst>
            </c:dLbl>
            <c:dLbl>
              <c:idx val="2"/>
              <c:layout>
                <c:manualLayout>
                  <c:x val="2.3213864186621611E-2"/>
                  <c:y val="-9.6709393096523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54-424F-AB9F-5378128A5C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ТАК-22 1/9 </c:v>
                </c:pt>
                <c:pt idx="1">
                  <c:v>МТОР-22 1/9</c:v>
                </c:pt>
                <c:pt idx="2">
                  <c:v>ТМ-22 1/9
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00F-4A77-A622-6085A892D6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23710592"/>
        <c:axId val="223736960"/>
        <c:axId val="0"/>
      </c:bar3DChart>
      <c:catAx>
        <c:axId val="223710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223736960"/>
        <c:crosses val="autoZero"/>
        <c:auto val="1"/>
        <c:lblAlgn val="ctr"/>
        <c:lblOffset val="100"/>
        <c:noMultiLvlLbl val="0"/>
      </c:catAx>
      <c:valAx>
        <c:axId val="223736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237105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студентов</c:v>
                </c:pt>
              </c:strCache>
            </c:strRef>
          </c:tx>
          <c:spPr>
            <a:solidFill>
              <a:srgbClr val="119F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ТАК-22 1/9 Кудрявцева М.И.</c:v>
                </c:pt>
                <c:pt idx="1">
                  <c:v>МТОР-22 1/9 Абрамова Н.Г.</c:v>
                </c:pt>
                <c:pt idx="2">
                  <c:v>ТМ-22 1/9 Пшеничный А.А.</c:v>
                </c:pt>
                <c:pt idx="3">
                  <c:v>МТОР-21 1/9 Погребняк Е.Л.</c:v>
                </c:pt>
                <c:pt idx="4">
                  <c:v>АК-20 1/9 Гончарова О.Д.</c:v>
                </c:pt>
                <c:pt idx="5">
                  <c:v>МЭО-20 1/9 Красов М.С.</c:v>
                </c:pt>
                <c:pt idx="6">
                  <c:v>ТМ-20 1/9 Кобелев Е.В.</c:v>
                </c:pt>
                <c:pt idx="7">
                  <c:v>АК-19 1/9 Прутковская С.И.</c:v>
                </c:pt>
                <c:pt idx="8">
                  <c:v>МЭО-19 1/9 Ярошенко Н.Л.</c:v>
                </c:pt>
                <c:pt idx="9">
                  <c:v>ТМ-19 1/9 Григорьева Н.Г.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21</c:v>
                </c:pt>
                <c:pt idx="5">
                  <c:v>25</c:v>
                </c:pt>
                <c:pt idx="6">
                  <c:v>22</c:v>
                </c:pt>
                <c:pt idx="7">
                  <c:v>18</c:v>
                </c:pt>
                <c:pt idx="8">
                  <c:v>25</c:v>
                </c:pt>
                <c:pt idx="9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B98-4E4E-A2DB-0C99206395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Стипендиаты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1.9230769230768592E-3"/>
                  <c:y val="-2.88461516621631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98-4E4E-A2DB-0C99206395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ТАК-22 1/9 Кудрявцева М.И.</c:v>
                </c:pt>
                <c:pt idx="1">
                  <c:v>МТОР-22 1/9 Абрамова Н.Г.</c:v>
                </c:pt>
                <c:pt idx="2">
                  <c:v>ТМ-22 1/9 Пшеничный А.А.</c:v>
                </c:pt>
                <c:pt idx="3">
                  <c:v>МТОР-21 1/9 Погребняк Е.Л.</c:v>
                </c:pt>
                <c:pt idx="4">
                  <c:v>АК-20 1/9 Гончарова О.Д.</c:v>
                </c:pt>
                <c:pt idx="5">
                  <c:v>МЭО-20 1/9 Красов М.С.</c:v>
                </c:pt>
                <c:pt idx="6">
                  <c:v>ТМ-20 1/9 Кобелев Е.В.</c:v>
                </c:pt>
                <c:pt idx="7">
                  <c:v>АК-19 1/9 Прутковская С.И.</c:v>
                </c:pt>
                <c:pt idx="8">
                  <c:v>МЭО-19 1/9 Ярошенко Н.Л.</c:v>
                </c:pt>
                <c:pt idx="9">
                  <c:v>ТМ-19 1/9 Григорьева Н.Г.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</c:v>
                </c:pt>
                <c:pt idx="1">
                  <c:v>13</c:v>
                </c:pt>
                <c:pt idx="2">
                  <c:v>7</c:v>
                </c:pt>
                <c:pt idx="3">
                  <c:v>14</c:v>
                </c:pt>
                <c:pt idx="4">
                  <c:v>8</c:v>
                </c:pt>
                <c:pt idx="5">
                  <c:v>18</c:v>
                </c:pt>
                <c:pt idx="6">
                  <c:v>7</c:v>
                </c:pt>
                <c:pt idx="7">
                  <c:v>9</c:v>
                </c:pt>
                <c:pt idx="8">
                  <c:v>9</c:v>
                </c:pt>
                <c:pt idx="9">
                  <c:v>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B98-4E4E-A2DB-0C9920639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7552384"/>
        <c:axId val="237553920"/>
      </c:barChart>
      <c:catAx>
        <c:axId val="2375523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553920"/>
        <c:crosses val="autoZero"/>
        <c:auto val="1"/>
        <c:lblAlgn val="ctr"/>
        <c:lblOffset val="100"/>
        <c:noMultiLvlLbl val="0"/>
      </c:catAx>
      <c:valAx>
        <c:axId val="237553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75523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197787134758079"/>
          <c:y val="2.2109608841798079E-2"/>
          <c:w val="0.40110775679139321"/>
          <c:h val="0.8531683182034904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 семестр 2021-2022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МТОР-21 Погребняк Е.Л.</c:v>
                </c:pt>
                <c:pt idx="1">
                  <c:v>АК-20 1/9 Гончарова О.Д.</c:v>
                </c:pt>
                <c:pt idx="2">
                  <c:v>МЭО-20 1/9 Красов М.С.</c:v>
                </c:pt>
                <c:pt idx="3">
                  <c:v>ТМ-20 1/9 Кобелев Е.В.</c:v>
                </c:pt>
                <c:pt idx="4">
                  <c:v>МЭО-19 1/9 Ярошенко Н.Л.</c:v>
                </c:pt>
                <c:pt idx="5">
                  <c:v>ТМ-19 1/9 Григорьева Н.Ю.</c:v>
                </c:pt>
                <c:pt idx="6">
                  <c:v>АК-19 1/9 Прутковская С.И.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</c:v>
                </c:pt>
                <c:pt idx="1">
                  <c:v>6</c:v>
                </c:pt>
                <c:pt idx="2">
                  <c:v>18</c:v>
                </c:pt>
                <c:pt idx="3">
                  <c:v>10</c:v>
                </c:pt>
                <c:pt idx="4">
                  <c:v>12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D09-4157-97FC-7B53C1C32C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1 семестр 2022-2023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8028272802931003E-2"/>
                  <c:y val="-1.2026487818588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09-4157-97FC-7B53C1C32C84}"/>
                </c:ext>
              </c:extLst>
            </c:dLbl>
            <c:dLbl>
              <c:idx val="1"/>
              <c:layout>
                <c:manualLayout>
                  <c:x val="7.9880577488353491E-2"/>
                  <c:y val="-9.6211902548706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09-4157-97FC-7B53C1C32C84}"/>
                </c:ext>
              </c:extLst>
            </c:dLbl>
            <c:dLbl>
              <c:idx val="2"/>
              <c:layout>
                <c:manualLayout>
                  <c:x val="3.6436754643810312E-2"/>
                  <c:y val="-9.6211902548706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09-4157-97FC-7B53C1C32C84}"/>
                </c:ext>
              </c:extLst>
            </c:dLbl>
            <c:dLbl>
              <c:idx val="3"/>
              <c:layout>
                <c:manualLayout>
                  <c:x val="4.4845236484689611E-2"/>
                  <c:y val="-4.8105951274353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09-4157-97FC-7B53C1C32C84}"/>
                </c:ext>
              </c:extLst>
            </c:dLbl>
            <c:dLbl>
              <c:idx val="4"/>
              <c:layout>
                <c:manualLayout>
                  <c:x val="0.10790885029128451"/>
                  <c:y val="-1.2026487818588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09-4157-97FC-7B53C1C32C84}"/>
                </c:ext>
              </c:extLst>
            </c:dLbl>
            <c:dLbl>
              <c:idx val="5"/>
              <c:layout>
                <c:manualLayout>
                  <c:x val="5.8859372886155087E-2"/>
                  <c:y val="-2.40529756371766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09-4157-97FC-7B53C1C32C84}"/>
                </c:ext>
              </c:extLst>
            </c:dLbl>
            <c:dLbl>
              <c:idx val="6"/>
              <c:layout>
                <c:manualLayout>
                  <c:x val="7.4274922927767162E-2"/>
                  <c:y val="-7.21589269115299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09-4157-97FC-7B53C1C32C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МТОР-21 Погребняк Е.Л.</c:v>
                </c:pt>
                <c:pt idx="1">
                  <c:v>АК-20 1/9 Гончарова О.Д.</c:v>
                </c:pt>
                <c:pt idx="2">
                  <c:v>МЭО-20 1/9 Красов М.С.</c:v>
                </c:pt>
                <c:pt idx="3">
                  <c:v>ТМ-20 1/9 Кобелев Е.В.</c:v>
                </c:pt>
                <c:pt idx="4">
                  <c:v>МЭО-19 1/9 Ярошенко Н.Л.</c:v>
                </c:pt>
                <c:pt idx="5">
                  <c:v>ТМ-19 1/9 Григорьева Н.Ю.</c:v>
                </c:pt>
                <c:pt idx="6">
                  <c:v>АК-19 1/9 Прутковская С.И.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14</c:v>
                </c:pt>
                <c:pt idx="1">
                  <c:v>8</c:v>
                </c:pt>
                <c:pt idx="2">
                  <c:v>18</c:v>
                </c:pt>
                <c:pt idx="3">
                  <c:v>7</c:v>
                </c:pt>
                <c:pt idx="4">
                  <c:v>9</c:v>
                </c:pt>
                <c:pt idx="5">
                  <c:v>8</c:v>
                </c:pt>
                <c:pt idx="6">
                  <c:v>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D-6D09-4157-97FC-7B53C1C32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36967040"/>
        <c:axId val="236968576"/>
      </c:barChart>
      <c:catAx>
        <c:axId val="23696704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6968576"/>
        <c:crosses val="autoZero"/>
        <c:auto val="1"/>
        <c:lblAlgn val="ctr"/>
        <c:lblOffset val="100"/>
        <c:noMultiLvlLbl val="0"/>
      </c:catAx>
      <c:valAx>
        <c:axId val="2369685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3696704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95746654428621"/>
          <c:y val="0.27449085342987917"/>
          <c:w val="0.21663405161483679"/>
          <c:h val="0.29226865393487866"/>
        </c:manualLayout>
      </c:layout>
      <c:overlay val="0"/>
      <c:txPr>
        <a:bodyPr/>
        <a:lstStyle/>
        <a:p>
          <a:pPr>
            <a:defRPr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63500">
        <a:schemeClr val="accent2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94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ТАК-22 1/9 </c:v>
                </c:pt>
                <c:pt idx="1">
                  <c:v>МТОР-22 1/9</c:v>
                </c:pt>
                <c:pt idx="2">
                  <c:v>ТМ-22 1/9
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CDDE-4070-A00D-4B317FD3C4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-1.6581331561872685E-2"/>
                  <c:y val="9.6709393096522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3C-498A-9354-8FAB8F0BAC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ТАК-22 1/9 </c:v>
                </c:pt>
                <c:pt idx="1">
                  <c:v>МТОР-22 1/9</c:v>
                </c:pt>
                <c:pt idx="2">
                  <c:v>ТМ-22 1/9
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13</c:v>
                </c:pt>
                <c:pt idx="2">
                  <c:v>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CDDE-4070-A00D-4B317FD3C4A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2.3213864186621757E-2"/>
                  <c:y val="9.6709393096522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DE-4070-A00D-4B317FD3C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ТАК-22 1/9 </c:v>
                </c:pt>
                <c:pt idx="1">
                  <c:v>МТОР-22 1/9</c:v>
                </c:pt>
                <c:pt idx="2">
                  <c:v>ТМ-22 1/9
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</c:v>
                </c:pt>
                <c:pt idx="1">
                  <c:v>12</c:v>
                </c:pt>
                <c:pt idx="2">
                  <c:v>18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CDDE-4070-A00D-4B317FD3C4A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9897597874247153E-2"/>
                  <c:y val="-2.2565525055855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DE-4070-A00D-4B317FD3C4A0}"/>
                </c:ext>
              </c:extLst>
            </c:dLbl>
            <c:dLbl>
              <c:idx val="1"/>
              <c:layout>
                <c:manualLayout>
                  <c:x val="2.32138641866216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AD-47E2-8109-DE526F68B4C3}"/>
                </c:ext>
              </c:extLst>
            </c:dLbl>
            <c:dLbl>
              <c:idx val="2"/>
              <c:layout>
                <c:manualLayout>
                  <c:x val="2.32138641866217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AD-47E2-8109-DE526F68B4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ТАК-22 1/9 </c:v>
                </c:pt>
                <c:pt idx="1">
                  <c:v>МТОР-22 1/9</c:v>
                </c:pt>
                <c:pt idx="2">
                  <c:v>ТМ-22 1/9
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CDDE-4070-A00D-4B317FD3C4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6078208"/>
        <c:axId val="236079744"/>
        <c:axId val="0"/>
      </c:bar3DChart>
      <c:catAx>
        <c:axId val="2360782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236079744"/>
        <c:crosses val="autoZero"/>
        <c:auto val="1"/>
        <c:lblAlgn val="ctr"/>
        <c:lblOffset val="100"/>
        <c:noMultiLvlLbl val="0"/>
      </c:catAx>
      <c:valAx>
        <c:axId val="2360797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60782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988781342374713"/>
          <c:y val="2.8846151662162971E-2"/>
          <c:w val="0.41646263203364353"/>
          <c:h val="0.8531683182034904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2.23143445435826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D7-4BAC-B8D2-54161421168C}"/>
                </c:ext>
              </c:extLst>
            </c:dLbl>
            <c:dLbl>
              <c:idx val="1"/>
              <c:layout>
                <c:manualLayout>
                  <c:x val="1.9525051475634901E-2"/>
                  <c:y val="8.65384549864892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D7-4BAC-B8D2-54161421168C}"/>
                </c:ext>
              </c:extLst>
            </c:dLbl>
            <c:dLbl>
              <c:idx val="2"/>
              <c:layout>
                <c:manualLayout>
                  <c:x val="1.1157172271791353E-2"/>
                  <c:y val="5.7692303324326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D7-4BAC-B8D2-5416142116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ТАК-22 1/9 Кудрявцева М.И.</c:v>
                </c:pt>
                <c:pt idx="1">
                  <c:v>МТОР-22 1/9 Абрамова Н.Г.</c:v>
                </c:pt>
                <c:pt idx="2">
                  <c:v>ТМ-22 1/9 Пшеничный А.А.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24</c:v>
                </c:pt>
                <c:pt idx="2">
                  <c:v>20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9FB-4E5F-BB8F-8CBAFFB809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1.9525051475634901E-2"/>
                  <c:y val="-2.8846151662162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0B-4917-8EFF-DE41B9AC69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ТАК-22 1/9 Кудрявцева М.И.</c:v>
                </c:pt>
                <c:pt idx="1">
                  <c:v>МТОР-22 1/9 Абрамова Н.Г.</c:v>
                </c:pt>
                <c:pt idx="2">
                  <c:v>ТМ-22 1/9 Пшеничный А.А.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88</c:v>
                </c:pt>
                <c:pt idx="1">
                  <c:v>100</c:v>
                </c:pt>
                <c:pt idx="2">
                  <c:v>96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9FB-4E5F-BB8F-8CBAFFB80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105728"/>
        <c:axId val="236107264"/>
        <c:axId val="0"/>
      </c:bar3DChart>
      <c:catAx>
        <c:axId val="2361057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6107264"/>
        <c:crosses val="autoZero"/>
        <c:auto val="1"/>
        <c:lblAlgn val="ctr"/>
        <c:lblOffset val="100"/>
        <c:noMultiLvlLbl val="0"/>
      </c:catAx>
      <c:valAx>
        <c:axId val="2361072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36105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231027839847493"/>
          <c:y val="2.8467025993756979E-2"/>
          <c:w val="0.4155386288979484"/>
          <c:h val="0.8550981305457477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1.6301505108125818E-2"/>
                  <c:y val="-1.043778895281563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B1-4E93-B7BD-26074B5CDF51}"/>
                </c:ext>
              </c:extLst>
            </c:dLbl>
            <c:dLbl>
              <c:idx val="1"/>
              <c:layout>
                <c:manualLayout>
                  <c:x val="2.1735340144167833E-2"/>
                  <c:y val="5.693405198751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CC-4ABA-B588-968A4F298B92}"/>
                </c:ext>
              </c:extLst>
            </c:dLbl>
            <c:dLbl>
              <c:idx val="2"/>
              <c:layout>
                <c:manualLayout>
                  <c:x val="2.1735340144167833E-2"/>
                  <c:y val="-2.8467025993757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B1-4E93-B7BD-26074B5CDF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ТАК-22 1/9 Кудрявцева М.И.</c:v>
                </c:pt>
                <c:pt idx="1">
                  <c:v>МТОР-22 1/9 Абрамова Н.Г.</c:v>
                </c:pt>
                <c:pt idx="2">
                  <c:v>ТМ-22 1/9 Пшеничный А.А.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52</c:v>
                </c:pt>
                <c:pt idx="2">
                  <c:v>28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69-4D9C-B6AC-1FC42F9356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Абс. Усп.,%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1.35845875901048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1D-4BA1-BEA2-F0993B715276}"/>
                </c:ext>
              </c:extLst>
            </c:dLbl>
            <c:dLbl>
              <c:idx val="1"/>
              <c:layout>
                <c:manualLayout>
                  <c:x val="1.3584587590104761E-2"/>
                  <c:y val="5.693405198751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1D-4BA1-BEA2-F0993B715276}"/>
                </c:ext>
              </c:extLst>
            </c:dLbl>
            <c:dLbl>
              <c:idx val="2"/>
              <c:layout>
                <c:manualLayout>
                  <c:x val="1.3584587590104761E-2"/>
                  <c:y val="5.693405198751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1D-4BA1-BEA2-F0993B715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ТАК-22 1/9 Кудрявцева М.И.</c:v>
                </c:pt>
                <c:pt idx="1">
                  <c:v>МТОР-22 1/9 Абрамова Н.Г.</c:v>
                </c:pt>
                <c:pt idx="2">
                  <c:v>ТМ-22 1/9 Пшеничный А.А.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0169-4D9C-B6AC-1FC42F935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246912"/>
        <c:axId val="236248448"/>
        <c:axId val="0"/>
      </c:bar3DChart>
      <c:catAx>
        <c:axId val="2362469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6248448"/>
        <c:crosses val="autoZero"/>
        <c:auto val="1"/>
        <c:lblAlgn val="ctr"/>
        <c:lblOffset val="100"/>
        <c:noMultiLvlLbl val="0"/>
      </c:catAx>
      <c:valAx>
        <c:axId val="2362484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3624691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09079583705456"/>
          <c:y val="0.41993682465650933"/>
          <c:w val="0.18537248071111745"/>
          <c:h val="0.43993379467491023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186176142698158E-3"/>
          <c:y val="0.14473245733873191"/>
          <c:w val="0.98364920104050679"/>
          <c:h val="0.6842548498472373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Балл при поступлении</c:v>
                </c:pt>
              </c:strCache>
            </c:strRef>
          </c:tx>
          <c:spPr>
            <a:solidFill>
              <a:srgbClr val="00B050"/>
            </a:solidFill>
            <a:ln w="57150"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ТАК-22 1/9</c:v>
                </c:pt>
                <c:pt idx="1">
                  <c:v>МТОР-22 1/9</c:v>
                </c:pt>
                <c:pt idx="2">
                  <c:v>ТМ-22 1/9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4.0999999999999996</c:v>
                </c:pt>
                <c:pt idx="1">
                  <c:v>3.8</c:v>
                </c:pt>
                <c:pt idx="2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C68-49D1-BFC8-35BA2D4922A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Результат КК</c:v>
                </c:pt>
              </c:strCache>
            </c:strRef>
          </c:tx>
          <c:spPr>
            <a:solidFill>
              <a:srgbClr val="FFFF00"/>
            </a:solidFill>
            <a:ln w="57150"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ТАК-22 1/9</c:v>
                </c:pt>
                <c:pt idx="1">
                  <c:v>МТОР-22 1/9</c:v>
                </c:pt>
                <c:pt idx="2">
                  <c:v>ТМ-22 1/9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4</c:v>
                </c:pt>
                <c:pt idx="1">
                  <c:v>3.9</c:v>
                </c:pt>
                <c:pt idx="2">
                  <c:v>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C68-49D1-BFC8-35BA2D4922A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Результат  1 сем.</c:v>
                </c:pt>
              </c:strCache>
            </c:strRef>
          </c:tx>
          <c:spPr>
            <a:solidFill>
              <a:srgbClr val="FF0000"/>
            </a:solidFill>
            <a:ln w="57150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ТАК-22 1/9</c:v>
                </c:pt>
                <c:pt idx="1">
                  <c:v>МТОР-22 1/9</c:v>
                </c:pt>
                <c:pt idx="2">
                  <c:v>ТМ-22 1/9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4.0999999999999996</c:v>
                </c:pt>
                <c:pt idx="1">
                  <c:v>3.8</c:v>
                </c:pt>
                <c:pt idx="2">
                  <c:v>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FC68-49D1-BFC8-35BA2D4922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223853184"/>
        <c:axId val="223851648"/>
        <c:axId val="0"/>
      </c:bar3DChart>
      <c:valAx>
        <c:axId val="2238516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223853184"/>
        <c:crosses val="autoZero"/>
        <c:crossBetween val="between"/>
      </c:valAx>
      <c:catAx>
        <c:axId val="2238531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3851648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4.1620215533258904E-2"/>
          <c:y val="7.4171737996472937E-3"/>
          <c:w val="0.93262733462664982"/>
          <c:h val="0.20306296728681789"/>
        </c:manualLayout>
      </c:layout>
      <c:overlay val="0"/>
      <c:txPr>
        <a:bodyPr/>
        <a:lstStyle/>
        <a:p>
          <a:pPr>
            <a:defRPr sz="2000"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94"/>
          <c:h val="0.693315477208821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1">
                  <c:v>МТОР-21 1/9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8F0-47F0-8AD4-58555ADC1A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-6.0797513388804283E-17"/>
                  <c:y val="-1.289458574620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F1-4CAB-A5CD-99D0F39DA4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1">
                  <c:v>МТОР-21 1/9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8F0-47F0-8AD4-58555ADC1A5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2.8188263655183444E-2"/>
                  <c:y val="-1.289458574620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3735724387456884E-2"/>
                      <c:h val="8.0510696668069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1F1-4CAB-A5CD-99D0F39DA4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1">
                  <c:v>МТОР-21 1/9
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1">
                  <c:v>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8F0-47F0-8AD4-58555ADC1A5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1"/>
              <c:layout>
                <c:manualLayout>
                  <c:x val="1.65813315618726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F1-4CAB-A5CD-99D0F39DA45D}"/>
                </c:ext>
              </c:extLst>
            </c:dLbl>
            <c:dLbl>
              <c:idx val="2"/>
              <c:layout>
                <c:manualLayout>
                  <c:x val="1.9897597874247181E-2"/>
                  <c:y val="-9.6709393096523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F1-4CAB-A5CD-99D0F39DA4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1">
                  <c:v>МТОР-21 1/9
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88F0-47F0-8AD4-58555ADC1A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6301312"/>
        <c:axId val="236311296"/>
        <c:axId val="0"/>
      </c:bar3DChart>
      <c:catAx>
        <c:axId val="2363013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236311296"/>
        <c:crosses val="autoZero"/>
        <c:auto val="1"/>
        <c:lblAlgn val="ctr"/>
        <c:lblOffset val="100"/>
        <c:noMultiLvlLbl val="0"/>
      </c:catAx>
      <c:valAx>
        <c:axId val="2363112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630131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94"/>
          <c:h val="0.693315477208821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1">
                  <c:v>МТОР-21 1/9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1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B0-4106-AC08-517561839E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-6.0797513388804283E-17"/>
                  <c:y val="-1.289458574620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B0-4106-AC08-517561839E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1">
                  <c:v>МТОР-21 1/9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B0-4106-AC08-517561839EA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2.8188263655183444E-2"/>
                  <c:y val="-1.289458574620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8.3735724387456884E-2"/>
                      <c:h val="8.0510696668069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9B0-4106-AC08-517561839E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1">
                  <c:v>МТОР-21 1/9
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1">
                  <c:v>12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79B0-4106-AC08-517561839EA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1"/>
              <c:layout>
                <c:manualLayout>
                  <c:x val="1.65813315618726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B0-4106-AC08-517561839EAE}"/>
                </c:ext>
              </c:extLst>
            </c:dLbl>
            <c:dLbl>
              <c:idx val="2"/>
              <c:layout>
                <c:manualLayout>
                  <c:x val="1.9897597874247181E-2"/>
                  <c:y val="-9.6709393096523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B0-4106-AC08-517561839E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1">
                  <c:v>МТОР-21 1/9
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1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7-79B0-4106-AC08-517561839E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236466560"/>
        <c:axId val="236468096"/>
        <c:axId val="0"/>
      </c:bar3DChart>
      <c:catAx>
        <c:axId val="2364665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236468096"/>
        <c:crosses val="autoZero"/>
        <c:auto val="1"/>
        <c:lblAlgn val="ctr"/>
        <c:lblOffset val="100"/>
        <c:noMultiLvlLbl val="0"/>
      </c:catAx>
      <c:valAx>
        <c:axId val="2364680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364665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6381284874437791"/>
          <c:y val="6.9313249058377865E-2"/>
          <c:w val="0.39851391046111656"/>
          <c:h val="0.7723990935494351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3.3333340063262752E-2"/>
                  <c:y val="2.8846151662161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C9-4265-B441-E84212D9A4B3}"/>
                </c:ext>
              </c:extLst>
            </c:dLbl>
            <c:dLbl>
              <c:idx val="1"/>
              <c:layout>
                <c:manualLayout>
                  <c:x val="2.5641030817894359E-2"/>
                  <c:y val="5.7692303324326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C9-4265-B441-E84212D9A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1">
                  <c:v>МТОР-21 1/9  Погребняк Е.Л.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1">
                  <c:v>56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FAC9-4265-B441-E84212D9A4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2.3076927736104952E-2"/>
                  <c:y val="-8.65384549864901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C5-45F5-A009-AEDFD4B5253B}"/>
                </c:ext>
              </c:extLst>
            </c:dLbl>
            <c:dLbl>
              <c:idx val="1"/>
              <c:layout>
                <c:manualLayout>
                  <c:x val="1.2820515408947127E-2"/>
                  <c:y val="-2.64420002300732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C5-45F5-A009-AEDFD4B525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1">
                  <c:v>МТОР-21 1/9  Погребняк Е.Л.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FAC9-4265-B441-E84212D9A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236542976"/>
        <c:axId val="236557056"/>
        <c:axId val="0"/>
      </c:bar3DChart>
      <c:catAx>
        <c:axId val="2365429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36557056"/>
        <c:crosses val="autoZero"/>
        <c:auto val="1"/>
        <c:lblAlgn val="ctr"/>
        <c:lblOffset val="100"/>
        <c:noMultiLvlLbl val="0"/>
      </c:catAx>
      <c:valAx>
        <c:axId val="2365570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365429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9056-B883-420D-9427-74125FB64AB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8423-8FA3-4F50-A4B2-26599BCA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2746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9056-B883-420D-9427-74125FB64AB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8423-8FA3-4F50-A4B2-26599BCA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6821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9056-B883-420D-9427-74125FB64AB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8423-8FA3-4F50-A4B2-26599BCA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2023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9056-B883-420D-9427-74125FB64AB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8423-8FA3-4F50-A4B2-26599BCA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9690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9056-B883-420D-9427-74125FB64AB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8423-8FA3-4F50-A4B2-26599BCA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35004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9056-B883-420D-9427-74125FB64AB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8423-8FA3-4F50-A4B2-26599BCA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86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9056-B883-420D-9427-74125FB64AB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8423-8FA3-4F50-A4B2-26599BCA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960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9056-B883-420D-9427-74125FB64AB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8423-8FA3-4F50-A4B2-26599BCA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97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9056-B883-420D-9427-74125FB64AB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8423-8FA3-4F50-A4B2-26599BCA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96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9056-B883-420D-9427-74125FB64AB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8423-8FA3-4F50-A4B2-26599BCA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1121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9056-B883-420D-9427-74125FB64AB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CA8423-8FA3-4F50-A4B2-26599BCA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24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D9056-B883-420D-9427-74125FB64ABB}" type="datetimeFigureOut">
              <a:rPr lang="ru-RU" smtClean="0"/>
              <a:t>15.03.2023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A8423-8FA3-4F50-A4B2-26599BCA8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6290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76"/>
            <a:ext cx="9159875" cy="687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01203" y="442486"/>
            <a:ext cx="2340954" cy="227458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1" y="3422469"/>
            <a:ext cx="9143999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Результаты учебной деятельности за 1 семестр 2022 – 2023 учебный год</a:t>
            </a:r>
          </a:p>
          <a:p>
            <a:pPr algn="ctr"/>
            <a:endParaRPr lang="ru-RU" altLang="ru-RU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altLang="ru-RU" sz="3600" b="1" dirty="0" err="1"/>
              <a:t>Аладьева</a:t>
            </a:r>
            <a:r>
              <a:rPr lang="ru-RU" altLang="ru-RU" sz="3600" b="1" dirty="0"/>
              <a:t> Елена Николаевна</a:t>
            </a:r>
          </a:p>
          <a:p>
            <a:pPr algn="ctr"/>
            <a:r>
              <a:rPr lang="ru-RU" altLang="ru-RU" sz="3200" b="1" dirty="0"/>
              <a:t>(отделение механических и </a:t>
            </a:r>
          </a:p>
          <a:p>
            <a:pPr algn="ctr"/>
            <a:r>
              <a:rPr lang="ru-RU" altLang="ru-RU" sz="3200" b="1" dirty="0" err="1"/>
              <a:t>химико</a:t>
            </a:r>
            <a:r>
              <a:rPr lang="ru-RU" altLang="ru-RU" sz="3200" b="1" dirty="0"/>
              <a:t> – технологических дисциплин)</a:t>
            </a:r>
          </a:p>
        </p:txBody>
      </p:sp>
      <p:pic>
        <p:nvPicPr>
          <p:cNvPr id="5" name="Рисунок 4" descr="C:\Users\User\Desktop\1 001.jpg"/>
          <p:cNvPicPr/>
          <p:nvPr/>
        </p:nvPicPr>
        <p:blipFill>
          <a:blip r:embed="rId4" cstate="print"/>
          <a:srcRect l="30911" t="25319" r="24491" b="51990"/>
          <a:stretch>
            <a:fillRect/>
          </a:stretch>
        </p:blipFill>
        <p:spPr bwMode="auto">
          <a:xfrm rot="10800000">
            <a:off x="5377877" y="548638"/>
            <a:ext cx="3303896" cy="203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6511892"/>
      </p:ext>
    </p:extLst>
  </p:cSld>
  <p:clrMapOvr>
    <a:masterClrMapping/>
  </p:clrMapOvr>
  <p:transition spd="slow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70D4D39-DF55-465D-974E-D45D2FA2ABE0}"/>
              </a:ext>
            </a:extLst>
          </p:cNvPr>
          <p:cNvSpPr/>
          <p:nvPr/>
        </p:nvSpPr>
        <p:spPr>
          <a:xfrm>
            <a:off x="289393" y="321270"/>
            <a:ext cx="41359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4 КУРСА ЗА 2 СЕМЕСТР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D413485-6B0C-4C19-9184-9D0D0F0D489F}"/>
              </a:ext>
            </a:extLst>
          </p:cNvPr>
          <p:cNvSpPr/>
          <p:nvPr/>
        </p:nvSpPr>
        <p:spPr>
          <a:xfrm>
            <a:off x="4437352" y="321270"/>
            <a:ext cx="44252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4 КУРСА ЗА 1 СЕМЕСТР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2022 – 2023 уч. года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30839316"/>
              </p:ext>
            </p:extLst>
          </p:nvPr>
        </p:nvGraphicFramePr>
        <p:xfrm>
          <a:off x="280363" y="1521599"/>
          <a:ext cx="3475324" cy="430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0663" y="5628139"/>
            <a:ext cx="79482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АК-19 1/9 –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Прутковская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С. И.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МЭО-19 1/9 - Ярошенко Н. Л.                          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ТМ-19 1/9 - Григорьева Н.Ю.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C8730CB9-6FF9-4CA5-A379-F38A933AA4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04110732"/>
              </p:ext>
            </p:extLst>
          </p:nvPr>
        </p:nvGraphicFramePr>
        <p:xfrm>
          <a:off x="4824316" y="1521599"/>
          <a:ext cx="3644594" cy="439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203992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ACD9F79-99A0-4B8E-B480-90ED94DBC3BD}"/>
              </a:ext>
            </a:extLst>
          </p:cNvPr>
          <p:cNvSpPr/>
          <p:nvPr/>
        </p:nvSpPr>
        <p:spPr>
          <a:xfrm>
            <a:off x="289393" y="273893"/>
            <a:ext cx="857325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rgbClr val="CC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4 КУРСА</a:t>
            </a:r>
            <a:endParaRPr lang="ru-RU" sz="2400" dirty="0">
              <a:solidFill>
                <a:srgbClr val="CC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231775752"/>
              </p:ext>
            </p:extLst>
          </p:nvPr>
        </p:nvGraphicFramePr>
        <p:xfrm>
          <a:off x="180870" y="2246812"/>
          <a:ext cx="4666455" cy="4611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9C2DE4C0-C167-44B6-8AEC-3B1D61EEA5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28422324"/>
              </p:ext>
            </p:extLst>
          </p:nvPr>
        </p:nvGraphicFramePr>
        <p:xfrm>
          <a:off x="4099728" y="2449894"/>
          <a:ext cx="4811150" cy="4120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D46EE12-D989-48AA-BBA6-94813A9ADBDB}"/>
              </a:ext>
            </a:extLst>
          </p:cNvPr>
          <p:cNvSpPr txBox="1"/>
          <p:nvPr/>
        </p:nvSpPr>
        <p:spPr>
          <a:xfrm>
            <a:off x="651133" y="1423851"/>
            <a:ext cx="3086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семестр 2021-2022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года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AEF4C05-7D43-4B4A-B223-7D09F1E7C6C7}"/>
              </a:ext>
            </a:extLst>
          </p:cNvPr>
          <p:cNvSpPr txBox="1"/>
          <p:nvPr/>
        </p:nvSpPr>
        <p:spPr>
          <a:xfrm>
            <a:off x="5052311" y="1423851"/>
            <a:ext cx="29280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семестр 2022-2023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года</a:t>
            </a:r>
          </a:p>
        </p:txBody>
      </p:sp>
    </p:spTree>
    <p:extLst>
      <p:ext uri="{BB962C8B-B14F-4D97-AF65-F5344CB8AC3E}">
        <p14:creationId xmlns:p14="http://schemas.microsoft.com/office/powerpoint/2010/main" val="2060354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9"/>
            <a:ext cx="9144000" cy="7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544DE690-70FF-4BF2-979C-BAD73537684E}"/>
              </a:ext>
            </a:extLst>
          </p:cNvPr>
          <p:cNvSpPr/>
          <p:nvPr/>
        </p:nvSpPr>
        <p:spPr>
          <a:xfrm>
            <a:off x="325566" y="444138"/>
            <a:ext cx="85611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АБСОЛЮТНАЯ И КАЧЕСТВЕННАЯ УСПЕВАЕМОСТЬ</a:t>
            </a:r>
            <a:endParaRPr lang="ru-RU" b="1" dirty="0">
              <a:solidFill>
                <a:srgbClr val="CC33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отделению</a:t>
            </a:r>
            <a:endParaRPr lang="ru-RU" b="1" dirty="0">
              <a:solidFill>
                <a:srgbClr val="CC33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53620571"/>
              </p:ext>
            </p:extLst>
          </p:nvPr>
        </p:nvGraphicFramePr>
        <p:xfrm>
          <a:off x="439884" y="1423852"/>
          <a:ext cx="8181602" cy="514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75955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6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2"/>
          <p:cNvSpPr>
            <a:spLocks/>
          </p:cNvSpPr>
          <p:nvPr/>
        </p:nvSpPr>
        <p:spPr bwMode="auto">
          <a:xfrm>
            <a:off x="250825" y="11113"/>
            <a:ext cx="871378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600" b="1" dirty="0">
                <a:solidFill>
                  <a:srgbClr val="CC3300"/>
                </a:solidFill>
                <a:latin typeface="Calibri" pitchFamily="34" charset="0"/>
              </a:rPr>
              <a:t>Назначена стипендия в 1 семестре</a:t>
            </a:r>
            <a:endParaRPr lang="ru-RU" sz="4000" b="1" dirty="0">
              <a:solidFill>
                <a:srgbClr val="CC3300"/>
              </a:solidFill>
              <a:latin typeface="Calibri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xmlns="" id="{5FBE752B-E3A6-486F-8EA9-C3596233B7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0337965"/>
              </p:ext>
            </p:extLst>
          </p:nvPr>
        </p:nvGraphicFramePr>
        <p:xfrm>
          <a:off x="771714" y="1227667"/>
          <a:ext cx="798241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854549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6"/>
            <a:ext cx="9144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598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2"/>
          <p:cNvSpPr>
            <a:spLocks/>
          </p:cNvSpPr>
          <p:nvPr/>
        </p:nvSpPr>
        <p:spPr bwMode="auto">
          <a:xfrm>
            <a:off x="250825" y="260350"/>
            <a:ext cx="8713788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dirty="0">
                <a:solidFill>
                  <a:srgbClr val="CC3300"/>
                </a:solidFill>
                <a:latin typeface="Calibri" pitchFamily="34" charset="0"/>
              </a:rPr>
              <a:t>Количество студентов, получающих стипендию</a:t>
            </a:r>
          </a:p>
          <a:p>
            <a:pPr algn="ctr" eaLnBrk="0" hangingPunct="0"/>
            <a:r>
              <a:rPr lang="ru-RU" sz="2800" b="1" dirty="0">
                <a:solidFill>
                  <a:srgbClr val="CC3300"/>
                </a:solidFill>
                <a:latin typeface="Calibri" pitchFamily="34" charset="0"/>
              </a:rPr>
              <a:t>в сравнении со 2 семестром 2021-2022 </a:t>
            </a:r>
            <a:r>
              <a:rPr lang="ru-RU" sz="2800" b="1" dirty="0" err="1">
                <a:solidFill>
                  <a:srgbClr val="CC3300"/>
                </a:solidFill>
                <a:latin typeface="Calibri" pitchFamily="34" charset="0"/>
              </a:rPr>
              <a:t>уч</a:t>
            </a:r>
            <a:r>
              <a:rPr lang="ru-RU" sz="2800" b="1" dirty="0">
                <a:solidFill>
                  <a:srgbClr val="CC3300"/>
                </a:solidFill>
                <a:latin typeface="Calibri" pitchFamily="34" charset="0"/>
              </a:rPr>
              <a:t>. года</a:t>
            </a:r>
            <a:endParaRPr lang="ru-RU" sz="3200" b="1" dirty="0">
              <a:solidFill>
                <a:srgbClr val="CC3300"/>
              </a:solidFill>
              <a:latin typeface="Calibri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970220444"/>
              </p:ext>
            </p:extLst>
          </p:nvPr>
        </p:nvGraphicFramePr>
        <p:xfrm>
          <a:off x="250825" y="1512888"/>
          <a:ext cx="8365180" cy="528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00799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59875" cy="687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1742" y="6019313"/>
            <a:ext cx="3906798" cy="12249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288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студентов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78736419"/>
              </p:ext>
            </p:extLst>
          </p:nvPr>
        </p:nvGraphicFramePr>
        <p:xfrm>
          <a:off x="760844" y="450762"/>
          <a:ext cx="7751100" cy="5179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85194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707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70D4D39-DF55-465D-974E-D45D2FA2ABE0}"/>
              </a:ext>
            </a:extLst>
          </p:cNvPr>
          <p:cNvSpPr/>
          <p:nvPr/>
        </p:nvSpPr>
        <p:spPr>
          <a:xfrm>
            <a:off x="0" y="321270"/>
            <a:ext cx="4015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КОНТРОЛЯ КАЧЕСТВА СТУДЕНТОВ 1 КУРСА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D413485-6B0C-4C19-9184-9D0D0F0D489F}"/>
              </a:ext>
            </a:extLst>
          </p:cNvPr>
          <p:cNvSpPr/>
          <p:nvPr/>
        </p:nvSpPr>
        <p:spPr>
          <a:xfrm>
            <a:off x="4196191" y="321270"/>
            <a:ext cx="457633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1 КУРСА ЗА 1 СЕМЕСТР 2022 – 2023 уч. года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3986100"/>
              </p:ext>
            </p:extLst>
          </p:nvPr>
        </p:nvGraphicFramePr>
        <p:xfrm>
          <a:off x="280363" y="1521599"/>
          <a:ext cx="3535023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8813" y="5684720"/>
            <a:ext cx="3388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ТАК-22 1/9 - Кудрявцева М.И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МТОР-22 1/9 - Абрамова Н.Г.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ТМ-22 1/9  - Пшеничный А.А.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xmlns="" id="{DF868851-F680-48E6-8281-6E61FF32D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35697300"/>
              </p:ext>
            </p:extLst>
          </p:nvPr>
        </p:nvGraphicFramePr>
        <p:xfrm>
          <a:off x="5016816" y="1521599"/>
          <a:ext cx="3535023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04494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ACD9F79-99A0-4B8E-B480-90ED94DBC3BD}"/>
              </a:ext>
            </a:extLst>
          </p:cNvPr>
          <p:cNvSpPr/>
          <p:nvPr/>
        </p:nvSpPr>
        <p:spPr>
          <a:xfrm>
            <a:off x="325566" y="273893"/>
            <a:ext cx="852502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rgbClr val="CC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1 КУРСА 1 СЕМЕСТРА 2022-2023 уч. года</a:t>
            </a:r>
            <a:endParaRPr lang="ru-RU" sz="2400" dirty="0">
              <a:solidFill>
                <a:srgbClr val="CC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81794475"/>
              </p:ext>
            </p:extLst>
          </p:nvPr>
        </p:nvGraphicFramePr>
        <p:xfrm>
          <a:off x="25167" y="2339047"/>
          <a:ext cx="4202885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646463948"/>
              </p:ext>
            </p:extLst>
          </p:nvPr>
        </p:nvGraphicFramePr>
        <p:xfrm>
          <a:off x="4141258" y="2280411"/>
          <a:ext cx="4314845" cy="4461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75EA643D-D6E3-4C6D-B510-06DA5374E79D}"/>
              </a:ext>
            </a:extLst>
          </p:cNvPr>
          <p:cNvSpPr txBox="1"/>
          <p:nvPr/>
        </p:nvSpPr>
        <p:spPr>
          <a:xfrm>
            <a:off x="1323885" y="2047011"/>
            <a:ext cx="20830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D3F7E86F-6A39-4808-805C-8E773C09493B}"/>
              </a:ext>
            </a:extLst>
          </p:cNvPr>
          <p:cNvSpPr txBox="1"/>
          <p:nvPr/>
        </p:nvSpPr>
        <p:spPr>
          <a:xfrm>
            <a:off x="5609833" y="2027200"/>
            <a:ext cx="2179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семестр</a:t>
            </a:r>
          </a:p>
        </p:txBody>
      </p:sp>
    </p:spTree>
    <p:extLst>
      <p:ext uri="{BB962C8B-B14F-4D97-AF65-F5344CB8AC3E}">
        <p14:creationId xmlns:p14="http://schemas.microsoft.com/office/powerpoint/2010/main" val="3418107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Средний балл успеваемости групп </a:t>
            </a:r>
            <a:br>
              <a:rPr lang="ru-RU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1 курса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96479092"/>
              </p:ext>
            </p:extLst>
          </p:nvPr>
        </p:nvGraphicFramePr>
        <p:xfrm>
          <a:off x="628651" y="1825625"/>
          <a:ext cx="7886700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14912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70D4D39-DF55-465D-974E-D45D2FA2ABE0}"/>
              </a:ext>
            </a:extLst>
          </p:cNvPr>
          <p:cNvSpPr/>
          <p:nvPr/>
        </p:nvSpPr>
        <p:spPr>
          <a:xfrm>
            <a:off x="4823210" y="196433"/>
            <a:ext cx="4039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 КУРСА ЗА 1 СЕМЕСТР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2022 – 2023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D413485-6B0C-4C19-9184-9D0D0F0D489F}"/>
              </a:ext>
            </a:extLst>
          </p:cNvPr>
          <p:cNvSpPr/>
          <p:nvPr/>
        </p:nvSpPr>
        <p:spPr>
          <a:xfrm>
            <a:off x="289393" y="196434"/>
            <a:ext cx="42564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 КУРСА ЗА 2 СЕМЕСТР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02052833"/>
              </p:ext>
            </p:extLst>
          </p:nvPr>
        </p:nvGraphicFramePr>
        <p:xfrm>
          <a:off x="4532250" y="1495574"/>
          <a:ext cx="4611750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92929" y="5660810"/>
            <a:ext cx="436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МТОР-21 1/9 -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Погребняк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Е.Л. 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F64863C0-6B2A-4065-91AF-9D103D992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89513253"/>
              </p:ext>
            </p:extLst>
          </p:nvPr>
        </p:nvGraphicFramePr>
        <p:xfrm>
          <a:off x="215731" y="1529828"/>
          <a:ext cx="4611750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40692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0379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ACD9F79-99A0-4B8E-B480-90ED94DBC3BD}"/>
              </a:ext>
            </a:extLst>
          </p:cNvPr>
          <p:cNvSpPr/>
          <p:nvPr/>
        </p:nvSpPr>
        <p:spPr>
          <a:xfrm>
            <a:off x="482321" y="273893"/>
            <a:ext cx="845267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rgbClr val="CC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2 КУРСА</a:t>
            </a:r>
            <a:endParaRPr lang="ru-RU" sz="2400" dirty="0">
              <a:solidFill>
                <a:srgbClr val="CC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0FC65DB3-3093-4DA4-8404-59A8C14AA4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5038782"/>
              </p:ext>
            </p:extLst>
          </p:nvPr>
        </p:nvGraphicFramePr>
        <p:xfrm>
          <a:off x="4646210" y="2379426"/>
          <a:ext cx="4352593" cy="363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5AC1CD-71E4-44DA-8273-0113E02BDA95}"/>
              </a:ext>
            </a:extLst>
          </p:cNvPr>
          <p:cNvSpPr txBox="1"/>
          <p:nvPr/>
        </p:nvSpPr>
        <p:spPr>
          <a:xfrm>
            <a:off x="795830" y="1733094"/>
            <a:ext cx="3593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семестр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ru-RU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года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77652E-F446-47DB-AD10-5C46CBAC917F}"/>
              </a:ext>
            </a:extLst>
          </p:cNvPr>
          <p:cNvSpPr txBox="1"/>
          <p:nvPr/>
        </p:nvSpPr>
        <p:spPr>
          <a:xfrm>
            <a:off x="5606981" y="1733094"/>
            <a:ext cx="2918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семестр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</a:t>
            </a:r>
            <a:r>
              <a:rPr lang="ru-RU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года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A230E29B-A3AD-49D7-B103-77F295407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26091489"/>
              </p:ext>
            </p:extLst>
          </p:nvPr>
        </p:nvGraphicFramePr>
        <p:xfrm>
          <a:off x="690478" y="2379425"/>
          <a:ext cx="4352593" cy="363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33446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365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70D4D39-DF55-465D-974E-D45D2FA2ABE0}"/>
              </a:ext>
            </a:extLst>
          </p:cNvPr>
          <p:cNvSpPr/>
          <p:nvPr/>
        </p:nvSpPr>
        <p:spPr>
          <a:xfrm>
            <a:off x="4787034" y="196433"/>
            <a:ext cx="435696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3 КУРСА ЗА 1 СЕМЕСТР  2022 – 2023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BD413485-6B0C-4C19-9184-9D0D0F0D489F}"/>
              </a:ext>
            </a:extLst>
          </p:cNvPr>
          <p:cNvSpPr/>
          <p:nvPr/>
        </p:nvSpPr>
        <p:spPr>
          <a:xfrm>
            <a:off x="0" y="196435"/>
            <a:ext cx="48111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3 КУРСА ЗА 2 СЕМЕСТР 2021 – 2022 уч. года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762787453"/>
              </p:ext>
            </p:extLst>
          </p:nvPr>
        </p:nvGraphicFramePr>
        <p:xfrm>
          <a:off x="4532250" y="1495574"/>
          <a:ext cx="4611750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3577" y="5434148"/>
            <a:ext cx="51475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АК-20 1/9  - Гончарова О.Д.        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ТМ-20 1/9 - Кобелев Е.В.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МЭО-20 1/9 -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Красов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М.С. 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xmlns="" id="{F64863C0-6B2A-4065-91AF-9D103D992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0398875"/>
              </p:ext>
            </p:extLst>
          </p:nvPr>
        </p:nvGraphicFramePr>
        <p:xfrm>
          <a:off x="215731" y="1529828"/>
          <a:ext cx="4611750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140880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0379"/>
            <a:ext cx="9144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xmlns="" id="{9ACD9F79-99A0-4B8E-B480-90ED94DBC3BD}"/>
              </a:ext>
            </a:extLst>
          </p:cNvPr>
          <p:cNvSpPr/>
          <p:nvPr/>
        </p:nvSpPr>
        <p:spPr>
          <a:xfrm>
            <a:off x="289393" y="273893"/>
            <a:ext cx="857325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rgbClr val="CC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3 КУРСА</a:t>
            </a:r>
            <a:endParaRPr lang="ru-RU" sz="2400" dirty="0">
              <a:solidFill>
                <a:srgbClr val="CC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906976"/>
              </p:ext>
            </p:extLst>
          </p:nvPr>
        </p:nvGraphicFramePr>
        <p:xfrm>
          <a:off x="1" y="2155372"/>
          <a:ext cx="4571999" cy="4297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xmlns="" id="{0FC65DB3-3093-4DA4-8404-59A8C14AA4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13007532"/>
              </p:ext>
            </p:extLst>
          </p:nvPr>
        </p:nvGraphicFramePr>
        <p:xfrm>
          <a:off x="4426804" y="2011681"/>
          <a:ext cx="4571999" cy="4402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65AC1CD-71E4-44DA-8273-0113E02BDA95}"/>
              </a:ext>
            </a:extLst>
          </p:cNvPr>
          <p:cNvSpPr txBox="1"/>
          <p:nvPr/>
        </p:nvSpPr>
        <p:spPr>
          <a:xfrm>
            <a:off x="373800" y="1358538"/>
            <a:ext cx="3229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семестр 2021-2022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года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577652E-F446-47DB-AD10-5C46CBAC917F}"/>
              </a:ext>
            </a:extLst>
          </p:cNvPr>
          <p:cNvSpPr txBox="1"/>
          <p:nvPr/>
        </p:nvSpPr>
        <p:spPr>
          <a:xfrm>
            <a:off x="4883499" y="1332412"/>
            <a:ext cx="29760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семестр 2022-2023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года</a:t>
            </a:r>
          </a:p>
        </p:txBody>
      </p:sp>
    </p:spTree>
    <p:extLst>
      <p:ext uri="{BB962C8B-B14F-4D97-AF65-F5344CB8AC3E}">
        <p14:creationId xmlns:p14="http://schemas.microsoft.com/office/powerpoint/2010/main" val="269841973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411</Words>
  <Application>Microsoft Office PowerPoint</Application>
  <PresentationFormat>Экран (4:3)</PresentationFormat>
  <Paragraphs>104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Средний балл успеваемости групп  1 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WorldSkills RUSSIA:</vt:lpstr>
      <vt:lpstr>Цель WorldSkills RUSSIA: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Svetik</dc:creator>
  <cp:lastModifiedBy>Svetik</cp:lastModifiedBy>
  <cp:revision>1</cp:revision>
  <dcterms:created xsi:type="dcterms:W3CDTF">2023-03-15T19:20:42Z</dcterms:created>
  <dcterms:modified xsi:type="dcterms:W3CDTF">2023-03-15T19:21:35Z</dcterms:modified>
</cp:coreProperties>
</file>