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charts/chart5.xml" ContentType="application/vnd.openxmlformats-officedocument.drawingml.chart+xml"/>
  <Override PartName="/ppt/theme/themeOverride5.xml" ContentType="application/vnd.openxmlformats-officedocument.themeOverride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theme/themeOverride6.xml" ContentType="application/vnd.openxmlformats-officedocument.themeOverride+xml"/>
  <Override PartName="/ppt/charts/chart8.xml" ContentType="application/vnd.openxmlformats-officedocument.drawingml.chart+xml"/>
  <Override PartName="/ppt/theme/themeOverride7.xml" ContentType="application/vnd.openxmlformats-officedocument.themeOverride+xml"/>
  <Override PartName="/ppt/charts/chart9.xml" ContentType="application/vnd.openxmlformats-officedocument.drawingml.chart+xml"/>
  <Override PartName="/ppt/theme/themeOverride8.xml" ContentType="application/vnd.openxmlformats-officedocument.themeOverride+xml"/>
  <Override PartName="/ppt/charts/chart10.xml" ContentType="application/vnd.openxmlformats-officedocument.drawingml.chart+xml"/>
  <Override PartName="/ppt/theme/themeOverride9.xml" ContentType="application/vnd.openxmlformats-officedocument.themeOverride+xml"/>
  <Override PartName="/ppt/charts/chart11.xml" ContentType="application/vnd.openxmlformats-officedocument.drawingml.chart+xml"/>
  <Override PartName="/ppt/theme/themeOverride10.xml" ContentType="application/vnd.openxmlformats-officedocument.themeOverride+xml"/>
  <Override PartName="/ppt/charts/chart12.xml" ContentType="application/vnd.openxmlformats-officedocument.drawingml.chart+xml"/>
  <Override PartName="/ppt/theme/themeOverride1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2" d="100"/>
          <a:sy n="72" d="100"/>
        </p:scale>
        <p:origin x="-456" y="-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1.xlsx"/><Relationship Id="rId1" Type="http://schemas.openxmlformats.org/officeDocument/2006/relationships/themeOverride" Target="../theme/themeOverride1.xml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10.xlsx"/><Relationship Id="rId1" Type="http://schemas.openxmlformats.org/officeDocument/2006/relationships/themeOverride" Target="../theme/themeOverride9.xml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11.xlsx"/><Relationship Id="rId1" Type="http://schemas.openxmlformats.org/officeDocument/2006/relationships/themeOverride" Target="../theme/themeOverride10.xml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12.xlsx"/><Relationship Id="rId1" Type="http://schemas.openxmlformats.org/officeDocument/2006/relationships/themeOverride" Target="../theme/themeOverride1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2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3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4.xlsx"/><Relationship Id="rId1" Type="http://schemas.openxmlformats.org/officeDocument/2006/relationships/themeOverride" Target="../theme/themeOverride4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5.xlsx"/><Relationship Id="rId1" Type="http://schemas.openxmlformats.org/officeDocument/2006/relationships/themeOverride" Target="../theme/themeOverride5.xm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6.xlsx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7.xlsx"/><Relationship Id="rId1" Type="http://schemas.openxmlformats.org/officeDocument/2006/relationships/themeOverride" Target="../theme/themeOverride6.xm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8.xlsx"/><Relationship Id="rId1" Type="http://schemas.openxmlformats.org/officeDocument/2006/relationships/themeOverride" Target="../theme/themeOverride7.xm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9.xlsx"/><Relationship Id="rId1" Type="http://schemas.openxmlformats.org/officeDocument/2006/relationships/themeOverride" Target="../theme/themeOverride8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5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5.328637148484331E-2"/>
          <c:y val="4.4057617797775277E-2"/>
          <c:w val="0.90065216827303496"/>
          <c:h val="0.89102370807855524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"4 -5"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4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АК-19 1/9 Резниченко Е.С.</c:v>
                </c:pt>
                <c:pt idx="1">
                  <c:v>МЭО-19 1/9 Ярошенко Н.Л.</c:v>
                </c:pt>
                <c:pt idx="2">
                  <c:v>ТМ-19 1/9 Григорьева Н.Ю.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5</c:v>
                </c:pt>
                <c:pt idx="1">
                  <c:v>6</c:v>
                </c:pt>
                <c:pt idx="2">
                  <c:v>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35A-43AB-B3FB-8EC2924B5998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"3"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4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АК-19 1/9 Резниченко Е.С.</c:v>
                </c:pt>
                <c:pt idx="1">
                  <c:v>МЭО-19 1/9 Ярошенко Н.Л.</c:v>
                </c:pt>
                <c:pt idx="2">
                  <c:v>ТМ-19 1/9 Григорьева Н.Ю.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19</c:v>
                </c:pt>
                <c:pt idx="1">
                  <c:v>18</c:v>
                </c:pt>
                <c:pt idx="2">
                  <c:v>21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B35A-43AB-B3FB-8EC2924B5998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"2 "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dLbl>
              <c:idx val="0"/>
              <c:layout>
                <c:manualLayout>
                  <c:x val="8.2369437955058331E-3"/>
                  <c:y val="1.19047619047619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B35A-43AB-B3FB-8EC2924B5998}"/>
                </c:ext>
              </c:extLst>
            </c:dLbl>
            <c:dLbl>
              <c:idx val="1"/>
              <c:layout>
                <c:manualLayout>
                  <c:x val="1.029617974438234E-2"/>
                  <c:y val="-1.4550096466308564E-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B35A-43AB-B3FB-8EC2924B5998}"/>
                </c:ext>
              </c:extLst>
            </c:dLbl>
            <c:dLbl>
              <c:idx val="2"/>
              <c:layout>
                <c:manualLayout>
                  <c:x val="1.2355415693258808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B35A-43AB-B3FB-8EC2924B599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4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АК-19 1/9 Резниченко Е.С.</c:v>
                </c:pt>
                <c:pt idx="1">
                  <c:v>МЭО-19 1/9 Ярошенко Н.Л.</c:v>
                </c:pt>
                <c:pt idx="2">
                  <c:v>ТМ-19 1/9 Григорьева Н.Ю.</c:v>
                </c:pt>
              </c:strCache>
            </c:strRef>
          </c:cat>
          <c:val>
            <c:numRef>
              <c:f>Лист1!$D$2:$D$4</c:f>
              <c:numCache>
                <c:formatCode>General</c:formatCode>
                <c:ptCount val="3"/>
                <c:pt idx="0">
                  <c:v>0</c:v>
                </c:pt>
                <c:pt idx="1">
                  <c:v>1</c:v>
                </c:pt>
                <c:pt idx="2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B35A-43AB-B3FB-8EC2924B5998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"Н/А"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6473887591011781E-2"/>
                  <c:y val="7.936507936507936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B35A-43AB-B3FB-8EC2924B5998}"/>
                </c:ext>
              </c:extLst>
            </c:dLbl>
            <c:dLbl>
              <c:idx val="1"/>
              <c:layout>
                <c:manualLayout>
                  <c:x val="8.2369437955058713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B35A-43AB-B3FB-8EC2924B5998}"/>
                </c:ext>
              </c:extLst>
            </c:dLbl>
            <c:dLbl>
              <c:idx val="2"/>
              <c:layout>
                <c:manualLayout>
                  <c:x val="6.177707846629253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B35A-43AB-B3FB-8EC2924B599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4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АК-19 1/9 Резниченко Е.С.</c:v>
                </c:pt>
                <c:pt idx="1">
                  <c:v>МЭО-19 1/9 Ярошенко Н.Л.</c:v>
                </c:pt>
                <c:pt idx="2">
                  <c:v>ТМ-19 1/9 Григорьева Н.Ю.</c:v>
                </c:pt>
              </c:strCache>
            </c:strRef>
          </c:cat>
          <c:val>
            <c:numRef>
              <c:f>Лист1!$E$2:$E$4</c:f>
              <c:numCache>
                <c:formatCode>General</c:formatCode>
                <c:ptCount val="3"/>
                <c:pt idx="0">
                  <c:v>0</c:v>
                </c:pt>
                <c:pt idx="1">
                  <c:v>0</c:v>
                </c:pt>
                <c:pt idx="2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9-B35A-43AB-B3FB-8EC2924B599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2214144"/>
        <c:axId val="22215680"/>
        <c:axId val="0"/>
      </c:bar3DChart>
      <c:catAx>
        <c:axId val="2221414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600" b="1"/>
            </a:pPr>
            <a:endParaRPr lang="ru-RU"/>
          </a:p>
        </c:txPr>
        <c:crossAx val="22215680"/>
        <c:crosses val="autoZero"/>
        <c:auto val="1"/>
        <c:lblAlgn val="ctr"/>
        <c:lblOffset val="100"/>
        <c:noMultiLvlLbl val="0"/>
      </c:catAx>
      <c:valAx>
        <c:axId val="2221568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2214144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2400"/>
          </a:pPr>
          <a:endParaRPr lang="ru-RU"/>
        </a:p>
      </c:txPr>
    </c:legend>
    <c:plotVisOnly val="1"/>
    <c:dispBlanksAs val="gap"/>
    <c:showDLblsOverMax val="0"/>
  </c:chart>
  <c:spPr>
    <a:ln>
      <a:noFill/>
    </a:ln>
  </c:spPr>
  <c:externalData r:id="rId2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31075531874621448"/>
          <c:y val="8.1780352626764485E-3"/>
          <c:w val="0.66751126211387046"/>
          <c:h val="0.94882230552615998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сентябрь -октябрь 19-20 уч. год 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Лист1!$A$2:$A$14</c:f>
              <c:strCache>
                <c:ptCount val="13"/>
                <c:pt idx="0">
                  <c:v>МЭО - 18 Пасечник С. С.</c:v>
                </c:pt>
                <c:pt idx="1">
                  <c:v>ТМ - 18 Абрамова Н. Г.</c:v>
                </c:pt>
                <c:pt idx="2">
                  <c:v>АК - 18 Мошкина Т. И.</c:v>
                </c:pt>
                <c:pt idx="3">
                  <c:v>МЭО-17 Манько К. Б.</c:v>
                </c:pt>
                <c:pt idx="4">
                  <c:v>ТМ - 17 Феоктистов М. Е.</c:v>
                </c:pt>
                <c:pt idx="5">
                  <c:v>АК - 17 Михайличенко О. В.</c:v>
                </c:pt>
                <c:pt idx="6">
                  <c:v>МЭО - 16/1 Зайцева В. Н.</c:v>
                </c:pt>
                <c:pt idx="7">
                  <c:v>МЭО - 16/2 Дозморов В. А.</c:v>
                </c:pt>
                <c:pt idx="8">
                  <c:v>ТМ - 16 Шаратов В. В.</c:v>
                </c:pt>
                <c:pt idx="9">
                  <c:v>ПТМ - 16 Прутковская С. И.</c:v>
                </c:pt>
                <c:pt idx="10">
                  <c:v>МЭО - 19 Ярошенко Н. Л.</c:v>
                </c:pt>
                <c:pt idx="11">
                  <c:v>ТМ-19 Григорьева Н. Ю.</c:v>
                </c:pt>
                <c:pt idx="12">
                  <c:v>АК-19 Резниченко Е. С.</c:v>
                </c:pt>
              </c:strCache>
            </c:strRef>
          </c:cat>
          <c:val>
            <c:numRef>
              <c:f>Лист1!$B$2:$B$14</c:f>
              <c:numCache>
                <c:formatCode>General</c:formatCode>
                <c:ptCount val="13"/>
                <c:pt idx="0">
                  <c:v>794</c:v>
                </c:pt>
                <c:pt idx="1">
                  <c:v>1278</c:v>
                </c:pt>
                <c:pt idx="2">
                  <c:v>1450</c:v>
                </c:pt>
                <c:pt idx="3">
                  <c:v>930</c:v>
                </c:pt>
                <c:pt idx="4">
                  <c:v>408</c:v>
                </c:pt>
                <c:pt idx="5">
                  <c:v>374</c:v>
                </c:pt>
                <c:pt idx="6">
                  <c:v>792</c:v>
                </c:pt>
                <c:pt idx="7">
                  <c:v>798</c:v>
                </c:pt>
                <c:pt idx="8">
                  <c:v>296</c:v>
                </c:pt>
                <c:pt idx="9">
                  <c:v>310</c:v>
                </c:pt>
                <c:pt idx="10">
                  <c:v>220</c:v>
                </c:pt>
                <c:pt idx="11">
                  <c:v>211</c:v>
                </c:pt>
                <c:pt idx="12">
                  <c:v>564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17C4-4166-9349-CD4ED0CC511D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ноябрь-декабрь 19-20 уч.год 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dLbl>
              <c:idx val="3"/>
              <c:layout>
                <c:manualLayout>
                  <c:x val="0"/>
                  <c:y val="-1.874163319946452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17C4-4166-9349-CD4ED0CC511D}"/>
                </c:ext>
              </c:extLst>
            </c:dLbl>
            <c:dLbl>
              <c:idx val="4"/>
              <c:layout>
                <c:manualLayout>
                  <c:x val="0"/>
                  <c:y val="-8.032128514056224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17C4-4166-9349-CD4ED0CC511D}"/>
                </c:ext>
              </c:extLst>
            </c:dLbl>
            <c:dLbl>
              <c:idx val="8"/>
              <c:layout>
                <c:manualLayout>
                  <c:x val="-4.4070003720069206E-17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17C4-4166-9349-CD4ED0CC511D}"/>
                </c:ext>
              </c:extLst>
            </c:dLbl>
            <c:dLbl>
              <c:idx val="10"/>
              <c:layout>
                <c:manualLayout>
                  <c:x val="-9.6153846153846159E-3"/>
                  <c:y val="-8.793129173490862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17C4-4166-9349-CD4ED0CC511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Лист1!$A$2:$A$14</c:f>
              <c:strCache>
                <c:ptCount val="13"/>
                <c:pt idx="0">
                  <c:v>МЭО - 18 Пасечник С. С.</c:v>
                </c:pt>
                <c:pt idx="1">
                  <c:v>ТМ - 18 Абрамова Н. Г.</c:v>
                </c:pt>
                <c:pt idx="2">
                  <c:v>АК - 18 Мошкина Т. И.</c:v>
                </c:pt>
                <c:pt idx="3">
                  <c:v>МЭО-17 Манько К. Б.</c:v>
                </c:pt>
                <c:pt idx="4">
                  <c:v>ТМ - 17 Феоктистов М. Е.</c:v>
                </c:pt>
                <c:pt idx="5">
                  <c:v>АК - 17 Михайличенко О. В.</c:v>
                </c:pt>
                <c:pt idx="6">
                  <c:v>МЭО - 16/1 Зайцева В. Н.</c:v>
                </c:pt>
                <c:pt idx="7">
                  <c:v>МЭО - 16/2 Дозморов В. А.</c:v>
                </c:pt>
                <c:pt idx="8">
                  <c:v>ТМ - 16 Шаратов В. В.</c:v>
                </c:pt>
                <c:pt idx="9">
                  <c:v>ПТМ - 16 Прутковская С. И.</c:v>
                </c:pt>
                <c:pt idx="10">
                  <c:v>МЭО - 19 Ярошенко Н. Л.</c:v>
                </c:pt>
                <c:pt idx="11">
                  <c:v>ТМ-19 Григорьева Н. Ю.</c:v>
                </c:pt>
                <c:pt idx="12">
                  <c:v>АК-19 Резниченко Е. С.</c:v>
                </c:pt>
              </c:strCache>
            </c:strRef>
          </c:cat>
          <c:val>
            <c:numRef>
              <c:f>Лист1!$C$2:$C$14</c:f>
              <c:numCache>
                <c:formatCode>General</c:formatCode>
                <c:ptCount val="13"/>
                <c:pt idx="0">
                  <c:v>488</c:v>
                </c:pt>
                <c:pt idx="1">
                  <c:v>465</c:v>
                </c:pt>
                <c:pt idx="2">
                  <c:v>884</c:v>
                </c:pt>
                <c:pt idx="3">
                  <c:v>944</c:v>
                </c:pt>
                <c:pt idx="4">
                  <c:v>470</c:v>
                </c:pt>
                <c:pt idx="5">
                  <c:v>244</c:v>
                </c:pt>
                <c:pt idx="6">
                  <c:v>312</c:v>
                </c:pt>
                <c:pt idx="7">
                  <c:v>328</c:v>
                </c:pt>
                <c:pt idx="8">
                  <c:v>150</c:v>
                </c:pt>
                <c:pt idx="9">
                  <c:v>114</c:v>
                </c:pt>
                <c:pt idx="10">
                  <c:v>162</c:v>
                </c:pt>
                <c:pt idx="11">
                  <c:v>486</c:v>
                </c:pt>
                <c:pt idx="12">
                  <c:v>374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17C4-4166-9349-CD4ED0CC511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8702976"/>
        <c:axId val="28717056"/>
      </c:barChart>
      <c:catAx>
        <c:axId val="28702976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ru-RU"/>
          </a:p>
        </c:txPr>
        <c:crossAx val="28717056"/>
        <c:crosses val="autoZero"/>
        <c:auto val="1"/>
        <c:lblAlgn val="ctr"/>
        <c:lblOffset val="100"/>
        <c:noMultiLvlLbl val="0"/>
      </c:catAx>
      <c:valAx>
        <c:axId val="28717056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900"/>
            </a:pPr>
            <a:endParaRPr lang="ru-RU"/>
          </a:p>
        </c:txPr>
        <c:crossAx val="2870297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0425129837493718"/>
          <c:y val="4.7760807007557804E-2"/>
          <c:w val="0.39574870162506282"/>
          <c:h val="0.17268970896710201"/>
        </c:manualLayout>
      </c:layout>
      <c:overlay val="0"/>
      <c:txPr>
        <a:bodyPr/>
        <a:lstStyle/>
        <a:p>
          <a:pPr>
            <a:defRPr sz="20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2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29261939404313592"/>
          <c:y val="1.3443353827346924E-3"/>
          <c:w val="0.68289849366655253"/>
          <c:h val="0.9313355265523316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сентябрь-октябрь 19-20 уч. год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dLbls>
            <c:dLbl>
              <c:idx val="8"/>
              <c:layout>
                <c:manualLayout>
                  <c:x val="1.7021276595744681E-2"/>
                  <c:y val="8.032128514056224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62AC-4CCA-B50C-69E2F96AC1D0}"/>
                </c:ext>
              </c:extLst>
            </c:dLbl>
            <c:dLbl>
              <c:idx val="10"/>
              <c:layout>
                <c:manualLayout>
                  <c:x val="7.5650118203309689E-3"/>
                  <c:y val="2.677376171352074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62AC-4CCA-B50C-69E2F96AC1D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Лист1!$A$2:$A$14</c:f>
              <c:strCache>
                <c:ptCount val="13"/>
                <c:pt idx="0">
                  <c:v>МЭО - 18 Пасечник С. С.</c:v>
                </c:pt>
                <c:pt idx="1">
                  <c:v>ТМ - 18 Абрамова Н. Г.</c:v>
                </c:pt>
                <c:pt idx="2">
                  <c:v>АК - 18 Мошкина Т. И.</c:v>
                </c:pt>
                <c:pt idx="3">
                  <c:v>МЭО-17 Манько К. Б.</c:v>
                </c:pt>
                <c:pt idx="4">
                  <c:v>ТМ - 17 Феоктистов М. Е.</c:v>
                </c:pt>
                <c:pt idx="5">
                  <c:v>АК - 17 Михайличенко О. В.</c:v>
                </c:pt>
                <c:pt idx="6">
                  <c:v>МЭО - 16/1 Зайцева В. Н.</c:v>
                </c:pt>
                <c:pt idx="7">
                  <c:v>МЭО - 16/2 Дозморов В. А.</c:v>
                </c:pt>
                <c:pt idx="8">
                  <c:v>ТМ - 16 Шаратов В. В.</c:v>
                </c:pt>
                <c:pt idx="9">
                  <c:v>ПТМ - 16 Прутковская С. И.</c:v>
                </c:pt>
                <c:pt idx="10">
                  <c:v>МЭО - 19 Ярошенко Н. Л.</c:v>
                </c:pt>
                <c:pt idx="11">
                  <c:v>ТМ-19 Григорьева Н. Ю.</c:v>
                </c:pt>
                <c:pt idx="12">
                  <c:v>АК-19 Резниченко Е. С.</c:v>
                </c:pt>
              </c:strCache>
            </c:strRef>
          </c:cat>
          <c:val>
            <c:numRef>
              <c:f>Лист1!$B$2:$B$14</c:f>
              <c:numCache>
                <c:formatCode>General</c:formatCode>
                <c:ptCount val="13"/>
                <c:pt idx="0">
                  <c:v>628</c:v>
                </c:pt>
                <c:pt idx="1">
                  <c:v>72</c:v>
                </c:pt>
                <c:pt idx="2">
                  <c:v>278</c:v>
                </c:pt>
                <c:pt idx="3">
                  <c:v>322</c:v>
                </c:pt>
                <c:pt idx="4">
                  <c:v>268</c:v>
                </c:pt>
                <c:pt idx="5">
                  <c:v>236</c:v>
                </c:pt>
                <c:pt idx="6">
                  <c:v>240</c:v>
                </c:pt>
                <c:pt idx="7">
                  <c:v>236</c:v>
                </c:pt>
                <c:pt idx="8">
                  <c:v>313</c:v>
                </c:pt>
                <c:pt idx="9">
                  <c:v>476</c:v>
                </c:pt>
                <c:pt idx="10">
                  <c:v>88</c:v>
                </c:pt>
                <c:pt idx="11">
                  <c:v>77</c:v>
                </c:pt>
                <c:pt idx="12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62AC-4CCA-B50C-69E2F96AC1D0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ноябрь-декабрь 19-20 уч.год 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dLbl>
              <c:idx val="4"/>
              <c:layout>
                <c:manualLayout>
                  <c:x val="7.5650118203309689E-3"/>
                  <c:y val="-8.032128514056224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62AC-4CCA-B50C-69E2F96AC1D0}"/>
                </c:ext>
              </c:extLst>
            </c:dLbl>
            <c:dLbl>
              <c:idx val="7"/>
              <c:layout>
                <c:manualLayout>
                  <c:x val="1.0869565217390507E-3"/>
                  <c:y val="-1.826484018264840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62AC-4CCA-B50C-69E2F96AC1D0}"/>
                </c:ext>
              </c:extLst>
            </c:dLbl>
            <c:dLbl>
              <c:idx val="9"/>
              <c:layout>
                <c:manualLayout>
                  <c:x val="-3.9854612059888675E-17"/>
                  <c:y val="-1.369863013698634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62AC-4CCA-B50C-69E2F96AC1D0}"/>
                </c:ext>
              </c:extLst>
            </c:dLbl>
            <c:dLbl>
              <c:idx val="10"/>
              <c:layout>
                <c:manualLayout>
                  <c:x val="-8.6956521739131234E-3"/>
                  <c:y val="-9.132420091324200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62AC-4CCA-B50C-69E2F96AC1D0}"/>
                </c:ext>
              </c:extLst>
            </c:dLbl>
            <c:dLbl>
              <c:idx val="11"/>
              <c:layout>
                <c:manualLayout>
                  <c:x val="-5.4347826086957318E-3"/>
                  <c:y val="-1.677021536691475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62AC-4CCA-B50C-69E2F96AC1D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Лист1!$A$2:$A$14</c:f>
              <c:strCache>
                <c:ptCount val="13"/>
                <c:pt idx="0">
                  <c:v>МЭО - 18 Пасечник С. С.</c:v>
                </c:pt>
                <c:pt idx="1">
                  <c:v>ТМ - 18 Абрамова Н. Г.</c:v>
                </c:pt>
                <c:pt idx="2">
                  <c:v>АК - 18 Мошкина Т. И.</c:v>
                </c:pt>
                <c:pt idx="3">
                  <c:v>МЭО-17 Манько К. Б.</c:v>
                </c:pt>
                <c:pt idx="4">
                  <c:v>ТМ - 17 Феоктистов М. Е.</c:v>
                </c:pt>
                <c:pt idx="5">
                  <c:v>АК - 17 Михайличенко О. В.</c:v>
                </c:pt>
                <c:pt idx="6">
                  <c:v>МЭО - 16/1 Зайцева В. Н.</c:v>
                </c:pt>
                <c:pt idx="7">
                  <c:v>МЭО - 16/2 Дозморов В. А.</c:v>
                </c:pt>
                <c:pt idx="8">
                  <c:v>ТМ - 16 Шаратов В. В.</c:v>
                </c:pt>
                <c:pt idx="9">
                  <c:v>ПТМ - 16 Прутковская С. И.</c:v>
                </c:pt>
                <c:pt idx="10">
                  <c:v>МЭО - 19 Ярошенко Н. Л.</c:v>
                </c:pt>
                <c:pt idx="11">
                  <c:v>ТМ-19 Григорьева Н. Ю.</c:v>
                </c:pt>
                <c:pt idx="12">
                  <c:v>АК-19 Резниченко Е. С.</c:v>
                </c:pt>
              </c:strCache>
            </c:strRef>
          </c:cat>
          <c:val>
            <c:numRef>
              <c:f>Лист1!$C$2:$C$14</c:f>
              <c:numCache>
                <c:formatCode>General</c:formatCode>
                <c:ptCount val="13"/>
                <c:pt idx="0">
                  <c:v>222</c:v>
                </c:pt>
                <c:pt idx="1">
                  <c:v>56</c:v>
                </c:pt>
                <c:pt idx="2">
                  <c:v>158</c:v>
                </c:pt>
                <c:pt idx="3">
                  <c:v>256</c:v>
                </c:pt>
                <c:pt idx="4">
                  <c:v>426</c:v>
                </c:pt>
                <c:pt idx="5">
                  <c:v>40</c:v>
                </c:pt>
                <c:pt idx="6">
                  <c:v>182</c:v>
                </c:pt>
                <c:pt idx="7">
                  <c:v>154</c:v>
                </c:pt>
                <c:pt idx="8">
                  <c:v>274</c:v>
                </c:pt>
                <c:pt idx="9">
                  <c:v>132</c:v>
                </c:pt>
                <c:pt idx="10">
                  <c:v>170</c:v>
                </c:pt>
                <c:pt idx="11">
                  <c:v>184</c:v>
                </c:pt>
                <c:pt idx="12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62AC-4CCA-B50C-69E2F96AC1D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1664768"/>
        <c:axId val="31682944"/>
      </c:barChart>
      <c:catAx>
        <c:axId val="31664768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ru-RU"/>
          </a:p>
        </c:txPr>
        <c:crossAx val="31682944"/>
        <c:crosses val="autoZero"/>
        <c:auto val="1"/>
        <c:lblAlgn val="ctr"/>
        <c:lblOffset val="100"/>
        <c:noMultiLvlLbl val="0"/>
      </c:catAx>
      <c:valAx>
        <c:axId val="31682944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900"/>
            </a:pPr>
            <a:endParaRPr lang="ru-RU"/>
          </a:p>
        </c:txPr>
        <c:crossAx val="3166476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042512838069154"/>
          <c:y val="4.7760759357135155E-2"/>
          <c:w val="0.39574870162506282"/>
          <c:h val="0.12717431405411672"/>
        </c:manualLayout>
      </c:layout>
      <c:overlay val="0"/>
      <c:txPr>
        <a:bodyPr/>
        <a:lstStyle/>
        <a:p>
          <a:pPr>
            <a:defRPr sz="20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2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31569777182107556"/>
          <c:y val="1.3443801452529278E-3"/>
          <c:w val="0.83398545494313481"/>
          <c:h val="0.9335891037152785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по уважительной причине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dLbls>
            <c:dLbl>
              <c:idx val="8"/>
              <c:layout>
                <c:manualLayout>
                  <c:x val="1.7021276595744681E-2"/>
                  <c:y val="8.032128514056224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2071-4BDE-B0BE-00EDE2C3D0C9}"/>
                </c:ext>
              </c:extLst>
            </c:dLbl>
            <c:dLbl>
              <c:idx val="10"/>
              <c:layout>
                <c:manualLayout>
                  <c:x val="7.5650118203309689E-3"/>
                  <c:y val="2.677376171352074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2071-4BDE-B0BE-00EDE2C3D0C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Лист1!$A$2:$A$14</c:f>
              <c:strCache>
                <c:ptCount val="13"/>
                <c:pt idx="0">
                  <c:v>МЭО - 18 Пасечник С. С.</c:v>
                </c:pt>
                <c:pt idx="1">
                  <c:v>ТМ - 18 Абрамова Н. Г.</c:v>
                </c:pt>
                <c:pt idx="2">
                  <c:v>АК - 18 Мошкина Т. И.</c:v>
                </c:pt>
                <c:pt idx="3">
                  <c:v>МЭО-17 Манько К. Б.</c:v>
                </c:pt>
                <c:pt idx="4">
                  <c:v>ТМ - 17 Феоктистов М. Е.</c:v>
                </c:pt>
                <c:pt idx="5">
                  <c:v>АК - 17 Михайличенко О. В.</c:v>
                </c:pt>
                <c:pt idx="6">
                  <c:v>МЭО - 16/1 Зайцева В. Н.</c:v>
                </c:pt>
                <c:pt idx="7">
                  <c:v>МЭО - 16/2 Дозморов В. А.</c:v>
                </c:pt>
                <c:pt idx="8">
                  <c:v>ТМ - 16 Шаратов В. В.</c:v>
                </c:pt>
                <c:pt idx="9">
                  <c:v>ПТМ - 16 Прутковская С. И.</c:v>
                </c:pt>
                <c:pt idx="10">
                  <c:v>МЭО - 19 Ярошенко Н. Л.</c:v>
                </c:pt>
                <c:pt idx="11">
                  <c:v>ТМ-19 Григорьева Н. Ю.</c:v>
                </c:pt>
                <c:pt idx="12">
                  <c:v>АК-19 Резниченко Е. С.</c:v>
                </c:pt>
              </c:strCache>
            </c:strRef>
          </c:cat>
          <c:val>
            <c:numRef>
              <c:f>Лист1!$B$2:$B$14</c:f>
              <c:numCache>
                <c:formatCode>General</c:formatCode>
                <c:ptCount val="13"/>
                <c:pt idx="0">
                  <c:v>1282</c:v>
                </c:pt>
                <c:pt idx="1">
                  <c:v>1743</c:v>
                </c:pt>
                <c:pt idx="2">
                  <c:v>2334</c:v>
                </c:pt>
                <c:pt idx="3">
                  <c:v>1874</c:v>
                </c:pt>
                <c:pt idx="4">
                  <c:v>878</c:v>
                </c:pt>
                <c:pt idx="5">
                  <c:v>618</c:v>
                </c:pt>
                <c:pt idx="6">
                  <c:v>1104</c:v>
                </c:pt>
                <c:pt idx="7">
                  <c:v>1126</c:v>
                </c:pt>
                <c:pt idx="8">
                  <c:v>446</c:v>
                </c:pt>
                <c:pt idx="9">
                  <c:v>424</c:v>
                </c:pt>
                <c:pt idx="10">
                  <c:v>382</c:v>
                </c:pt>
                <c:pt idx="11">
                  <c:v>697</c:v>
                </c:pt>
                <c:pt idx="12">
                  <c:v>938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2071-4BDE-B0BE-00EDE2C3D0C9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без уважительной причины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dLbl>
              <c:idx val="4"/>
              <c:layout>
                <c:manualLayout>
                  <c:x val="7.5650118203309689E-3"/>
                  <c:y val="-8.032128514056224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2071-4BDE-B0BE-00EDE2C3D0C9}"/>
                </c:ext>
              </c:extLst>
            </c:dLbl>
            <c:dLbl>
              <c:idx val="11"/>
              <c:layout>
                <c:manualLayout>
                  <c:x val="0"/>
                  <c:y val="-5.354752342704149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2071-4BDE-B0BE-00EDE2C3D0C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Лист1!$A$2:$A$14</c:f>
              <c:strCache>
                <c:ptCount val="13"/>
                <c:pt idx="0">
                  <c:v>МЭО - 18 Пасечник С. С.</c:v>
                </c:pt>
                <c:pt idx="1">
                  <c:v>ТМ - 18 Абрамова Н. Г.</c:v>
                </c:pt>
                <c:pt idx="2">
                  <c:v>АК - 18 Мошкина Т. И.</c:v>
                </c:pt>
                <c:pt idx="3">
                  <c:v>МЭО-17 Манько К. Б.</c:v>
                </c:pt>
                <c:pt idx="4">
                  <c:v>ТМ - 17 Феоктистов М. Е.</c:v>
                </c:pt>
                <c:pt idx="5">
                  <c:v>АК - 17 Михайличенко О. В.</c:v>
                </c:pt>
                <c:pt idx="6">
                  <c:v>МЭО - 16/1 Зайцева В. Н.</c:v>
                </c:pt>
                <c:pt idx="7">
                  <c:v>МЭО - 16/2 Дозморов В. А.</c:v>
                </c:pt>
                <c:pt idx="8">
                  <c:v>ТМ - 16 Шаратов В. В.</c:v>
                </c:pt>
                <c:pt idx="9">
                  <c:v>ПТМ - 16 Прутковская С. И.</c:v>
                </c:pt>
                <c:pt idx="10">
                  <c:v>МЭО - 19 Ярошенко Н. Л.</c:v>
                </c:pt>
                <c:pt idx="11">
                  <c:v>ТМ-19 Григорьева Н. Ю.</c:v>
                </c:pt>
                <c:pt idx="12">
                  <c:v>АК-19 Резниченко Е. С.</c:v>
                </c:pt>
              </c:strCache>
            </c:strRef>
          </c:cat>
          <c:val>
            <c:numRef>
              <c:f>Лист1!$C$2:$C$14</c:f>
              <c:numCache>
                <c:formatCode>General</c:formatCode>
                <c:ptCount val="13"/>
                <c:pt idx="0">
                  <c:v>850</c:v>
                </c:pt>
                <c:pt idx="1">
                  <c:v>128</c:v>
                </c:pt>
                <c:pt idx="2">
                  <c:v>436</c:v>
                </c:pt>
                <c:pt idx="3">
                  <c:v>578</c:v>
                </c:pt>
                <c:pt idx="4">
                  <c:v>694</c:v>
                </c:pt>
                <c:pt idx="5">
                  <c:v>552</c:v>
                </c:pt>
                <c:pt idx="6">
                  <c:v>422</c:v>
                </c:pt>
                <c:pt idx="7">
                  <c:v>390</c:v>
                </c:pt>
                <c:pt idx="8">
                  <c:v>587</c:v>
                </c:pt>
                <c:pt idx="9">
                  <c:v>608</c:v>
                </c:pt>
                <c:pt idx="10">
                  <c:v>258</c:v>
                </c:pt>
                <c:pt idx="11">
                  <c:v>261</c:v>
                </c:pt>
                <c:pt idx="12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2071-4BDE-B0BE-00EDE2C3D0C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1733632"/>
        <c:axId val="31735168"/>
      </c:barChart>
      <c:catAx>
        <c:axId val="31733632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ru-RU"/>
          </a:p>
        </c:txPr>
        <c:crossAx val="31735168"/>
        <c:crosses val="autoZero"/>
        <c:auto val="1"/>
        <c:lblAlgn val="ctr"/>
        <c:lblOffset val="100"/>
        <c:noMultiLvlLbl val="0"/>
      </c:catAx>
      <c:valAx>
        <c:axId val="31735168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900"/>
            </a:pPr>
            <a:endParaRPr lang="ru-RU"/>
          </a:p>
        </c:txPr>
        <c:crossAx val="3173363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6696122951036507"/>
          <c:y val="4.5516915546301932E-2"/>
          <c:w val="0.31064235391628681"/>
          <c:h val="0.20425763335715055"/>
        </c:manualLayout>
      </c:layout>
      <c:overlay val="0"/>
      <c:txPr>
        <a:bodyPr/>
        <a:lstStyle/>
        <a:p>
          <a:pPr>
            <a:defRPr sz="20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5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2778839446056085"/>
          <c:y val="2.0183001622284653E-2"/>
          <c:w val="0.65406332020997371"/>
          <c:h val="0.82589858742531563"/>
        </c:manualLayout>
      </c:layout>
      <c:bar3D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АБСОЛЮТНАЯ УСПЕВАЕМОСТЬ</c:v>
                </c:pt>
              </c:strCache>
            </c:strRef>
          </c:tx>
          <c:spPr>
            <a:solidFill>
              <a:srgbClr val="0DFF7A"/>
            </a:solidFill>
          </c:spPr>
          <c:invertIfNegative val="0"/>
          <c:dLbls>
            <c:dLbl>
              <c:idx val="0"/>
              <c:layout>
                <c:manualLayout>
                  <c:x val="-8.1724910412285974E-3"/>
                  <c:y val="-3.5724158353405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0E34-4F3B-A2FC-6E787C1EF8F2}"/>
                </c:ext>
              </c:extLst>
            </c:dLbl>
            <c:dLbl>
              <c:idx val="1"/>
              <c:layout>
                <c:manualLayout>
                  <c:x val="-6.1293682809214853E-3"/>
                  <c:y val="-3.89718091128058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0E34-4F3B-A2FC-6E787C1EF8F2}"/>
                </c:ext>
              </c:extLst>
            </c:dLbl>
            <c:dLbl>
              <c:idx val="2"/>
              <c:layout>
                <c:manualLayout>
                  <c:x val="-2.0431227603072617E-3"/>
                  <c:y val="-4.221945987220621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0E34-4F3B-A2FC-6E787C1EF8F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4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АК-19 1/9 Резниченко Е.С.</c:v>
                </c:pt>
                <c:pt idx="1">
                  <c:v>МЭО-19 1/9 Ярошенко Н.Л. </c:v>
                </c:pt>
                <c:pt idx="2">
                  <c:v>ТМ-19 1/9 Григорьева Н.Ю.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100</c:v>
                </c:pt>
                <c:pt idx="1">
                  <c:v>92</c:v>
                </c:pt>
                <c:pt idx="2">
                  <c:v>95.83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0E34-4F3B-A2FC-6E787C1EF8F2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КАЧЕСТВЕННАЯ УСПЕВАЕМОСТЬ</c:v>
                </c:pt>
              </c:strCache>
            </c:strRef>
          </c:tx>
          <c:spPr>
            <a:solidFill>
              <a:srgbClr val="C51DBD"/>
            </a:solidFill>
            <a:ln w="0" cmpd="sng"/>
          </c:spPr>
          <c:invertIfNegative val="0"/>
          <c:dLbls>
            <c:dLbl>
              <c:idx val="0"/>
              <c:layout>
                <c:manualLayout>
                  <c:x val="1.4301859322149783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0E34-4F3B-A2FC-6E787C1EF8F2}"/>
                </c:ext>
              </c:extLst>
            </c:dLbl>
            <c:dLbl>
              <c:idx val="1"/>
              <c:layout>
                <c:manualLayout>
                  <c:x val="1.6344982082456896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0E34-4F3B-A2FC-6E787C1EF8F2}"/>
                </c:ext>
              </c:extLst>
            </c:dLbl>
            <c:dLbl>
              <c:idx val="2"/>
              <c:layout>
                <c:manualLayout>
                  <c:x val="2.8603718644299565E-2"/>
                  <c:y val="-1.4884894029019527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0E34-4F3B-A2FC-6E787C1EF8F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4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АК-19 1/9 Резниченко Е.С.</c:v>
                </c:pt>
                <c:pt idx="1">
                  <c:v>МЭО-19 1/9 Ярошенко Н.Л. </c:v>
                </c:pt>
                <c:pt idx="2">
                  <c:v>ТМ-19 1/9 Григорьева Н.Ю.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20.83</c:v>
                </c:pt>
                <c:pt idx="1">
                  <c:v>24</c:v>
                </c:pt>
                <c:pt idx="2">
                  <c:v>8.33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0E34-4F3B-A2FC-6E787C1EF8F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ylinder"/>
        <c:axId val="22803584"/>
        <c:axId val="22805120"/>
        <c:axId val="0"/>
      </c:bar3DChart>
      <c:catAx>
        <c:axId val="22803584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600" b="1"/>
            </a:pPr>
            <a:endParaRPr lang="ru-RU"/>
          </a:p>
        </c:txPr>
        <c:crossAx val="22805120"/>
        <c:crosses val="autoZero"/>
        <c:auto val="1"/>
        <c:lblAlgn val="ctr"/>
        <c:lblOffset val="100"/>
        <c:noMultiLvlLbl val="0"/>
      </c:catAx>
      <c:valAx>
        <c:axId val="22805120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22803584"/>
        <c:crosses val="autoZero"/>
        <c:crossBetween val="between"/>
      </c:valAx>
      <c:spPr>
        <a:ln>
          <a:noFill/>
        </a:ln>
      </c:spPr>
    </c:plotArea>
    <c:legend>
      <c:legendPos val="r"/>
      <c:layout>
        <c:manualLayout>
          <c:xMode val="edge"/>
          <c:yMode val="edge"/>
          <c:x val="2.1909707832573556E-2"/>
          <c:y val="0.76623432121236101"/>
          <c:w val="0.31252011672883001"/>
          <c:h val="0.14712697344992681"/>
        </c:manualLayout>
      </c:layout>
      <c:overlay val="0"/>
      <c:txPr>
        <a:bodyPr/>
        <a:lstStyle/>
        <a:p>
          <a:pPr>
            <a:defRPr sz="1800" b="1"/>
          </a:pPr>
          <a:endParaRPr lang="ru-RU"/>
        </a:p>
      </c:txPr>
    </c:legend>
    <c:plotVisOnly val="1"/>
    <c:dispBlanksAs val="gap"/>
    <c:showDLblsOverMax val="0"/>
  </c:chart>
  <c:spPr>
    <a:ln>
      <a:noFill/>
    </a:ln>
  </c:sp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5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5.328637148484331E-2"/>
          <c:y val="4.4057617797775277E-2"/>
          <c:w val="0.90065216827303496"/>
          <c:h val="0.89102370807855524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"5"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dLbl>
              <c:idx val="0"/>
              <c:layout>
                <c:manualLayout>
                  <c:x val="0"/>
                  <c:y val="-2.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A-15E4-4927-851B-74923453A41D}"/>
                </c:ext>
              </c:extLst>
            </c:dLbl>
            <c:dLbl>
              <c:idx val="1"/>
              <c:layout>
                <c:manualLayout>
                  <c:x val="3.2967032967032967E-3"/>
                  <c:y val="-0.0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15E4-4927-851B-74923453A41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4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АК-18 1/9 Мошкина Т.И.</c:v>
                </c:pt>
                <c:pt idx="1">
                  <c:v>МЭО-18 1/9 Пасечник С.С.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</c:v>
                </c:pt>
                <c:pt idx="1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15E4-4927-851B-74923453A41D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"4-5"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Lbls>
            <c:dLbl>
              <c:idx val="0"/>
              <c:layout>
                <c:manualLayout>
                  <c:x val="-2.1978021978021978E-3"/>
                  <c:y val="-2.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15E4-4927-851B-74923453A41D}"/>
                </c:ext>
              </c:extLst>
            </c:dLbl>
            <c:dLbl>
              <c:idx val="1"/>
              <c:layout>
                <c:manualLayout>
                  <c:x val="-1.0989010989010989E-3"/>
                  <c:y val="-4.000000000000009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C-15E4-4927-851B-74923453A41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4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АК-18 1/9 Мошкина Т.И.</c:v>
                </c:pt>
                <c:pt idx="1">
                  <c:v>МЭО-18 1/9 Пасечник С.С.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4</c:v>
                </c:pt>
                <c:pt idx="1">
                  <c:v>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15E4-4927-851B-74923453A41D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"3"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dLbl>
              <c:idx val="0"/>
              <c:layout>
                <c:manualLayout>
                  <c:x val="8.2369437955058331E-3"/>
                  <c:y val="1.19047619047619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15E4-4927-851B-74923453A41D}"/>
                </c:ext>
              </c:extLst>
            </c:dLbl>
            <c:dLbl>
              <c:idx val="1"/>
              <c:layout>
                <c:manualLayout>
                  <c:x val="1.029617974438234E-2"/>
                  <c:y val="-1.4550096466308564E-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15E4-4927-851B-74923453A41D}"/>
                </c:ext>
              </c:extLst>
            </c:dLbl>
            <c:dLbl>
              <c:idx val="2"/>
              <c:layout>
                <c:manualLayout>
                  <c:x val="1.2355415693258808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15E4-4927-851B-74923453A41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4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АК-18 1/9 Мошкина Т.И.</c:v>
                </c:pt>
                <c:pt idx="1">
                  <c:v>МЭО-18 1/9 Пасечник С.С.</c:v>
                </c:pt>
              </c:strCache>
            </c:strRef>
          </c:cat>
          <c:val>
            <c:numRef>
              <c:f>Лист1!$D$2:$D$3</c:f>
              <c:numCache>
                <c:formatCode>General</c:formatCode>
                <c:ptCount val="2"/>
                <c:pt idx="0">
                  <c:v>19</c:v>
                </c:pt>
                <c:pt idx="1">
                  <c:v>10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15E4-4927-851B-74923453A41D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"2"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7572813013757897E-2"/>
                  <c:y val="-2.956358267716535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15E4-4927-851B-74923453A41D}"/>
                </c:ext>
              </c:extLst>
            </c:dLbl>
            <c:dLbl>
              <c:idx val="1"/>
              <c:layout>
                <c:manualLayout>
                  <c:x val="8.2369126936056077E-3"/>
                  <c:y val="-1.50000000000000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15E4-4927-851B-74923453A41D}"/>
                </c:ext>
              </c:extLst>
            </c:dLbl>
            <c:dLbl>
              <c:idx val="2"/>
              <c:layout>
                <c:manualLayout>
                  <c:x val="6.177707846629253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15E4-4927-851B-74923453A41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4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АК-18 1/9 Мошкина Т.И.</c:v>
                </c:pt>
                <c:pt idx="1">
                  <c:v>МЭО-18 1/9 Пасечник С.С.</c:v>
                </c:pt>
              </c:strCache>
            </c:strRef>
          </c:cat>
          <c:val>
            <c:numRef>
              <c:f>Лист1!$E$2:$E$3</c:f>
              <c:numCache>
                <c:formatCode>General</c:formatCode>
                <c:ptCount val="2"/>
                <c:pt idx="0">
                  <c:v>0</c:v>
                </c:pt>
                <c:pt idx="1">
                  <c:v>10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9-15E4-4927-851B-74923453A41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3132032"/>
        <c:axId val="23133568"/>
        <c:axId val="0"/>
      </c:bar3DChart>
      <c:catAx>
        <c:axId val="2313203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600" b="1"/>
            </a:pPr>
            <a:endParaRPr lang="ru-RU"/>
          </a:p>
        </c:txPr>
        <c:crossAx val="23133568"/>
        <c:crosses val="autoZero"/>
        <c:auto val="1"/>
        <c:lblAlgn val="ctr"/>
        <c:lblOffset val="100"/>
        <c:noMultiLvlLbl val="0"/>
      </c:catAx>
      <c:valAx>
        <c:axId val="2313356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313203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9867638660552052"/>
          <c:y val="0.16208543307086615"/>
          <c:w val="9.1433503504369629E-2"/>
          <c:h val="0.81082913385826771"/>
        </c:manualLayout>
      </c:layout>
      <c:overlay val="0"/>
      <c:txPr>
        <a:bodyPr/>
        <a:lstStyle/>
        <a:p>
          <a:pPr>
            <a:defRPr sz="2400"/>
          </a:pPr>
          <a:endParaRPr lang="ru-RU"/>
        </a:p>
      </c:txPr>
    </c:legend>
    <c:plotVisOnly val="1"/>
    <c:dispBlanksAs val="gap"/>
    <c:showDLblsOverMax val="0"/>
  </c:chart>
  <c:spPr>
    <a:ln>
      <a:noFill/>
    </a:ln>
  </c:sp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5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25020694746130873"/>
          <c:y val="3.2898796914345101E-2"/>
          <c:w val="0.72528517852294339"/>
          <c:h val="0.89122529300596109"/>
        </c:manualLayout>
      </c:layout>
      <c:bar3D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АБСОЛЮТНАЯ УСПЕВАЕМОСТЬ</c:v>
                </c:pt>
              </c:strCache>
            </c:strRef>
          </c:tx>
          <c:spPr>
            <a:solidFill>
              <a:srgbClr val="0DFF7A"/>
            </a:solidFill>
          </c:spPr>
          <c:invertIfNegative val="0"/>
          <c:dLbls>
            <c:dLbl>
              <c:idx val="0"/>
              <c:layout>
                <c:manualLayout>
                  <c:x val="-8.1724910412285974E-3"/>
                  <c:y val="-3.5724158353405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0C33-4454-9A2D-1811C6CBC16B}"/>
                </c:ext>
              </c:extLst>
            </c:dLbl>
            <c:dLbl>
              <c:idx val="1"/>
              <c:layout>
                <c:manualLayout>
                  <c:x val="2.1887897094759627E-2"/>
                  <c:y val="-1.86672129181821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0C33-4454-9A2D-1811C6CBC16B}"/>
                </c:ext>
              </c:extLst>
            </c:dLbl>
            <c:dLbl>
              <c:idx val="2"/>
              <c:layout>
                <c:manualLayout>
                  <c:x val="-2.0431227603072617E-3"/>
                  <c:y val="-4.221945987220621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C33-4454-9A2D-1811C6CBC16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4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АК-18 1/9 Мошкина Т.И.</c:v>
                </c:pt>
                <c:pt idx="1">
                  <c:v>МЭО-18 1/9 Пасечник С.С.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100</c:v>
                </c:pt>
                <c:pt idx="1">
                  <c:v>41.67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0C33-4454-9A2D-1811C6CBC16B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КАЧЕСТВЕННАЯ УСПЕВАЕМОСТЬ</c:v>
                </c:pt>
              </c:strCache>
            </c:strRef>
          </c:tx>
          <c:spPr>
            <a:solidFill>
              <a:srgbClr val="C51DBD"/>
            </a:solidFill>
            <a:ln w="0" cmpd="sng"/>
          </c:spPr>
          <c:invertIfNegative val="0"/>
          <c:dLbls>
            <c:dLbl>
              <c:idx val="0"/>
              <c:layout>
                <c:manualLayout>
                  <c:x val="1.4301859322149783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0C33-4454-9A2D-1811C6CBC16B}"/>
                </c:ext>
              </c:extLst>
            </c:dLbl>
            <c:dLbl>
              <c:idx val="1"/>
              <c:layout>
                <c:manualLayout>
                  <c:x val="1.6344982082456896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0C33-4454-9A2D-1811C6CBC16B}"/>
                </c:ext>
              </c:extLst>
            </c:dLbl>
            <c:dLbl>
              <c:idx val="2"/>
              <c:layout>
                <c:manualLayout>
                  <c:x val="2.8603718644299565E-2"/>
                  <c:y val="-1.4884894029019527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0C33-4454-9A2D-1811C6CBC16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4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АК-18 1/9 Мошкина Т.И.</c:v>
                </c:pt>
                <c:pt idx="1">
                  <c:v>МЭО-18 1/9 Пасечник С.С.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29.17</c:v>
                </c:pt>
                <c:pt idx="1">
                  <c:v>16.66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0C33-4454-9A2D-1811C6CBC16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ylinder"/>
        <c:axId val="23188992"/>
        <c:axId val="23190528"/>
        <c:axId val="0"/>
      </c:bar3DChart>
      <c:catAx>
        <c:axId val="23188992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600" b="1"/>
            </a:pPr>
            <a:endParaRPr lang="ru-RU"/>
          </a:p>
        </c:txPr>
        <c:crossAx val="23190528"/>
        <c:crosses val="autoZero"/>
        <c:auto val="1"/>
        <c:lblAlgn val="ctr"/>
        <c:lblOffset val="100"/>
        <c:noMultiLvlLbl val="0"/>
      </c:catAx>
      <c:valAx>
        <c:axId val="23190528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23188992"/>
        <c:crosses val="autoZero"/>
        <c:crossBetween val="between"/>
      </c:valAx>
      <c:spPr>
        <a:ln>
          <a:noFill/>
        </a:ln>
      </c:spPr>
    </c:plotArea>
    <c:legend>
      <c:legendPos val="r"/>
      <c:layout>
        <c:manualLayout>
          <c:xMode val="edge"/>
          <c:yMode val="edge"/>
          <c:x val="0.66885843741515072"/>
          <c:y val="6.9030137095807173E-2"/>
          <c:w val="0.33114156258484928"/>
          <c:h val="0.20177844837923176"/>
        </c:manualLayout>
      </c:layout>
      <c:overlay val="0"/>
      <c:txPr>
        <a:bodyPr/>
        <a:lstStyle/>
        <a:p>
          <a:pPr>
            <a:defRPr sz="1800"/>
          </a:pPr>
          <a:endParaRPr lang="ru-RU"/>
        </a:p>
      </c:txPr>
    </c:legend>
    <c:plotVisOnly val="1"/>
    <c:dispBlanksAs val="gap"/>
    <c:showDLblsOverMax val="0"/>
  </c:chart>
  <c:spPr>
    <a:ln>
      <a:noFill/>
    </a:ln>
  </c:spPr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5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5.6627150448064816E-2"/>
          <c:y val="4.4057600883444792E-2"/>
          <c:w val="0.90065216827303496"/>
          <c:h val="0.89102370807855524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"5"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4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АК-17 1/9  Михайличенко О.В.</c:v>
                </c:pt>
                <c:pt idx="1">
                  <c:v>МЭО 17 1/9  Манько К.Б.</c:v>
                </c:pt>
                <c:pt idx="2">
                  <c:v>ТМ-17 1/9 Феоктистов М.Е.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0</c:v>
                </c:pt>
                <c:pt idx="1">
                  <c:v>2</c:v>
                </c:pt>
                <c:pt idx="2">
                  <c:v>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83A-4D14-9BB2-BC8D5459DAEC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"4 -5"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4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АК-17 1/9  Михайличенко О.В.</c:v>
                </c:pt>
                <c:pt idx="1">
                  <c:v>МЭО 17 1/9  Манько К.Б.</c:v>
                </c:pt>
                <c:pt idx="2">
                  <c:v>ТМ-17 1/9 Феоктистов М.Е.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3</c:v>
                </c:pt>
                <c:pt idx="1">
                  <c:v>5</c:v>
                </c:pt>
                <c:pt idx="2">
                  <c:v>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E83A-4D14-9BB2-BC8D5459DAEC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"3"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dLbl>
              <c:idx val="0"/>
              <c:layout>
                <c:manualLayout>
                  <c:x val="8.2369437955058331E-3"/>
                  <c:y val="1.19047619047619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E83A-4D14-9BB2-BC8D5459DAEC}"/>
                </c:ext>
              </c:extLst>
            </c:dLbl>
            <c:dLbl>
              <c:idx val="1"/>
              <c:layout>
                <c:manualLayout>
                  <c:x val="1.029617974438234E-2"/>
                  <c:y val="-1.4550096466308564E-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E83A-4D14-9BB2-BC8D5459DAEC}"/>
                </c:ext>
              </c:extLst>
            </c:dLbl>
            <c:dLbl>
              <c:idx val="2"/>
              <c:layout>
                <c:manualLayout>
                  <c:x val="1.2355415693258808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E83A-4D14-9BB2-BC8D5459DAE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4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АК-17 1/9  Михайличенко О.В.</c:v>
                </c:pt>
                <c:pt idx="1">
                  <c:v>МЭО 17 1/9  Манько К.Б.</c:v>
                </c:pt>
                <c:pt idx="2">
                  <c:v>ТМ-17 1/9 Феоктистов М.Е.</c:v>
                </c:pt>
              </c:strCache>
            </c:strRef>
          </c:cat>
          <c:val>
            <c:numRef>
              <c:f>Лист1!$D$2:$D$4</c:f>
              <c:numCache>
                <c:formatCode>General</c:formatCode>
                <c:ptCount val="3"/>
                <c:pt idx="0">
                  <c:v>8</c:v>
                </c:pt>
                <c:pt idx="1">
                  <c:v>1</c:v>
                </c:pt>
                <c:pt idx="2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E83A-4D14-9BB2-BC8D5459DAEC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"2 "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6.4516072461989022E-3"/>
                  <c:y val="-4.549953033567572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E83A-4D14-9BB2-BC8D5459DAEC}"/>
                </c:ext>
              </c:extLst>
            </c:dLbl>
            <c:dLbl>
              <c:idx val="1"/>
              <c:layout>
                <c:manualLayout>
                  <c:x val="8.2369437955058713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E83A-4D14-9BB2-BC8D5459DAEC}"/>
                </c:ext>
              </c:extLst>
            </c:dLbl>
            <c:dLbl>
              <c:idx val="2"/>
              <c:layout>
                <c:manualLayout>
                  <c:x val="6.177707846629253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E83A-4D14-9BB2-BC8D5459DAE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4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АК-17 1/9  Михайличенко О.В.</c:v>
                </c:pt>
                <c:pt idx="1">
                  <c:v>МЭО 17 1/9  Манько К.Б.</c:v>
                </c:pt>
                <c:pt idx="2">
                  <c:v>ТМ-17 1/9 Феоктистов М.Е.</c:v>
                </c:pt>
              </c:strCache>
            </c:strRef>
          </c:cat>
          <c:val>
            <c:numRef>
              <c:f>Лист1!$E$2:$E$4</c:f>
              <c:numCache>
                <c:formatCode>General</c:formatCode>
                <c:ptCount val="3"/>
                <c:pt idx="0">
                  <c:v>1</c:v>
                </c:pt>
                <c:pt idx="1">
                  <c:v>13</c:v>
                </c:pt>
                <c:pt idx="2">
                  <c:v>16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9-E83A-4D14-9BB2-BC8D5459DAEC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"Н/З"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24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Лист1!$A$2:$A$4</c:f>
              <c:strCache>
                <c:ptCount val="3"/>
                <c:pt idx="0">
                  <c:v>АК-17 1/9  Михайличенко О.В.</c:v>
                </c:pt>
                <c:pt idx="1">
                  <c:v>МЭО 17 1/9  Манько К.Б.</c:v>
                </c:pt>
                <c:pt idx="2">
                  <c:v>ТМ-17 1/9 Феоктистов М.Е.</c:v>
                </c:pt>
              </c:strCache>
            </c:strRef>
          </c:cat>
          <c:val>
            <c:numRef>
              <c:f>Лист1!$F$2:$F$4</c:f>
              <c:numCache>
                <c:formatCode>General</c:formatCode>
                <c:ptCount val="3"/>
                <c:pt idx="0">
                  <c:v>5</c:v>
                </c:pt>
                <c:pt idx="1">
                  <c:v>1</c:v>
                </c:pt>
                <c:pt idx="2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A-E83A-4D14-9BB2-BC8D5459DAE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4429312"/>
        <c:axId val="24481792"/>
        <c:axId val="0"/>
      </c:bar3DChart>
      <c:catAx>
        <c:axId val="2442931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600" b="1"/>
            </a:pPr>
            <a:endParaRPr lang="ru-RU"/>
          </a:p>
        </c:txPr>
        <c:crossAx val="24481792"/>
        <c:crosses val="autoZero"/>
        <c:auto val="1"/>
        <c:lblAlgn val="ctr"/>
        <c:lblOffset val="100"/>
        <c:noMultiLvlLbl val="0"/>
      </c:catAx>
      <c:valAx>
        <c:axId val="2448179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442931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8228214930817395"/>
          <c:y val="9.1682959571507239E-2"/>
          <c:w val="9.878689300808445E-2"/>
          <c:h val="0.43704836470885039"/>
        </c:manualLayout>
      </c:layout>
      <c:overlay val="0"/>
      <c:txPr>
        <a:bodyPr/>
        <a:lstStyle/>
        <a:p>
          <a:pPr>
            <a:defRPr sz="2400"/>
          </a:pPr>
          <a:endParaRPr lang="ru-RU"/>
        </a:p>
      </c:txPr>
    </c:legend>
    <c:plotVisOnly val="1"/>
    <c:dispBlanksAs val="gap"/>
    <c:showDLblsOverMax val="0"/>
  </c:chart>
  <c:spPr>
    <a:ln>
      <a:noFill/>
    </a:ln>
  </c:spPr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31434162021882095"/>
          <c:y val="1.7670375646045219E-2"/>
          <c:w val="0.5850626677283316"/>
          <c:h val="0.88860192475940503"/>
        </c:manualLayout>
      </c:layout>
      <c:bar3D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АБСОЛЮТНАЯ УСПЕВАЕМОСТЬ</c:v>
                </c:pt>
              </c:strCache>
            </c:strRef>
          </c:tx>
          <c:spPr>
            <a:solidFill>
              <a:srgbClr val="0DFF7A"/>
            </a:solidFill>
          </c:spPr>
          <c:invertIfNegative val="0"/>
          <c:dLbls>
            <c:dLbl>
              <c:idx val="0"/>
              <c:layout>
                <c:manualLayout>
                  <c:x val="-8.1724910412285974E-3"/>
                  <c:y val="-3.5724158353405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5D28-4986-99D0-B8D3CB9A3241}"/>
                </c:ext>
              </c:extLst>
            </c:dLbl>
            <c:dLbl>
              <c:idx val="1"/>
              <c:layout>
                <c:manualLayout>
                  <c:x val="1.0042942745364377E-2"/>
                  <c:y val="1.8999201186808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5D28-4986-99D0-B8D3CB9A3241}"/>
                </c:ext>
              </c:extLst>
            </c:dLbl>
            <c:dLbl>
              <c:idx val="2"/>
              <c:layout>
                <c:manualLayout>
                  <c:x val="5.1446399388755653E-3"/>
                  <c:y val="1.09205371067746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5D28-4986-99D0-B8D3CB9A324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4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АК-17 1/9 Михайличенко О.В.</c:v>
                </c:pt>
                <c:pt idx="1">
                  <c:v>МЭО-17 1/9 Манько К.Б.</c:v>
                </c:pt>
                <c:pt idx="2">
                  <c:v>ТМ-17 1/9 Феоктистов М.Е.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70.59</c:v>
                </c:pt>
                <c:pt idx="1">
                  <c:v>38.090000000000003</c:v>
                </c:pt>
                <c:pt idx="2">
                  <c:v>27.27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5D28-4986-99D0-B8D3CB9A3241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КАЧЕСТВЕННАЯ УСПЕВАЕМОСТЬ</c:v>
                </c:pt>
              </c:strCache>
            </c:strRef>
          </c:tx>
          <c:spPr>
            <a:solidFill>
              <a:srgbClr val="C51DBD"/>
            </a:solidFill>
            <a:ln w="0" cmpd="sng"/>
          </c:spPr>
          <c:invertIfNegative val="0"/>
          <c:dLbls>
            <c:dLbl>
              <c:idx val="0"/>
              <c:layout>
                <c:manualLayout>
                  <c:x val="1.4301859322149783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5D28-4986-99D0-B8D3CB9A3241}"/>
                </c:ext>
              </c:extLst>
            </c:dLbl>
            <c:dLbl>
              <c:idx val="1"/>
              <c:layout>
                <c:manualLayout>
                  <c:x val="1.6344982082456896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5D28-4986-99D0-B8D3CB9A3241}"/>
                </c:ext>
              </c:extLst>
            </c:dLbl>
            <c:dLbl>
              <c:idx val="2"/>
              <c:layout>
                <c:manualLayout>
                  <c:x val="2.8603718644299565E-2"/>
                  <c:y val="-1.4884894029019527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5D28-4986-99D0-B8D3CB9A324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4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АК-17 1/9 Михайличенко О.В.</c:v>
                </c:pt>
                <c:pt idx="1">
                  <c:v>МЭО-17 1/9 Манько К.Б.</c:v>
                </c:pt>
                <c:pt idx="2">
                  <c:v>ТМ-17 1/9 Феоктистов М.Е.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17.649999999999999</c:v>
                </c:pt>
                <c:pt idx="1">
                  <c:v>33.33</c:v>
                </c:pt>
                <c:pt idx="2">
                  <c:v>27.27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5D28-4986-99D0-B8D3CB9A324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ylinder"/>
        <c:axId val="66357888"/>
        <c:axId val="24367872"/>
        <c:axId val="0"/>
      </c:bar3DChart>
      <c:catAx>
        <c:axId val="66357888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600" b="1"/>
            </a:pPr>
            <a:endParaRPr lang="ru-RU"/>
          </a:p>
        </c:txPr>
        <c:crossAx val="24367872"/>
        <c:crosses val="autoZero"/>
        <c:auto val="1"/>
        <c:lblAlgn val="ctr"/>
        <c:lblOffset val="100"/>
        <c:noMultiLvlLbl val="0"/>
      </c:catAx>
      <c:valAx>
        <c:axId val="24367872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66357888"/>
        <c:crosses val="autoZero"/>
        <c:crossBetween val="between"/>
      </c:valAx>
      <c:spPr>
        <a:ln>
          <a:noFill/>
        </a:ln>
      </c:spPr>
    </c:plotArea>
    <c:legend>
      <c:legendPos val="r"/>
      <c:layout>
        <c:manualLayout>
          <c:xMode val="edge"/>
          <c:yMode val="edge"/>
          <c:x val="4.0919550410529394E-2"/>
          <c:y val="0.77481191924469162"/>
          <c:w val="0.30559320832927384"/>
          <c:h val="0.13557767660559022"/>
        </c:manualLayout>
      </c:layout>
      <c:overlay val="0"/>
      <c:txPr>
        <a:bodyPr/>
        <a:lstStyle/>
        <a:p>
          <a:pPr>
            <a:defRPr sz="1400"/>
          </a:pPr>
          <a:endParaRPr lang="ru-RU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5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4.334408215094708E-2"/>
          <c:y val="4.4057617797775277E-2"/>
          <c:w val="0.90841339112996311"/>
          <c:h val="0.84643065568913345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Лист1!$C$1</c:f>
              <c:strCache>
                <c:ptCount val="1"/>
                <c:pt idx="0">
                  <c:v>"4-5"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4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ПТМ-16 Прутковская С.И.</c:v>
                </c:pt>
                <c:pt idx="1">
                  <c:v>МЭО-16 1/9 Зайцева В.Н.</c:v>
                </c:pt>
                <c:pt idx="2">
                  <c:v>МЭО-16 2/9 Дозморов В.А.</c:v>
                </c:pt>
                <c:pt idx="3">
                  <c:v>ТМ-16 1/9 Шаратов В.В.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9</c:v>
                </c:pt>
                <c:pt idx="1">
                  <c:v>5</c:v>
                </c:pt>
                <c:pt idx="2">
                  <c:v>11</c:v>
                </c:pt>
                <c:pt idx="3">
                  <c:v>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2EA6-4139-8B49-8B1F38B6354C}"/>
            </c:ext>
          </c:extLst>
        </c:ser>
        <c:ser>
          <c:idx val="1"/>
          <c:order val="1"/>
          <c:tx>
            <c:strRef>
              <c:f>Лист1!$D$1</c:f>
              <c:strCache>
                <c:ptCount val="1"/>
                <c:pt idx="0">
                  <c:v>"3"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4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ПТМ-16 Прутковская С.И.</c:v>
                </c:pt>
                <c:pt idx="1">
                  <c:v>МЭО-16 1/9 Зайцева В.Н.</c:v>
                </c:pt>
                <c:pt idx="2">
                  <c:v>МЭО-16 2/9 Дозморов В.А.</c:v>
                </c:pt>
                <c:pt idx="3">
                  <c:v>ТМ-16 1/9 Шаратов В.В.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4</c:v>
                </c:pt>
                <c:pt idx="1">
                  <c:v>11</c:v>
                </c:pt>
                <c:pt idx="2">
                  <c:v>9</c:v>
                </c:pt>
                <c:pt idx="3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2EA6-4139-8B49-8B1F38B6354C}"/>
            </c:ext>
          </c:extLst>
        </c:ser>
        <c:ser>
          <c:idx val="2"/>
          <c:order val="2"/>
          <c:tx>
            <c:strRef>
              <c:f>Лист1!$E$1</c:f>
              <c:strCache>
                <c:ptCount val="1"/>
                <c:pt idx="0">
                  <c:v>"2"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dLbl>
              <c:idx val="0"/>
              <c:layout>
                <c:manualLayout>
                  <c:x val="8.2370252981760726E-3"/>
                  <c:y val="-1.612882372918661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2EA6-4139-8B49-8B1F38B6354C}"/>
                </c:ext>
              </c:extLst>
            </c:dLbl>
            <c:dLbl>
              <c:idx val="1"/>
              <c:layout>
                <c:manualLayout>
                  <c:x val="1.029617974438234E-2"/>
                  <c:y val="-1.4550096466308564E-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2EA6-4139-8B49-8B1F38B6354C}"/>
                </c:ext>
              </c:extLst>
            </c:dLbl>
            <c:dLbl>
              <c:idx val="2"/>
              <c:layout>
                <c:manualLayout>
                  <c:x val="1.2355415693258808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2EA6-4139-8B49-8B1F38B6354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4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ПТМ-16 Прутковская С.И.</c:v>
                </c:pt>
                <c:pt idx="1">
                  <c:v>МЭО-16 1/9 Зайцева В.Н.</c:v>
                </c:pt>
                <c:pt idx="2">
                  <c:v>МЭО-16 2/9 Дозморов В.А.</c:v>
                </c:pt>
                <c:pt idx="3">
                  <c:v>ТМ-16 1/9 Шаратов В.В.</c:v>
                </c:pt>
              </c:strCache>
            </c:strRef>
          </c:cat>
          <c:val>
            <c:numRef>
              <c:f>Лист1!$E$2:$E$5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13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2EA6-4139-8B49-8B1F38B6354C}"/>
            </c:ext>
          </c:extLst>
        </c:ser>
        <c:ser>
          <c:idx val="3"/>
          <c:order val="3"/>
          <c:tx>
            <c:strRef>
              <c:f>Лист1!$F$1</c:f>
              <c:strCache>
                <c:ptCount val="1"/>
                <c:pt idx="0">
                  <c:v>Н/Я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8.7900291278079808E-3"/>
                  <c:y val="-1.66336424755675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2EA6-4139-8B49-8B1F38B6354C}"/>
                </c:ext>
              </c:extLst>
            </c:dLbl>
            <c:dLbl>
              <c:idx val="1"/>
              <c:layout>
                <c:manualLayout>
                  <c:x val="8.2369437955058713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2EA6-4139-8B49-8B1F38B6354C}"/>
                </c:ext>
              </c:extLst>
            </c:dLbl>
            <c:dLbl>
              <c:idx val="2"/>
              <c:layout>
                <c:manualLayout>
                  <c:x val="6.177707846629253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2EA6-4139-8B49-8B1F38B6354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4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ПТМ-16 Прутковская С.И.</c:v>
                </c:pt>
                <c:pt idx="1">
                  <c:v>МЭО-16 1/9 Зайцева В.Н.</c:v>
                </c:pt>
                <c:pt idx="2">
                  <c:v>МЭО-16 2/9 Дозморов В.А.</c:v>
                </c:pt>
                <c:pt idx="3">
                  <c:v>ТМ-16 1/9 Шаратов В.В.</c:v>
                </c:pt>
              </c:strCache>
            </c:strRef>
          </c:cat>
          <c:val>
            <c:numRef>
              <c:f>Лист1!$F$2:$F$5</c:f>
              <c:numCache>
                <c:formatCode>General</c:formatCode>
                <c:ptCount val="4"/>
                <c:pt idx="0">
                  <c:v>1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9-2EA6-4139-8B49-8B1F38B6354C}"/>
            </c:ext>
          </c:extLst>
        </c:ser>
        <c:ser>
          <c:idx val="4"/>
          <c:order val="4"/>
          <c:tx>
            <c:strRef>
              <c:f>Лист1!#ССЫЛКА!</c:f>
              <c:strCache>
                <c:ptCount val="1"/>
                <c:pt idx="0">
                  <c:v>#REF!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6.5861690450054883E-3"/>
                  <c:y val="-1.46163215590742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2EA6-4139-8B49-8B1F38B6354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24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Лист1!$A$2:$A$5</c:f>
              <c:strCache>
                <c:ptCount val="4"/>
                <c:pt idx="0">
                  <c:v>ПТМ-16 Прутковская С.И.</c:v>
                </c:pt>
                <c:pt idx="1">
                  <c:v>МЭО-16 1/9 Зайцева В.Н.</c:v>
                </c:pt>
                <c:pt idx="2">
                  <c:v>МЭО-16 2/9 Дозморов В.А.</c:v>
                </c:pt>
                <c:pt idx="3">
                  <c:v>ТМ-16 1/9 Шаратов В.В.</c:v>
                </c:pt>
              </c:strCache>
            </c:strRef>
          </c:cat>
          <c:val>
            <c:numRef>
              <c:f>Лист1!#ССЫЛКА!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A-2EA6-4139-8B49-8B1F38B6354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28332800"/>
        <c:axId val="28334336"/>
        <c:axId val="0"/>
      </c:bar3DChart>
      <c:catAx>
        <c:axId val="2833280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600" b="1"/>
            </a:pPr>
            <a:endParaRPr lang="ru-RU"/>
          </a:p>
        </c:txPr>
        <c:crossAx val="28334336"/>
        <c:crosses val="autoZero"/>
        <c:auto val="1"/>
        <c:lblAlgn val="ctr"/>
        <c:lblOffset val="100"/>
        <c:noMultiLvlLbl val="0"/>
      </c:catAx>
      <c:valAx>
        <c:axId val="2833433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8332800"/>
        <c:crosses val="autoZero"/>
        <c:crossBetween val="between"/>
      </c:valAx>
      <c:spPr>
        <a:noFill/>
        <a:ln>
          <a:noFill/>
        </a:ln>
      </c:spPr>
    </c:plotArea>
    <c:legend>
      <c:legendPos val="r"/>
      <c:legendEntry>
        <c:idx val="4"/>
        <c:delete val="1"/>
      </c:legendEntry>
      <c:layout>
        <c:manualLayout>
          <c:xMode val="edge"/>
          <c:yMode val="edge"/>
          <c:x val="0.86527411843697377"/>
          <c:y val="1.8842015608977515E-4"/>
          <c:w val="0.11501102016474066"/>
          <c:h val="0.56661839316370477"/>
        </c:manualLayout>
      </c:layout>
      <c:overlay val="1"/>
      <c:txPr>
        <a:bodyPr/>
        <a:lstStyle/>
        <a:p>
          <a:pPr>
            <a:defRPr sz="2400" baseline="0"/>
          </a:pPr>
          <a:endParaRPr lang="ru-RU"/>
        </a:p>
      </c:txPr>
    </c:legend>
    <c:plotVisOnly val="1"/>
    <c:dispBlanksAs val="gap"/>
    <c:showDLblsOverMax val="0"/>
  </c:chart>
  <c:spPr>
    <a:ln>
      <a:noFill/>
    </a:ln>
  </c:spPr>
  <c:externalData r:id="rId2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5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181028427784554E-2"/>
          <c:y val="4.3650793650793648E-2"/>
          <c:w val="0.89389139033677123"/>
          <c:h val="0.85242225209653666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АБСОЛЮТНАЯ УСПЕВАЕМОСТЬ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4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ПТМ-16 1/9 Прутковская С.И.</c:v>
                </c:pt>
                <c:pt idx="1">
                  <c:v>МЭО-16 1/9 Зайцева Н.В.</c:v>
                </c:pt>
                <c:pt idx="2">
                  <c:v>МЭО-16 2/9 Дозморов В.А.</c:v>
                </c:pt>
                <c:pt idx="3">
                  <c:v>ТМ-16 1/9 Шаратов В.В.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100</c:v>
                </c:pt>
                <c:pt idx="1">
                  <c:v>100</c:v>
                </c:pt>
                <c:pt idx="2">
                  <c:v>100</c:v>
                </c:pt>
                <c:pt idx="3">
                  <c:v>27.28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F0E-4861-AF9D-6C276DFB6833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КАЧЕСТВЕННАЯ УСПЕВАЕМОСТЬ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dLbl>
              <c:idx val="0"/>
              <c:layout>
                <c:manualLayout>
                  <c:x val="3.6114822140123522E-2"/>
                  <c:y val="-1.421755613881598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EF0E-4861-AF9D-6C276DFB6833}"/>
                </c:ext>
              </c:extLst>
            </c:dLbl>
            <c:dLbl>
              <c:idx val="1"/>
              <c:layout>
                <c:manualLayout>
                  <c:x val="1.8983336848766082E-2"/>
                  <c:y val="-1.19784388101417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EF0E-4861-AF9D-6C276DFB6833}"/>
                </c:ext>
              </c:extLst>
            </c:dLbl>
            <c:dLbl>
              <c:idx val="2"/>
              <c:layout>
                <c:manualLayout>
                  <c:x val="2.1367547627046839E-2"/>
                  <c:y val="-6.187467601055474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EF0E-4861-AF9D-6C276DFB6833}"/>
                </c:ext>
              </c:extLst>
            </c:dLbl>
            <c:dLbl>
              <c:idx val="3"/>
              <c:layout>
                <c:manualLayout>
                  <c:x val="1.9753086419753086E-2"/>
                  <c:y val="-3.777148253068863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EF0E-4861-AF9D-6C276DFB683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4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ПТМ-16 1/9 Прутковская С.И.</c:v>
                </c:pt>
                <c:pt idx="1">
                  <c:v>МЭО-16 1/9 Зайцева Н.В.</c:v>
                </c:pt>
                <c:pt idx="2">
                  <c:v>МЭО-16 2/9 Дозморов В.А.</c:v>
                </c:pt>
                <c:pt idx="3">
                  <c:v>ТМ-16 1/9 Шаратов В.В.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69.23</c:v>
                </c:pt>
                <c:pt idx="1">
                  <c:v>50</c:v>
                </c:pt>
                <c:pt idx="2">
                  <c:v>55</c:v>
                </c:pt>
                <c:pt idx="3">
                  <c:v>27.78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EF0E-4861-AF9D-6C276DFB683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28434816"/>
        <c:axId val="28436352"/>
        <c:axId val="0"/>
      </c:bar3DChart>
      <c:catAx>
        <c:axId val="2843481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0" vert="horz" anchor="ctr" anchorCtr="1"/>
          <a:lstStyle/>
          <a:p>
            <a:pPr>
              <a:defRPr sz="1600" b="1"/>
            </a:pPr>
            <a:endParaRPr lang="ru-RU"/>
          </a:p>
        </c:txPr>
        <c:crossAx val="28436352"/>
        <c:crosses val="autoZero"/>
        <c:auto val="1"/>
        <c:lblAlgn val="ctr"/>
        <c:lblOffset val="100"/>
        <c:noMultiLvlLbl val="0"/>
      </c:catAx>
      <c:valAx>
        <c:axId val="2843635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843481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5492672533580363"/>
          <c:y val="4.7275469101066718E-2"/>
          <c:w val="0.23330839123463387"/>
          <c:h val="0.27565451490800158"/>
        </c:manualLayout>
      </c:layout>
      <c:overlay val="0"/>
      <c:txPr>
        <a:bodyPr/>
        <a:lstStyle/>
        <a:p>
          <a:pPr>
            <a:defRPr sz="1800"/>
          </a:pPr>
          <a:endParaRPr lang="ru-RU"/>
        </a:p>
      </c:txPr>
    </c:legend>
    <c:plotVisOnly val="1"/>
    <c:dispBlanksAs val="gap"/>
    <c:showDLblsOverMax val="0"/>
  </c:chart>
  <c:spPr>
    <a:ln>
      <a:noFill/>
    </a:ln>
  </c:spPr>
  <c:externalData r:id="rId2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5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5429712131054044"/>
          <c:y val="4.4057617797775277E-2"/>
          <c:w val="0.78658359606457628"/>
          <c:h val="0.79388136085638306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Абсолютная успеваемость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dLbls>
            <c:dLbl>
              <c:idx val="0"/>
              <c:layout>
                <c:manualLayout>
                  <c:x val="6.0362173038229008E-3"/>
                  <c:y val="-1.13528855250709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E098-4424-BB2B-A70755934F75}"/>
                </c:ext>
              </c:extLst>
            </c:dLbl>
            <c:dLbl>
              <c:idx val="1"/>
              <c:layout>
                <c:manualLayout>
                  <c:x val="1.5598113261052452E-2"/>
                  <c:y val="-4.44836691391236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E098-4424-BB2B-A70755934F7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4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2 семестр 2018-2019 уч.года</c:v>
                </c:pt>
                <c:pt idx="1">
                  <c:v>1 семестр 2019-2020 уч.года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99.33</c:v>
                </c:pt>
                <c:pt idx="1">
                  <c:v>77.91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E098-4424-BB2B-A70755934F75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Качественная успеваемость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Lbls>
            <c:dLbl>
              <c:idx val="0"/>
              <c:layout>
                <c:manualLayout>
                  <c:x val="4.2768004839731165E-2"/>
                  <c:y val="-2.76373525864247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E098-4424-BB2B-A70755934F75}"/>
                </c:ext>
              </c:extLst>
            </c:dLbl>
            <c:dLbl>
              <c:idx val="1"/>
              <c:layout>
                <c:manualLayout>
                  <c:x val="1.8724560690417811E-2"/>
                  <c:y val="-3.22599466334670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E098-4424-BB2B-A70755934F7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4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2 семестр 2018-2019 уч.года</c:v>
                </c:pt>
                <c:pt idx="1">
                  <c:v>1 семестр 2019-2020 уч.года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21.48</c:v>
                </c:pt>
                <c:pt idx="1">
                  <c:v>29.72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E098-4424-BB2B-A70755934F7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4"/>
        <c:gapDepth val="46"/>
        <c:shape val="box"/>
        <c:axId val="28642304"/>
        <c:axId val="28664576"/>
        <c:axId val="0"/>
      </c:bar3DChart>
      <c:catAx>
        <c:axId val="2864230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800" b="1"/>
            </a:pPr>
            <a:endParaRPr lang="ru-RU"/>
          </a:p>
        </c:txPr>
        <c:crossAx val="28664576"/>
        <c:crosses val="autoZero"/>
        <c:auto val="0"/>
        <c:lblAlgn val="ctr"/>
        <c:lblOffset val="100"/>
        <c:noMultiLvlLbl val="0"/>
      </c:catAx>
      <c:valAx>
        <c:axId val="28664576"/>
        <c:scaling>
          <c:orientation val="minMax"/>
          <c:max val="100"/>
        </c:scaling>
        <c:delete val="0"/>
        <c:axPos val="l"/>
        <c:majorGridlines/>
        <c:numFmt formatCode="General" sourceLinked="1"/>
        <c:majorTickMark val="none"/>
        <c:minorTickMark val="none"/>
        <c:tickLblPos val="low"/>
        <c:crossAx val="28642304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56464869412331864"/>
          <c:y val="3.4862245119366676E-2"/>
          <c:w val="0.43372782183739639"/>
          <c:h val="0.23205907983738802"/>
        </c:manualLayout>
      </c:layout>
      <c:overlay val="0"/>
      <c:txPr>
        <a:bodyPr/>
        <a:lstStyle/>
        <a:p>
          <a:pPr>
            <a:defRPr sz="2400"/>
          </a:pPr>
          <a:endParaRPr lang="ru-RU"/>
        </a:p>
      </c:txPr>
    </c:legend>
    <c:plotVisOnly val="1"/>
    <c:dispBlanksAs val="gap"/>
    <c:showDLblsOverMax val="0"/>
  </c:chart>
  <c:spPr>
    <a:ln>
      <a:noFill/>
    </a:ln>
  </c:spPr>
  <c:externalData r:id="rId2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F47C0-1878-46E3-BCBE-C89A502B9B7F}" type="datetimeFigureOut">
              <a:rPr lang="ru-RU" smtClean="0"/>
              <a:t>30.01.2020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EC47E-5F0E-46EC-842E-BE4585AB8C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01172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F47C0-1878-46E3-BCBE-C89A502B9B7F}" type="datetimeFigureOut">
              <a:rPr lang="ru-RU" smtClean="0"/>
              <a:t>30.01.2020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EC47E-5F0E-46EC-842E-BE4585AB8C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3635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F47C0-1878-46E3-BCBE-C89A502B9B7F}" type="datetimeFigureOut">
              <a:rPr lang="ru-RU" smtClean="0"/>
              <a:t>30.01.2020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EC47E-5F0E-46EC-842E-BE4585AB8C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03973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F47C0-1878-46E3-BCBE-C89A502B9B7F}" type="datetimeFigureOut">
              <a:rPr lang="ru-RU" smtClean="0"/>
              <a:t>30.01.2020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EC47E-5F0E-46EC-842E-BE4585AB8C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86177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F47C0-1878-46E3-BCBE-C89A502B9B7F}" type="datetimeFigureOut">
              <a:rPr lang="ru-RU" smtClean="0"/>
              <a:t>30.01.2020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EC47E-5F0E-46EC-842E-BE4585AB8C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12272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F47C0-1878-46E3-BCBE-C89A502B9B7F}" type="datetimeFigureOut">
              <a:rPr lang="ru-RU" smtClean="0"/>
              <a:t>30.01.2020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EC47E-5F0E-46EC-842E-BE4585AB8C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54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F47C0-1878-46E3-BCBE-C89A502B9B7F}" type="datetimeFigureOut">
              <a:rPr lang="ru-RU" smtClean="0"/>
              <a:t>30.01.2020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EC47E-5F0E-46EC-842E-BE4585AB8C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2495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F47C0-1878-46E3-BCBE-C89A502B9B7F}" type="datetimeFigureOut">
              <a:rPr lang="ru-RU" smtClean="0"/>
              <a:t>30.01.2020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EC47E-5F0E-46EC-842E-BE4585AB8C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17655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F47C0-1878-46E3-BCBE-C89A502B9B7F}" type="datetimeFigureOut">
              <a:rPr lang="ru-RU" smtClean="0"/>
              <a:t>30.01.2020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EC47E-5F0E-46EC-842E-BE4585AB8C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68840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F47C0-1878-46E3-BCBE-C89A502B9B7F}" type="datetimeFigureOut">
              <a:rPr lang="ru-RU" smtClean="0"/>
              <a:t>30.01.2020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EC47E-5F0E-46EC-842E-BE4585AB8C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07934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F47C0-1878-46E3-BCBE-C89A502B9B7F}" type="datetimeFigureOut">
              <a:rPr lang="ru-RU" smtClean="0"/>
              <a:t>30.01.2020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EC47E-5F0E-46EC-842E-BE4585AB8C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43222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7F47C0-1878-46E3-BCBE-C89A502B9B7F}" type="datetimeFigureOut">
              <a:rPr lang="ru-RU" smtClean="0"/>
              <a:t>30.01.2020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EEC47E-5F0E-46EC-842E-BE4585AB8C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90018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89100" y="3236119"/>
            <a:ext cx="9144000" cy="2387600"/>
          </a:xfrm>
        </p:spPr>
        <p:txBody>
          <a:bodyPr>
            <a:normAutofit fontScale="90000"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4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РЕЗУЛЬТАТЫ  ПРОМЕЖУТОЧНОЙ АТТЕСТАЦИИ ГРУПП</a:t>
            </a:r>
            <a:r>
              <a:rPr lang="ru-RU" sz="31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1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 1СЕМЕСТР 2019-2020 уч. года</a:t>
            </a:r>
            <a:r>
              <a:rPr lang="ru-RU" sz="31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1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 ОТДЕЛЕНИЮ МЕХАНИЧЕСКИХ И </a:t>
            </a:r>
            <a:r>
              <a:rPr lang="ru-RU" sz="31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1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ХИМИКО-ТЕХНОЛОГИЧЕСКИХ  ДИСЦИПЛИН </a:t>
            </a:r>
            <a:r>
              <a:rPr lang="ru-RU" sz="48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8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069467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305778" y="196049"/>
            <a:ext cx="9580443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АБСОЛЮТНАЯ</a:t>
            </a:r>
            <a:r>
              <a:rPr kumimoji="0" lang="ru-RU" alt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И КАЧЕСТВЕННАЯ УСПЕВАЕМОСТЬ</a:t>
            </a:r>
            <a:endParaRPr kumimoji="0" lang="ru-RU" alt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 ГРУППАМ 4 КУРСА</a:t>
            </a:r>
            <a:endParaRPr kumimoji="0" lang="ru-RU" alt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1993477074"/>
              </p:ext>
            </p:extLst>
          </p:nvPr>
        </p:nvGraphicFramePr>
        <p:xfrm>
          <a:off x="800100" y="1150156"/>
          <a:ext cx="10795000" cy="4940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29718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64259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191479" y="348903"/>
            <a:ext cx="9580443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АБСОЛЮТНАЯ И КАЧЕСТВЕННАЯ УСПЕВАЕМОСТЬ</a:t>
            </a:r>
            <a:endParaRPr kumimoji="0" lang="ru-RU" alt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 отделению во 2  семестре 2019-2019 уч. года  и </a:t>
            </a:r>
            <a:endParaRPr kumimoji="0" lang="ru-RU" alt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1 семестре 2019-2020 уч. года.</a:t>
            </a:r>
            <a:endParaRPr kumimoji="0" lang="ru-RU" alt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1691953695"/>
              </p:ext>
            </p:extLst>
          </p:nvPr>
        </p:nvGraphicFramePr>
        <p:xfrm>
          <a:off x="692150" y="1733898"/>
          <a:ext cx="10579100" cy="48161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600200" y="6092825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42672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837509" y="163842"/>
            <a:ext cx="1051698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ПРОПУСКИ ЗАНЯТИЙ ПО УВАЖИТЕЛЬНЫМ ПРИЧИНАМ</a:t>
            </a:r>
            <a:endParaRPr kumimoji="0" lang="ru-RU" alt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1620867691"/>
              </p:ext>
            </p:extLst>
          </p:nvPr>
        </p:nvGraphicFramePr>
        <p:xfrm>
          <a:off x="431800" y="839462"/>
          <a:ext cx="10566400" cy="57772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521017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61080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101600"/>
            <a:ext cx="119888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ПРОПУСКИ</a:t>
            </a:r>
            <a:r>
              <a:rPr kumimoji="0" lang="ru-RU" alt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kumimoji="0" lang="ru-RU" alt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ЗАНЯТИЙ ПО НЕ УВАЖИТЕЛЬНЫМ ПРИЧИНАМ</a:t>
            </a:r>
            <a:endParaRPr kumimoji="0" lang="ru-RU" alt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3574584095"/>
              </p:ext>
            </p:extLst>
          </p:nvPr>
        </p:nvGraphicFramePr>
        <p:xfrm>
          <a:off x="190500" y="774700"/>
          <a:ext cx="11684000" cy="5562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521017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20470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130300" y="205116"/>
            <a:ext cx="1038450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ПРОПУСКИ ЗАНЯТИЙ ЗА 1 СЕМЕСТР 2019-2020 УЧ. ГОДА </a:t>
            </a:r>
            <a:endParaRPr kumimoji="0" lang="ru-RU" alt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3337834791"/>
              </p:ext>
            </p:extLst>
          </p:nvPr>
        </p:nvGraphicFramePr>
        <p:xfrm>
          <a:off x="558800" y="728336"/>
          <a:ext cx="11341100" cy="56597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521017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90408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82488" y="177241"/>
            <a:ext cx="10071312" cy="5463686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2422094" y="5828811"/>
            <a:ext cx="3766417" cy="6227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32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Всего: 272 студента</a:t>
            </a:r>
            <a:endParaRPr lang="ru-RU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32433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2292650" y="307182"/>
            <a:ext cx="7606699" cy="12311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ИТОГИ АТТЕСТАЦИИ СТУДЕНТОВ </a:t>
            </a:r>
            <a:endParaRPr kumimoji="0" lang="ru-RU" alt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 КУРСА ЗА 1 СЕМЕСТР 2019 – 2020 уч. года</a:t>
            </a:r>
            <a:endParaRPr kumimoji="0" lang="ru-RU" alt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1823607093"/>
              </p:ext>
            </p:extLst>
          </p:nvPr>
        </p:nvGraphicFramePr>
        <p:xfrm>
          <a:off x="1104900" y="1397000"/>
          <a:ext cx="10198100" cy="5041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3733800" y="64389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62863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1201222" y="82949"/>
            <a:ext cx="9535560" cy="12311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АБСОЛЮТНАЯ</a:t>
            </a:r>
            <a:r>
              <a:rPr kumimoji="0" lang="ru-RU" alt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 КАЧЕСТВЕННАЯ УСПЕВАЕМОСТЬ</a:t>
            </a:r>
            <a:endParaRPr kumimoji="0" lang="ru-RU" alt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 ГРУППАМ 1 КУРСА</a:t>
            </a:r>
            <a:endParaRPr kumimoji="0" lang="ru-RU" alt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2862314166"/>
              </p:ext>
            </p:extLst>
          </p:nvPr>
        </p:nvGraphicFramePr>
        <p:xfrm>
          <a:off x="0" y="1104900"/>
          <a:ext cx="11582400" cy="5054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324126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2292651" y="335746"/>
            <a:ext cx="7606698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ИТОГИ АТТЕСТАЦИИ СТУДЕНТОВ </a:t>
            </a:r>
            <a:endParaRPr kumimoji="0" lang="ru-RU" alt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 КУРСА ЗА 1 СЕМЕСТР 2019 – 2020 уч. года</a:t>
            </a:r>
            <a:endParaRPr kumimoji="0" lang="ru-RU" alt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2226443226"/>
              </p:ext>
            </p:extLst>
          </p:nvPr>
        </p:nvGraphicFramePr>
        <p:xfrm>
          <a:off x="228600" y="1143000"/>
          <a:ext cx="11557000" cy="50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31623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86683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750278" y="133003"/>
            <a:ext cx="9580444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АБСОЛЮТНАЯ И КАЧЕСТВЕННАЯ УСПЕВАЕМОСТЬ</a:t>
            </a:r>
            <a:endParaRPr kumimoji="0" lang="ru-RU" altLang="ru-RU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 ГРУППАМ 2 КУРСА</a:t>
            </a:r>
            <a:endParaRPr kumimoji="0" lang="ru-RU" altLang="ru-RU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694138854"/>
              </p:ext>
            </p:extLst>
          </p:nvPr>
        </p:nvGraphicFramePr>
        <p:xfrm>
          <a:off x="0" y="1346200"/>
          <a:ext cx="11785600" cy="5003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49633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2292651" y="246846"/>
            <a:ext cx="7606698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ИТОГИ АТТЕСТАЦИИ СТУДЕНТОВ </a:t>
            </a:r>
            <a:endParaRPr kumimoji="0" lang="ru-RU" alt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 КУРСА ЗА 1 СЕМЕСТР 2019 – 2020 уч. года</a:t>
            </a:r>
            <a:endParaRPr kumimoji="0" lang="ru-RU" alt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2303082355"/>
              </p:ext>
            </p:extLst>
          </p:nvPr>
        </p:nvGraphicFramePr>
        <p:xfrm>
          <a:off x="190500" y="1200952"/>
          <a:ext cx="11404600" cy="50855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30480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04281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483578" y="272703"/>
            <a:ext cx="9580444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АБСОЛЮТНАЯ И КАЧЕСТВЕННАЯ УСПЕВАЕМОСТЬ</a:t>
            </a:r>
            <a:endParaRPr kumimoji="0" lang="ru-RU" altLang="ru-RU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 ГРУППАМ 2 КУРСА</a:t>
            </a:r>
            <a:endParaRPr kumimoji="0" lang="ru-RU" altLang="ru-RU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905944477"/>
              </p:ext>
            </p:extLst>
          </p:nvPr>
        </p:nvGraphicFramePr>
        <p:xfrm>
          <a:off x="482600" y="1231900"/>
          <a:ext cx="11290300" cy="5359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99969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2082176" y="234147"/>
            <a:ext cx="8027647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ИТОГИ АТТЕСТАЦИИ СТУДЕНТОВ 4 КУРСА</a:t>
            </a:r>
            <a:endParaRPr kumimoji="0" lang="ru-RU" alt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 1 СЕМЕСТР 2019-2020 уч. год</a:t>
            </a:r>
            <a:endParaRPr kumimoji="0" lang="ru-RU" alt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4263448527"/>
              </p:ext>
            </p:extLst>
          </p:nvPr>
        </p:nvGraphicFramePr>
        <p:xfrm>
          <a:off x="127000" y="1035050"/>
          <a:ext cx="11569700" cy="5213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36957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8266278"/>
      </p:ext>
    </p:extLst>
  </p:cSld>
  <p:clrMapOvr>
    <a:masterClrMapping/>
  </p:clrMapOvr>
</p:sld>
</file>

<file path=ppt/theme/_rels/themeOverride10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_rels/themeOverride11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_rels/themeOverride9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0.xml><?xml version="1.0" encoding="utf-8"?>
<a:themeOverride xmlns:a="http://schemas.openxmlformats.org/drawingml/2006/main">
  <a:clrScheme name="Изящная">
    <a:dk1>
      <a:sysClr val="windowText" lastClr="000000"/>
    </a:dk1>
    <a:lt1>
      <a:sysClr val="window" lastClr="FFFFFF"/>
    </a:lt1>
    <a:dk2>
      <a:srgbClr val="B13F9A"/>
    </a:dk2>
    <a:lt2>
      <a:srgbClr val="F4E7ED"/>
    </a:lt2>
    <a:accent1>
      <a:srgbClr val="B83D68"/>
    </a:accent1>
    <a:accent2>
      <a:srgbClr val="AC66BB"/>
    </a:accent2>
    <a:accent3>
      <a:srgbClr val="DE6C36"/>
    </a:accent3>
    <a:accent4>
      <a:srgbClr val="F9B639"/>
    </a:accent4>
    <a:accent5>
      <a:srgbClr val="CF6DA4"/>
    </a:accent5>
    <a:accent6>
      <a:srgbClr val="FA8D3D"/>
    </a:accent6>
    <a:hlink>
      <a:srgbClr val="FFDE66"/>
    </a:hlink>
    <a:folHlink>
      <a:srgbClr val="D490C5"/>
    </a:folHlink>
  </a:clrScheme>
  <a:fontScheme name="Аспект">
    <a:majorFont>
      <a:latin typeface="Verdana"/>
      <a:ea typeface=""/>
      <a:cs typeface=""/>
      <a:font script="Jpan" typeface="ＭＳ ゴシック"/>
      <a:font script="Hang" typeface="굴림"/>
      <a:font script="Hans" typeface="微软雅黑"/>
      <a:font script="Hant" typeface="微軟正黑體"/>
      <a:font script="Arab" typeface="Tahoma"/>
      <a:font script="Hebr" typeface="Tahoma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Verdana"/>
      <a:font script="Uigh" typeface="Microsoft Uighur"/>
    </a:majorFont>
    <a:minorFont>
      <a:latin typeface="Verdana"/>
      <a:ea typeface=""/>
      <a:cs typeface=""/>
      <a:font script="Jpan" typeface="ＭＳ ゴシック"/>
      <a:font script="Hang" typeface="굴림"/>
      <a:font script="Hans" typeface="微软雅黑"/>
      <a:font script="Hant" typeface="微軟正黑體"/>
      <a:font script="Arab" typeface="Tahoma"/>
      <a:font script="Hebr" typeface="Tahoma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Verdana"/>
      <a:font script="Uigh" typeface="Microsoft Uighur"/>
    </a:minorFont>
  </a:fontScheme>
  <a:fmtScheme name="Аспект">
    <a:fillStyleLst>
      <a:solidFill>
        <a:schemeClr val="phClr"/>
      </a:solidFill>
      <a:gradFill rotWithShape="1">
        <a:gsLst>
          <a:gs pos="0">
            <a:schemeClr val="phClr">
              <a:tint val="65000"/>
              <a:satMod val="270000"/>
            </a:schemeClr>
          </a:gs>
          <a:gs pos="25000">
            <a:schemeClr val="phClr">
              <a:tint val="60000"/>
              <a:satMod val="300000"/>
            </a:schemeClr>
          </a:gs>
          <a:gs pos="100000">
            <a:schemeClr val="phClr">
              <a:tint val="29000"/>
              <a:satMod val="40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45000"/>
              <a:satMod val="155000"/>
            </a:schemeClr>
          </a:gs>
          <a:gs pos="60000">
            <a:schemeClr val="phClr">
              <a:shade val="95000"/>
              <a:satMod val="150000"/>
            </a:schemeClr>
          </a:gs>
          <a:gs pos="100000">
            <a:schemeClr val="phClr">
              <a:tint val="87000"/>
              <a:satMod val="2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atMod val="150000"/>
          </a:schemeClr>
        </a:solidFill>
        <a:prstDash val="solid"/>
      </a:ln>
      <a:ln w="425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65500" dist="38100" dir="5400000" rotWithShape="0">
            <a:srgbClr val="000000">
              <a:alpha val="40000"/>
            </a:srgbClr>
          </a:outerShdw>
        </a:effectLst>
      </a:effectStyle>
      <a:effectStyle>
        <a:effectLst>
          <a:outerShdw blurRad="65500" dist="38100" dir="5400000" rotWithShape="0">
            <a:srgbClr val="000000">
              <a:alpha val="40000"/>
            </a:srgbClr>
          </a:outerShdw>
        </a:effectLst>
      </a:effectStyle>
      <a:effectStyle>
        <a:effectLst>
          <a:outerShdw blurRad="65500" dist="38100" dir="5400000" rotWithShape="0">
            <a:srgbClr val="000000">
              <a:alpha val="40000"/>
            </a:srgbClr>
          </a:outerShdw>
        </a:effectLst>
        <a:scene3d>
          <a:camera prst="orthographicFront" fov="0">
            <a:rot lat="0" lon="0" rev="0"/>
          </a:camera>
          <a:lightRig rig="contrasting" dir="t">
            <a:rot lat="0" lon="0" rev="12000000"/>
          </a:lightRig>
        </a:scene3d>
        <a:sp3d prstMaterial="powder">
          <a:bevelT h="508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shade val="35000"/>
              <a:satMod val="150000"/>
            </a:schemeClr>
          </a:gs>
          <a:gs pos="45000">
            <a:schemeClr val="phClr">
              <a:shade val="68000"/>
              <a:satMod val="155000"/>
            </a:schemeClr>
          </a:gs>
          <a:gs pos="100000">
            <a:schemeClr val="phClr">
              <a:tint val="70000"/>
              <a:satMod val="175000"/>
            </a:schemeClr>
          </a:gs>
        </a:gsLst>
        <a:lin ang="16200000" scaled="0"/>
      </a:gradFill>
      <a:blipFill>
        <a:blip xmlns:r="http://schemas.openxmlformats.org/officeDocument/2006/relationships" r:embed="rId1">
          <a:duotone>
            <a:schemeClr val="phClr">
              <a:shade val="800"/>
              <a:satMod val="150000"/>
            </a:schemeClr>
            <a:schemeClr val="phClr">
              <a:tint val="80000"/>
              <a:satMod val="150000"/>
            </a:schemeClr>
          </a:duotone>
        </a:blip>
        <a:tile tx="0" ty="0" sx="75000" sy="75000" flip="none" algn="tl"/>
      </a:blipFill>
    </a:bgFillStyleLst>
  </a:fmtScheme>
</a:themeOverride>
</file>

<file path=ppt/theme/themeOverride11.xml><?xml version="1.0" encoding="utf-8"?>
<a:themeOverride xmlns:a="http://schemas.openxmlformats.org/drawingml/2006/main">
  <a:clrScheme name="Изящная">
    <a:dk1>
      <a:sysClr val="windowText" lastClr="000000"/>
    </a:dk1>
    <a:lt1>
      <a:sysClr val="window" lastClr="FFFFFF"/>
    </a:lt1>
    <a:dk2>
      <a:srgbClr val="B13F9A"/>
    </a:dk2>
    <a:lt2>
      <a:srgbClr val="F4E7ED"/>
    </a:lt2>
    <a:accent1>
      <a:srgbClr val="B83D68"/>
    </a:accent1>
    <a:accent2>
      <a:srgbClr val="AC66BB"/>
    </a:accent2>
    <a:accent3>
      <a:srgbClr val="DE6C36"/>
    </a:accent3>
    <a:accent4>
      <a:srgbClr val="F9B639"/>
    </a:accent4>
    <a:accent5>
      <a:srgbClr val="CF6DA4"/>
    </a:accent5>
    <a:accent6>
      <a:srgbClr val="FA8D3D"/>
    </a:accent6>
    <a:hlink>
      <a:srgbClr val="FFDE66"/>
    </a:hlink>
    <a:folHlink>
      <a:srgbClr val="D490C5"/>
    </a:folHlink>
  </a:clrScheme>
  <a:fontScheme name="Аспект">
    <a:majorFont>
      <a:latin typeface="Verdana"/>
      <a:ea typeface=""/>
      <a:cs typeface=""/>
      <a:font script="Jpan" typeface="ＭＳ ゴシック"/>
      <a:font script="Hang" typeface="굴림"/>
      <a:font script="Hans" typeface="微软雅黑"/>
      <a:font script="Hant" typeface="微軟正黑體"/>
      <a:font script="Arab" typeface="Tahoma"/>
      <a:font script="Hebr" typeface="Tahoma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Verdana"/>
      <a:font script="Uigh" typeface="Microsoft Uighur"/>
    </a:majorFont>
    <a:minorFont>
      <a:latin typeface="Verdana"/>
      <a:ea typeface=""/>
      <a:cs typeface=""/>
      <a:font script="Jpan" typeface="ＭＳ ゴシック"/>
      <a:font script="Hang" typeface="굴림"/>
      <a:font script="Hans" typeface="微软雅黑"/>
      <a:font script="Hant" typeface="微軟正黑體"/>
      <a:font script="Arab" typeface="Tahoma"/>
      <a:font script="Hebr" typeface="Tahoma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Verdana"/>
      <a:font script="Uigh" typeface="Microsoft Uighur"/>
    </a:minorFont>
  </a:fontScheme>
  <a:fmtScheme name="Аспект">
    <a:fillStyleLst>
      <a:solidFill>
        <a:schemeClr val="phClr"/>
      </a:solidFill>
      <a:gradFill rotWithShape="1">
        <a:gsLst>
          <a:gs pos="0">
            <a:schemeClr val="phClr">
              <a:tint val="65000"/>
              <a:satMod val="270000"/>
            </a:schemeClr>
          </a:gs>
          <a:gs pos="25000">
            <a:schemeClr val="phClr">
              <a:tint val="60000"/>
              <a:satMod val="300000"/>
            </a:schemeClr>
          </a:gs>
          <a:gs pos="100000">
            <a:schemeClr val="phClr">
              <a:tint val="29000"/>
              <a:satMod val="40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45000"/>
              <a:satMod val="155000"/>
            </a:schemeClr>
          </a:gs>
          <a:gs pos="60000">
            <a:schemeClr val="phClr">
              <a:shade val="95000"/>
              <a:satMod val="150000"/>
            </a:schemeClr>
          </a:gs>
          <a:gs pos="100000">
            <a:schemeClr val="phClr">
              <a:tint val="87000"/>
              <a:satMod val="2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atMod val="150000"/>
          </a:schemeClr>
        </a:solidFill>
        <a:prstDash val="solid"/>
      </a:ln>
      <a:ln w="425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65500" dist="38100" dir="5400000" rotWithShape="0">
            <a:srgbClr val="000000">
              <a:alpha val="40000"/>
            </a:srgbClr>
          </a:outerShdw>
        </a:effectLst>
      </a:effectStyle>
      <a:effectStyle>
        <a:effectLst>
          <a:outerShdw blurRad="65500" dist="38100" dir="5400000" rotWithShape="0">
            <a:srgbClr val="000000">
              <a:alpha val="40000"/>
            </a:srgbClr>
          </a:outerShdw>
        </a:effectLst>
      </a:effectStyle>
      <a:effectStyle>
        <a:effectLst>
          <a:outerShdw blurRad="65500" dist="38100" dir="5400000" rotWithShape="0">
            <a:srgbClr val="000000">
              <a:alpha val="40000"/>
            </a:srgbClr>
          </a:outerShdw>
        </a:effectLst>
        <a:scene3d>
          <a:camera prst="orthographicFront" fov="0">
            <a:rot lat="0" lon="0" rev="0"/>
          </a:camera>
          <a:lightRig rig="contrasting" dir="t">
            <a:rot lat="0" lon="0" rev="12000000"/>
          </a:lightRig>
        </a:scene3d>
        <a:sp3d prstMaterial="powder">
          <a:bevelT h="508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shade val="35000"/>
              <a:satMod val="150000"/>
            </a:schemeClr>
          </a:gs>
          <a:gs pos="45000">
            <a:schemeClr val="phClr">
              <a:shade val="68000"/>
              <a:satMod val="155000"/>
            </a:schemeClr>
          </a:gs>
          <a:gs pos="100000">
            <a:schemeClr val="phClr">
              <a:tint val="70000"/>
              <a:satMod val="175000"/>
            </a:schemeClr>
          </a:gs>
        </a:gsLst>
        <a:lin ang="16200000" scaled="0"/>
      </a:gradFill>
      <a:blipFill>
        <a:blip xmlns:r="http://schemas.openxmlformats.org/officeDocument/2006/relationships" r:embed="rId1">
          <a:duotone>
            <a:schemeClr val="phClr">
              <a:shade val="800"/>
              <a:satMod val="150000"/>
            </a:schemeClr>
            <a:schemeClr val="phClr">
              <a:tint val="80000"/>
              <a:satMod val="150000"/>
            </a:schemeClr>
          </a:duotone>
        </a:blip>
        <a:tile tx="0" ty="0" sx="75000" sy="75000" flip="none" algn="tl"/>
      </a:blipFill>
    </a:bgFillStyleLst>
  </a:fmt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7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8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9.xml><?xml version="1.0" encoding="utf-8"?>
<a:themeOverride xmlns:a="http://schemas.openxmlformats.org/drawingml/2006/main">
  <a:clrScheme name="Изящная">
    <a:dk1>
      <a:sysClr val="windowText" lastClr="000000"/>
    </a:dk1>
    <a:lt1>
      <a:sysClr val="window" lastClr="FFFFFF"/>
    </a:lt1>
    <a:dk2>
      <a:srgbClr val="B13F9A"/>
    </a:dk2>
    <a:lt2>
      <a:srgbClr val="F4E7ED"/>
    </a:lt2>
    <a:accent1>
      <a:srgbClr val="B83D68"/>
    </a:accent1>
    <a:accent2>
      <a:srgbClr val="AC66BB"/>
    </a:accent2>
    <a:accent3>
      <a:srgbClr val="DE6C36"/>
    </a:accent3>
    <a:accent4>
      <a:srgbClr val="F9B639"/>
    </a:accent4>
    <a:accent5>
      <a:srgbClr val="CF6DA4"/>
    </a:accent5>
    <a:accent6>
      <a:srgbClr val="FA8D3D"/>
    </a:accent6>
    <a:hlink>
      <a:srgbClr val="FFDE66"/>
    </a:hlink>
    <a:folHlink>
      <a:srgbClr val="D490C5"/>
    </a:folHlink>
  </a:clrScheme>
  <a:fontScheme name="Аспект">
    <a:majorFont>
      <a:latin typeface="Verdana"/>
      <a:ea typeface=""/>
      <a:cs typeface=""/>
      <a:font script="Jpan" typeface="ＭＳ ゴシック"/>
      <a:font script="Hang" typeface="굴림"/>
      <a:font script="Hans" typeface="微软雅黑"/>
      <a:font script="Hant" typeface="微軟正黑體"/>
      <a:font script="Arab" typeface="Tahoma"/>
      <a:font script="Hebr" typeface="Tahoma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Verdana"/>
      <a:font script="Uigh" typeface="Microsoft Uighur"/>
    </a:majorFont>
    <a:minorFont>
      <a:latin typeface="Verdana"/>
      <a:ea typeface=""/>
      <a:cs typeface=""/>
      <a:font script="Jpan" typeface="ＭＳ ゴシック"/>
      <a:font script="Hang" typeface="굴림"/>
      <a:font script="Hans" typeface="微软雅黑"/>
      <a:font script="Hant" typeface="微軟正黑體"/>
      <a:font script="Arab" typeface="Tahoma"/>
      <a:font script="Hebr" typeface="Tahoma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Verdana"/>
      <a:font script="Uigh" typeface="Microsoft Uighur"/>
    </a:minorFont>
  </a:fontScheme>
  <a:fmtScheme name="Аспект">
    <a:fillStyleLst>
      <a:solidFill>
        <a:schemeClr val="phClr"/>
      </a:solidFill>
      <a:gradFill rotWithShape="1">
        <a:gsLst>
          <a:gs pos="0">
            <a:schemeClr val="phClr">
              <a:tint val="65000"/>
              <a:satMod val="270000"/>
            </a:schemeClr>
          </a:gs>
          <a:gs pos="25000">
            <a:schemeClr val="phClr">
              <a:tint val="60000"/>
              <a:satMod val="300000"/>
            </a:schemeClr>
          </a:gs>
          <a:gs pos="100000">
            <a:schemeClr val="phClr">
              <a:tint val="29000"/>
              <a:satMod val="40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45000"/>
              <a:satMod val="155000"/>
            </a:schemeClr>
          </a:gs>
          <a:gs pos="60000">
            <a:schemeClr val="phClr">
              <a:shade val="95000"/>
              <a:satMod val="150000"/>
            </a:schemeClr>
          </a:gs>
          <a:gs pos="100000">
            <a:schemeClr val="phClr">
              <a:tint val="87000"/>
              <a:satMod val="2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atMod val="150000"/>
          </a:schemeClr>
        </a:solidFill>
        <a:prstDash val="solid"/>
      </a:ln>
      <a:ln w="425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65500" dist="38100" dir="5400000" rotWithShape="0">
            <a:srgbClr val="000000">
              <a:alpha val="40000"/>
            </a:srgbClr>
          </a:outerShdw>
        </a:effectLst>
      </a:effectStyle>
      <a:effectStyle>
        <a:effectLst>
          <a:outerShdw blurRad="65500" dist="38100" dir="5400000" rotWithShape="0">
            <a:srgbClr val="000000">
              <a:alpha val="40000"/>
            </a:srgbClr>
          </a:outerShdw>
        </a:effectLst>
      </a:effectStyle>
      <a:effectStyle>
        <a:effectLst>
          <a:outerShdw blurRad="65500" dist="38100" dir="5400000" rotWithShape="0">
            <a:srgbClr val="000000">
              <a:alpha val="40000"/>
            </a:srgbClr>
          </a:outerShdw>
        </a:effectLst>
        <a:scene3d>
          <a:camera prst="orthographicFront" fov="0">
            <a:rot lat="0" lon="0" rev="0"/>
          </a:camera>
          <a:lightRig rig="contrasting" dir="t">
            <a:rot lat="0" lon="0" rev="12000000"/>
          </a:lightRig>
        </a:scene3d>
        <a:sp3d prstMaterial="powder">
          <a:bevelT h="508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shade val="35000"/>
              <a:satMod val="150000"/>
            </a:schemeClr>
          </a:gs>
          <a:gs pos="45000">
            <a:schemeClr val="phClr">
              <a:shade val="68000"/>
              <a:satMod val="155000"/>
            </a:schemeClr>
          </a:gs>
          <a:gs pos="100000">
            <a:schemeClr val="phClr">
              <a:tint val="70000"/>
              <a:satMod val="175000"/>
            </a:schemeClr>
          </a:gs>
        </a:gsLst>
        <a:lin ang="16200000" scaled="0"/>
      </a:gradFill>
      <a:blipFill>
        <a:blip xmlns:r="http://schemas.openxmlformats.org/officeDocument/2006/relationships" r:embed="rId1">
          <a:duotone>
            <a:schemeClr val="phClr">
              <a:shade val="800"/>
              <a:satMod val="150000"/>
            </a:schemeClr>
            <a:schemeClr val="phClr">
              <a:tint val="80000"/>
              <a:satMod val="150000"/>
            </a:schemeClr>
          </a:duotone>
        </a:blip>
        <a:tile tx="0" ty="0" sx="75000" sy="75000" flip="none" algn="tl"/>
      </a:blip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202</Words>
  <Application>Microsoft Office PowerPoint</Application>
  <PresentationFormat>Произвольный</PresentationFormat>
  <Paragraphs>90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РЕЗУЛЬТАТЫ  ПРОМЕЖУТОЧНОЙ АТТЕСТАЦИИ ГРУПП ЗА 1СЕМЕСТР 2019-2020 уч. года ПО ОТДЕЛЕНИЮ МЕХАНИЧЕСКИХ И  ХИМИКО-ТЕХНОЛОГИЧЕСКИХ  ДИСЦИПЛИН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Лена</dc:creator>
  <cp:lastModifiedBy>Секретарь</cp:lastModifiedBy>
  <cp:revision>19</cp:revision>
  <dcterms:created xsi:type="dcterms:W3CDTF">2020-01-29T16:03:44Z</dcterms:created>
  <dcterms:modified xsi:type="dcterms:W3CDTF">2020-01-30T07:47:09Z</dcterms:modified>
</cp:coreProperties>
</file>