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321" r:id="rId2"/>
    <p:sldId id="303" r:id="rId3"/>
    <p:sldId id="304" r:id="rId4"/>
    <p:sldId id="305" r:id="rId5"/>
    <p:sldId id="338" r:id="rId6"/>
    <p:sldId id="339" r:id="rId7"/>
    <p:sldId id="306" r:id="rId8"/>
    <p:sldId id="309" r:id="rId9"/>
    <p:sldId id="257" r:id="rId10"/>
    <p:sldId id="340" r:id="rId11"/>
    <p:sldId id="334" r:id="rId12"/>
    <p:sldId id="335" r:id="rId13"/>
    <p:sldId id="341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E4E9964-8E6F-4CB0-BAB0-D9E9C74AB6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64A53C-2D36-4344-8379-B432344A17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B3E93A-671B-421B-9915-3CB1356F763D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023AD406-D2CC-4B3B-91FF-76B7ECFF3C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EB941BCD-29E6-4853-A8AB-4D003EC8F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9CCBF1-C156-4D80-A4BD-79F90A2F58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A4BAD4-116A-42D4-8302-13A274F5D0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2B0FEFF-CCFB-49C9-896E-A755F0550F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CED45A-8303-4746-893F-DC722883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6BC2A-6453-4148-A39D-965CA38A499D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9331C0-9D4E-4C9D-86DA-326C19EB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8BF1CB-A867-4EFE-BE6C-7E19DDFD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2FB88-5FD7-4D50-A694-34C4B539BB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028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865707-869C-4A76-983F-D06975D7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20C15-F78D-4FE6-90C4-7018F185B056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268E75-7AAA-470E-A275-698DEF2AD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3097F-6581-4484-8D6B-3B5CE46D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04113-B4E9-4137-914D-266513CF9C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713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8F002D-FECA-4A4E-B78C-E6E4E707F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63DAD-2358-438B-AFFA-6FF7B476BA76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773FF6-921E-4880-9D93-26B60D648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8E7DE7-1484-40AC-BF7E-E88CC10F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531B3-13B5-4E26-943E-82F39B9840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864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98B98-8599-4B74-969D-ADBC6C037DE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2C17E-3C65-47DA-B3FD-DED88DE652A8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A9EB4-81D2-4F74-A9EA-ED47216BF1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2C4B7-A1BF-48D5-95E8-8DF6C3BDD6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D1EF00-174E-47C4-A3F6-B7A67031AE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058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073811-4F4F-45B8-B6B9-540A7D91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47F82-9DCE-468F-962C-65CDD088CC9A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EF3D02-1224-4AC1-AB9D-212DC10EC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B63C97-36B8-409A-82AE-20905107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6635-948A-45C8-B9FA-EFFE493FA4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028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6E93A2-7ABC-46FD-83AB-F90142F70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81DF7-1FEF-4884-BAB3-7E4AA0364B8C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2649A5-99F7-4F35-915A-435E9831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C348F8-B2FF-49C1-BCE1-96CC6ACB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F7A1B-4136-47E0-96EB-2E718F9E8C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059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EF2567B-3290-4AF5-B78F-7F226B1DF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4E00D-7305-48D8-9FDB-271141A2CAFE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4B2181B-9573-4833-80A1-F72BBA91F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C6504D9-E190-4A9E-83B6-08A5D5E4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BC4AD-354E-4A4B-80E7-864EBFAC51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33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8E4769D6-155F-4EC4-A113-8582CFA0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928E7-E54E-48ED-AC0A-4BA4F693573A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397658BF-8FCD-4029-A6C8-446C3999E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068382B-96B2-4F20-B153-59ADAAF19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4A6DC-CCF4-4897-B3EF-96A51A53AB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003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09E3A94F-374D-4F2D-98EA-0BF72B741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C76E3-5F2D-4A96-846D-18823FE35126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A3FF898C-116C-462B-A06C-0A44B9486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DD51939-6625-45FA-BF6D-FB89FBD9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C8D1A-6749-4E83-844D-027AEA693F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170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80A9C30C-33AC-410A-9844-09188BAC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7EDF9-2D05-4269-BC14-C176192C5E50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40E53F1E-FE21-427C-B99D-66AA0E809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FAD3A8A2-6586-4B98-9C07-27396EF9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18C33-880C-4AD4-99E5-7D1589A4FF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441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71658DA-22A0-46F9-8248-38B4FC35E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F3BAE-9F37-4F41-A95E-415A3673DB11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D763D84-C7D1-491A-89D5-3FCD97BE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F2D4886-A9E5-468E-97EF-F5E2047CA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D089E-E36C-41E6-9027-293F824A71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286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7CB85E5-E2E2-4B7A-83DD-71B111343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EA66C-065B-4D15-A424-9822CCAAFFAD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31C9B3A-719F-4577-82F0-13EE2923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7FFEBB6-7335-4A98-BEAA-4DFD5C15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8A502-F488-45F7-B3F7-17FB0BBD7D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857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D0279141-33F2-419F-B02D-36B91EDCFC7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237F3B37-E8BD-403E-8FCF-50CAA0841A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DB6B97-BCCA-49B0-BDA7-FDAD2E84F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609E34-A92E-4C22-9202-4A35369B55DB}" type="datetimeFigureOut">
              <a:rPr lang="ru-RU"/>
              <a:pPr>
                <a:defRPr/>
              </a:pPr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D8A804-C340-4D6A-8BF1-4EA226CD1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3D6D2-9514-458C-A63C-3C139F032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D8469BD-887C-4085-98BF-868FD640CA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486ADF3-237D-468B-8270-C2C2E9E5F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Заголовок 1">
            <a:extLst>
              <a:ext uri="{FF2B5EF4-FFF2-40B4-BE49-F238E27FC236}">
                <a16:creationId xmlns:a16="http://schemas.microsoft.com/office/drawing/2014/main" id="{F9507ECB-DD92-41B4-B57C-91AD56C3C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Цель WorldSkills RUSSIA: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DEE20846-2CD7-4EFF-90A9-84EED2CD9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4101" name="Picture 2">
            <a:extLst>
              <a:ext uri="{FF2B5EF4-FFF2-40B4-BE49-F238E27FC236}">
                <a16:creationId xmlns:a16="http://schemas.microsoft.com/office/drawing/2014/main" id="{63D85AD8-D809-4D54-B545-D84524E42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2341493-84D6-4E87-9775-67A6032A4537}"/>
              </a:ext>
            </a:extLst>
          </p:cNvPr>
          <p:cNvSpPr/>
          <p:nvPr/>
        </p:nvSpPr>
        <p:spPr>
          <a:xfrm>
            <a:off x="2571736" y="571481"/>
            <a:ext cx="6286544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>«Результаты учебной деятельности  групп электротехнического отделения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2019-2020 учебный год </a:t>
            </a:r>
            <a:endParaRPr lang="ru-RU" sz="3600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</a:br>
            <a:endParaRPr lang="ru-RU" sz="3600" dirty="0">
              <a:latin typeface="+mn-lt"/>
              <a:cs typeface="+mn-cs"/>
            </a:endParaRPr>
          </a:p>
        </p:txBody>
      </p:sp>
      <p:sp>
        <p:nvSpPr>
          <p:cNvPr id="4103" name="Прямоугольник 7">
            <a:extLst>
              <a:ext uri="{FF2B5EF4-FFF2-40B4-BE49-F238E27FC236}">
                <a16:creationId xmlns:a16="http://schemas.microsoft.com/office/drawing/2014/main" id="{3322D260-DF80-4A0A-8A53-1293DD5FC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5500688"/>
            <a:ext cx="535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/>
              <a:t>Зав. отделением  А.В.Ерохина</a:t>
            </a:r>
          </a:p>
        </p:txBody>
      </p:sp>
      <p:pic>
        <p:nvPicPr>
          <p:cNvPr id="9" name="Shape 116" descr="C:\Documents and Settings\Admin\Мои документы\герб Керчьполитех.png">
            <a:extLst>
              <a:ext uri="{FF2B5EF4-FFF2-40B4-BE49-F238E27FC236}">
                <a16:creationId xmlns:a16="http://schemas.microsoft.com/office/drawing/2014/main" id="{08C1D4F6-F0EE-48CF-8DD4-B1F93169C7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24474"/>
            <a:ext cx="2215937" cy="22859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F1F282D8-508B-4523-82A6-C0A48995C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Заголовок 1">
            <a:extLst>
              <a:ext uri="{FF2B5EF4-FFF2-40B4-BE49-F238E27FC236}">
                <a16:creationId xmlns:a16="http://schemas.microsoft.com/office/drawing/2014/main" id="{E3CE34CE-6889-4794-8D93-5631C6AE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Цель WorldSkills RUSSIA: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24D3737D-45EE-4D77-861C-483B06293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13317" name="Picture 2">
            <a:extLst>
              <a:ext uri="{FF2B5EF4-FFF2-40B4-BE49-F238E27FC236}">
                <a16:creationId xmlns:a16="http://schemas.microsoft.com/office/drawing/2014/main" id="{FA9361AF-80A8-4F34-BF48-AFC15AE29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Rectangle 2">
            <a:extLst>
              <a:ext uri="{FF2B5EF4-FFF2-40B4-BE49-F238E27FC236}">
                <a16:creationId xmlns:a16="http://schemas.microsoft.com/office/drawing/2014/main" id="{7E473889-5070-427B-B328-4F9C76065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13" y="747713"/>
            <a:ext cx="72421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cs typeface="Calibri" panose="020F0502020204030204" pitchFamily="34" charset="0"/>
              </a:rPr>
              <a:t>Сравнительный анализ качественной успеваемости </a:t>
            </a:r>
            <a:br>
              <a:rPr lang="ru-RU" altLang="ru-RU" sz="1800" b="1">
                <a:cs typeface="Calibri" panose="020F0502020204030204" pitchFamily="34" charset="0"/>
              </a:rPr>
            </a:br>
            <a:r>
              <a:rPr lang="ru-RU" altLang="ru-RU" sz="1800" b="1">
                <a:cs typeface="Calibri" panose="020F0502020204030204" pitchFamily="34" charset="0"/>
              </a:rPr>
              <a:t>2 курса  за 1 семестр 2019-2020 уч.года и  2 семестр 2019-2020 уч. года</a:t>
            </a:r>
            <a:endParaRPr lang="ru-RU" altLang="ru-RU" sz="1800"/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3319" name="Диаграмма 6">
            <a:extLst>
              <a:ext uri="{FF2B5EF4-FFF2-40B4-BE49-F238E27FC236}">
                <a16:creationId xmlns:a16="http://schemas.microsoft.com/office/drawing/2014/main" id="{58F0C04C-4131-4760-9077-47B72FCA84B2}"/>
              </a:ext>
            </a:extLst>
          </p:cNvPr>
          <p:cNvGraphicFramePr>
            <a:graphicFrameLocks/>
          </p:cNvGraphicFramePr>
          <p:nvPr/>
        </p:nvGraphicFramePr>
        <p:xfrm>
          <a:off x="1352550" y="1793875"/>
          <a:ext cx="6799263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r:id="rId4" imgW="6797629" imgH="4066384" progId="Excel.Chart.8">
                  <p:embed/>
                </p:oleObj>
              </mc:Choice>
              <mc:Fallback>
                <p:oleObj r:id="rId4" imgW="6797629" imgH="4066384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1793875"/>
                        <a:ext cx="6799263" cy="406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3">
            <a:extLst>
              <a:ext uri="{FF2B5EF4-FFF2-40B4-BE49-F238E27FC236}">
                <a16:creationId xmlns:a16="http://schemas.microsoft.com/office/drawing/2014/main" id="{06F839D1-D63B-470B-8654-581F0F7BE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86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85D04324-0BC6-42A5-86C5-7BD69B12E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Заголовок 1">
            <a:extLst>
              <a:ext uri="{FF2B5EF4-FFF2-40B4-BE49-F238E27FC236}">
                <a16:creationId xmlns:a16="http://schemas.microsoft.com/office/drawing/2014/main" id="{6507EDE1-7EA5-4972-8251-682413F21563}"/>
              </a:ext>
            </a:extLst>
          </p:cNvPr>
          <p:cNvSpPr>
            <a:spLocks/>
          </p:cNvSpPr>
          <p:nvPr/>
        </p:nvSpPr>
        <p:spPr bwMode="auto">
          <a:xfrm>
            <a:off x="468313" y="333375"/>
            <a:ext cx="82296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latin typeface="Candara" panose="020E0502030303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180C65F-A711-4468-86B2-1E115C2409A8}"/>
              </a:ext>
            </a:extLst>
          </p:cNvPr>
          <p:cNvGraphicFramePr>
            <a:graphicFrameLocks noGrp="1"/>
          </p:cNvGraphicFramePr>
          <p:nvPr/>
        </p:nvGraphicFramePr>
        <p:xfrm>
          <a:off x="971550" y="2420938"/>
          <a:ext cx="7416800" cy="2952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9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90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0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93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12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5616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Куратор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(численность студентов)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группа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студентов, обучающихся на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Абсолютная успеваемость, %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Качественная успеваемость, 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«5»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«4» и «5»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«3»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«2»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«н/а»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Давыдюк М.В. (22)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МЭПЗ-16 – 1/9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45,5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Казак А.С. (25)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ЗИО 17–1/9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60,0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90" name="Rectangle 4">
            <a:extLst>
              <a:ext uri="{FF2B5EF4-FFF2-40B4-BE49-F238E27FC236}">
                <a16:creationId xmlns:a16="http://schemas.microsoft.com/office/drawing/2014/main" id="{7B6B9159-17A8-4738-A719-3287F6670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0" y="727075"/>
            <a:ext cx="534670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cs typeface="Times New Roman" panose="02020603050405020304" pitchFamily="18" charset="0"/>
              </a:rPr>
              <a:t>ИТОГИ</a:t>
            </a:r>
            <a:endParaRPr lang="ru-RU" altLang="ru-RU" sz="180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cs typeface="Times New Roman" panose="02020603050405020304" pitchFamily="18" charset="0"/>
              </a:rPr>
              <a:t> АТТЕСТАЦИИ СТУДЕНТОВ 3 и 4 КУРСА (выпускники)</a:t>
            </a:r>
            <a:endParaRPr lang="ru-RU" altLang="ru-RU" sz="180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cs typeface="Times New Roman" panose="02020603050405020304" pitchFamily="18" charset="0"/>
              </a:rPr>
              <a:t>ЗА 2 СЕМЕСТР 2019 – 2020 уч. года</a:t>
            </a:r>
            <a:endParaRPr lang="ru-RU" altLang="ru-RU"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CA2CCCB4-070E-454D-8DCC-7D70563E8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Заголовок 1">
            <a:extLst>
              <a:ext uri="{FF2B5EF4-FFF2-40B4-BE49-F238E27FC236}">
                <a16:creationId xmlns:a16="http://schemas.microsoft.com/office/drawing/2014/main" id="{21D22770-BD39-45A4-8B84-C2A483401770}"/>
              </a:ext>
            </a:extLst>
          </p:cNvPr>
          <p:cNvSpPr>
            <a:spLocks/>
          </p:cNvSpPr>
          <p:nvPr/>
        </p:nvSpPr>
        <p:spPr bwMode="auto">
          <a:xfrm>
            <a:off x="468313" y="333375"/>
            <a:ext cx="82296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latin typeface="Candara" panose="020E0502030303020204" pitchFamily="34" charset="0"/>
            </a:endParaRP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D7E50E02-F069-485F-9365-70A3E4E2C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550" y="393700"/>
            <a:ext cx="690721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cs typeface="Times New Roman" panose="02020603050405020304" pitchFamily="18" charset="0"/>
              </a:rPr>
              <a:t>СРАВНИТЕЛЬНЫЙ АНАЛИЗ СЕМЕСТРОВОЙ АТТЕСТАЦИИ</a:t>
            </a:r>
            <a:endParaRPr lang="ru-RU" altLang="ru-RU" sz="180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cs typeface="Times New Roman" panose="02020603050405020304" pitchFamily="18" charset="0"/>
              </a:rPr>
              <a:t> в группах 3 и 4 курса (выпускники)</a:t>
            </a:r>
            <a:r>
              <a:rPr lang="ru-RU" altLang="ru-RU" sz="1800" b="1">
                <a:ea typeface="Calibri" panose="020F0502020204030204" pitchFamily="34" charset="0"/>
                <a:cs typeface="Times New Roman" panose="02020603050405020304" pitchFamily="18" charset="0"/>
              </a:rPr>
              <a:t> МЭПЗ-16 – 1/9</a:t>
            </a:r>
            <a:r>
              <a:rPr lang="ru-RU" altLang="ru-RU" sz="1800" b="1">
                <a:cs typeface="Times New Roman" panose="02020603050405020304" pitchFamily="18" charset="0"/>
              </a:rPr>
              <a:t> и ЗИО-17 1/9</a:t>
            </a:r>
            <a:endParaRPr lang="ru-RU" altLang="ru-RU" sz="180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cs typeface="Times New Roman" panose="02020603050405020304" pitchFamily="18" charset="0"/>
              </a:rPr>
              <a:t>2 сем 2019-2020 уч. года </a:t>
            </a:r>
            <a:endParaRPr lang="ru-RU" altLang="ru-RU" sz="1800"/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5365" name="Диаграмма 4">
            <a:extLst>
              <a:ext uri="{FF2B5EF4-FFF2-40B4-BE49-F238E27FC236}">
                <a16:creationId xmlns:a16="http://schemas.microsoft.com/office/drawing/2014/main" id="{2139CD02-9DD2-49C0-9564-6A6E8ABBF973}"/>
              </a:ext>
            </a:extLst>
          </p:cNvPr>
          <p:cNvGraphicFramePr>
            <a:graphicFrameLocks/>
          </p:cNvGraphicFramePr>
          <p:nvPr/>
        </p:nvGraphicFramePr>
        <p:xfrm>
          <a:off x="704850" y="1793875"/>
          <a:ext cx="7158038" cy="434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r:id="rId4" imgW="7157324" imgH="4352921" progId="Excel.Chart.8">
                  <p:embed/>
                </p:oleObj>
              </mc:Choice>
              <mc:Fallback>
                <p:oleObj r:id="rId4" imgW="7157324" imgH="4352921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793875"/>
                        <a:ext cx="7158038" cy="434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BA3800-6170-4FA4-8FCB-C81DE42EAB48}"/>
              </a:ext>
            </a:extLst>
          </p:cNvPr>
          <p:cNvSpPr/>
          <p:nvPr/>
        </p:nvSpPr>
        <p:spPr>
          <a:xfrm>
            <a:off x="1042988" y="765175"/>
            <a:ext cx="7705725" cy="285591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</a:t>
            </a:r>
            <a:endParaRPr lang="ru-RU" altLang="ru-RU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ru-RU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Font typeface="Calibri" panose="020F0502020204030204" pitchFamily="34" charset="0"/>
              <a:buAutoNum type="arabicPeriod"/>
            </a:pP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Усилить работу со слабоуспевающими студентами.</a:t>
            </a:r>
            <a:endParaRPr lang="ru-RU" altLang="ru-RU" sz="1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Font typeface="Calibri" panose="020F0502020204030204" pitchFamily="34" charset="0"/>
              <a:buAutoNum type="arabicPeriod"/>
            </a:pP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Продолжить ежедневный мониторинг посещаемости учебных занятий с оперативным реагированием на каждый случай пропуски без уважительной причины.</a:t>
            </a:r>
            <a:endParaRPr lang="ru-RU" altLang="ru-RU" sz="1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AutoNum type="arabicPeriod"/>
            </a:pP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Кураторам групп поставить родителей в известность о результатах промежуточной аттестации</a:t>
            </a:r>
            <a:r>
              <a:rPr lang="ru-RU" altLang="ru-RU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Особенное внимание уделить студентам, имеющим академические задолженности.</a:t>
            </a:r>
            <a:endParaRPr lang="ru-RU" altLang="ru-RU" sz="1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6AC6115-9B3B-4845-BB57-CF49493AE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Заголовок 1">
            <a:extLst>
              <a:ext uri="{FF2B5EF4-FFF2-40B4-BE49-F238E27FC236}">
                <a16:creationId xmlns:a16="http://schemas.microsoft.com/office/drawing/2014/main" id="{73501C72-DA68-49DA-8DB1-AF54AF7A1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Цель WorldSkills RUSSIA: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09021621-2D35-42A0-A005-461C71952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5125" name="Picture 2">
            <a:extLst>
              <a:ext uri="{FF2B5EF4-FFF2-40B4-BE49-F238E27FC236}">
                <a16:creationId xmlns:a16="http://schemas.microsoft.com/office/drawing/2014/main" id="{65A1790B-4A9A-4714-ABAB-B6E3F3770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Прямоугольник 5">
            <a:extLst>
              <a:ext uri="{FF2B5EF4-FFF2-40B4-BE49-F238E27FC236}">
                <a16:creationId xmlns:a16="http://schemas.microsoft.com/office/drawing/2014/main" id="{74FA9E0C-0F7F-4071-8D62-9628D4551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765175"/>
            <a:ext cx="51657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Контингент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1 курс</a:t>
            </a:r>
            <a:endParaRPr lang="ru-RU" altLang="ru-RU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МЭПЗ-19 1/9 – 25 студентов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ЗИО-19 1/9 – 25 чел.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ПКС-19 1/9 – 25 чел.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ПКС-19 1/11 - 23 чел.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2 курс </a:t>
            </a:r>
            <a:endParaRPr lang="ru-RU" altLang="ru-RU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МЭПЗ-18 1/9 – 24 чел.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ЗИО-18 1/9 – 25 чел.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3 курс</a:t>
            </a:r>
            <a:endParaRPr lang="ru-RU" altLang="ru-RU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МЭПЗ-17 1/9 – 18 чел.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ЗИО-17 1/9 – 25 чел.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4 курс</a:t>
            </a:r>
            <a:endParaRPr lang="ru-RU" altLang="ru-RU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МЭПЗ-16 1/9 – 22 чел.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F105184-1800-453F-8A4F-C8B65ABB8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Заголовок 1">
            <a:extLst>
              <a:ext uri="{FF2B5EF4-FFF2-40B4-BE49-F238E27FC236}">
                <a16:creationId xmlns:a16="http://schemas.microsoft.com/office/drawing/2014/main" id="{D8D62999-45C4-4195-90B1-31A88D759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Цель WorldSkills RUSSIA: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A69F59BB-9B31-46FE-89DD-FD5221C7B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6149" name="Picture 2">
            <a:extLst>
              <a:ext uri="{FF2B5EF4-FFF2-40B4-BE49-F238E27FC236}">
                <a16:creationId xmlns:a16="http://schemas.microsoft.com/office/drawing/2014/main" id="{D09CA994-9EC8-4E15-8EBE-57CA04DC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5638756-E4D2-48BD-8B47-820C81538F56}"/>
              </a:ext>
            </a:extLst>
          </p:cNvPr>
          <p:cNvSpPr txBox="1">
            <a:spLocks/>
          </p:cNvSpPr>
          <p:nvPr/>
        </p:nvSpPr>
        <p:spPr>
          <a:xfrm>
            <a:off x="714375" y="285750"/>
            <a:ext cx="8229600" cy="93662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96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2BC4049-DFC8-40EA-8AF7-833ED0989F83}"/>
              </a:ext>
            </a:extLst>
          </p:cNvPr>
          <p:cNvGraphicFramePr>
            <a:graphicFrameLocks noGrp="1"/>
          </p:cNvGraphicFramePr>
          <p:nvPr/>
        </p:nvGraphicFramePr>
        <p:xfrm>
          <a:off x="714375" y="1989138"/>
          <a:ext cx="7062788" cy="3062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4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85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61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61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01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24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11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Куратор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(численность студентов)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группа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студентов, обучающихся на</a:t>
                      </a:r>
                      <a:r>
                        <a:rPr lang="ru-RU" sz="1200" baseline="0" dirty="0">
                          <a:effectLst/>
                        </a:rPr>
                        <a:t> отделении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Абсолютная успеваемость, 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Качественная успеваемость, 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6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«5»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«4» и «5»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«3»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«2»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«н/а»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Гапоненко С.Н.(25)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МЭПЗ-19 – 1/9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Верлоцкая Е.А. (25)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ЗИО 19–1/9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36,0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Лебидко Н.В. (25)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ПКС-19 1/9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64,0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Левочкина Н.В. (23)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ПКС-19 1/11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221" name="Rectangle 1">
            <a:extLst>
              <a:ext uri="{FF2B5EF4-FFF2-40B4-BE49-F238E27FC236}">
                <a16:creationId xmlns:a16="http://schemas.microsoft.com/office/drawing/2014/main" id="{8784E2D2-F70C-4428-9C54-E2BA478A1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36575"/>
            <a:ext cx="6985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  <a:cs typeface="Times New Roman" panose="02020603050405020304" pitchFamily="18" charset="0"/>
              </a:rPr>
              <a:t>ИТОГИ</a:t>
            </a:r>
            <a:endParaRPr lang="ru-RU" altLang="ru-RU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  <a:cs typeface="Times New Roman" panose="02020603050405020304" pitchFamily="18" charset="0"/>
              </a:rPr>
              <a:t> АТТЕСТАЦИИ СТУДЕНТОВ 1 КУРСА</a:t>
            </a:r>
            <a:endParaRPr lang="ru-RU" altLang="ru-RU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  <a:cs typeface="Times New Roman" panose="02020603050405020304" pitchFamily="18" charset="0"/>
              </a:rPr>
              <a:t>ЗА 2 СЕМЕСТР 2019 – 2020 уч. года</a:t>
            </a:r>
            <a:endParaRPr lang="ru-RU" altLang="ru-RU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B84D312C-EC43-4EED-B5CD-0BA9B5F94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Заголовок 1">
            <a:extLst>
              <a:ext uri="{FF2B5EF4-FFF2-40B4-BE49-F238E27FC236}">
                <a16:creationId xmlns:a16="http://schemas.microsoft.com/office/drawing/2014/main" id="{52A29C50-0C7E-4C29-8360-723008CCF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Цель WorldSkills RUSSIA: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0EF29006-F8E8-467E-AE95-A579A50C7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7173" name="Picture 2">
            <a:extLst>
              <a:ext uri="{FF2B5EF4-FFF2-40B4-BE49-F238E27FC236}">
                <a16:creationId xmlns:a16="http://schemas.microsoft.com/office/drawing/2014/main" id="{DB2B456E-77B4-488D-A486-E7AD93BB3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174" name="Диаграмма 5">
            <a:extLst>
              <a:ext uri="{FF2B5EF4-FFF2-40B4-BE49-F238E27FC236}">
                <a16:creationId xmlns:a16="http://schemas.microsoft.com/office/drawing/2014/main" id="{FA6E6E45-B69F-405C-8462-2A86FADBAE8C}"/>
              </a:ext>
            </a:extLst>
          </p:cNvPr>
          <p:cNvGraphicFramePr>
            <a:graphicFrameLocks/>
          </p:cNvGraphicFramePr>
          <p:nvPr/>
        </p:nvGraphicFramePr>
        <p:xfrm>
          <a:off x="846138" y="1628775"/>
          <a:ext cx="7158037" cy="485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r:id="rId4" imgW="7163421" imgH="4852837" progId="Excel.Chart.8">
                  <p:embed/>
                </p:oleObj>
              </mc:Choice>
              <mc:Fallback>
                <p:oleObj r:id="rId4" imgW="7163421" imgH="4852837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1628775"/>
                        <a:ext cx="7158037" cy="485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2">
            <a:extLst>
              <a:ext uri="{FF2B5EF4-FFF2-40B4-BE49-F238E27FC236}">
                <a16:creationId xmlns:a16="http://schemas.microsoft.com/office/drawing/2014/main" id="{065D55A5-9FBA-4F6A-892A-CC32D3219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49275"/>
            <a:ext cx="72421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  <a:cs typeface="Times New Roman" panose="02020603050405020304" pitchFamily="18" charset="0"/>
              </a:rPr>
              <a:t>СРАВНИТЕЛЬНЫЙ АНАЛИЗ ПРОМЕЖУТОЧНОЙ АТТЕСТАЦИИ</a:t>
            </a:r>
            <a:endParaRPr lang="ru-RU" altLang="ru-RU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  <a:cs typeface="Times New Roman" panose="02020603050405020304" pitchFamily="18" charset="0"/>
              </a:rPr>
              <a:t> в группах 1 курса</a:t>
            </a:r>
            <a:r>
              <a:rPr lang="ru-RU" altLang="ru-RU" sz="18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МЭПЗ-19 – 1/9</a:t>
            </a:r>
            <a:r>
              <a:rPr lang="ru-RU" altLang="ru-RU" sz="1800" b="1">
                <a:latin typeface="Arial" panose="020B0604020202020204" pitchFamily="34" charset="0"/>
                <a:cs typeface="Times New Roman" panose="02020603050405020304" pitchFamily="18" charset="0"/>
              </a:rPr>
              <a:t>, ЗИО-19 1/9, ПКС-19 1/9</a:t>
            </a:r>
            <a:endParaRPr lang="ru-RU" altLang="ru-RU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  <a:cs typeface="Times New Roman" panose="02020603050405020304" pitchFamily="18" charset="0"/>
              </a:rPr>
              <a:t>2 сем 2019-2020 уч. года </a:t>
            </a:r>
            <a:endParaRPr lang="ru-RU" altLang="ru-RU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9BD82A9-0622-4776-94A3-4348D26AF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Заголовок 1">
            <a:extLst>
              <a:ext uri="{FF2B5EF4-FFF2-40B4-BE49-F238E27FC236}">
                <a16:creationId xmlns:a16="http://schemas.microsoft.com/office/drawing/2014/main" id="{2A7152C2-DECD-4CCA-A142-2DCC94A7B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Цель WorldSkills RUSSIA: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D4BF26CC-4909-419C-95FC-E5A9733C0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8197" name="Picture 2">
            <a:extLst>
              <a:ext uri="{FF2B5EF4-FFF2-40B4-BE49-F238E27FC236}">
                <a16:creationId xmlns:a16="http://schemas.microsoft.com/office/drawing/2014/main" id="{02E1A26E-FFBA-4831-9E14-960E73C4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Rectangle 2">
            <a:extLst>
              <a:ext uri="{FF2B5EF4-FFF2-40B4-BE49-F238E27FC236}">
                <a16:creationId xmlns:a16="http://schemas.microsoft.com/office/drawing/2014/main" id="{7F47FDFB-C614-4446-B065-70647D161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228600"/>
            <a:ext cx="80264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Сравнительный анализ абсолютной  и качественной успеваемости </a:t>
            </a:r>
            <a:br>
              <a:rPr lang="ru-RU" altLang="ru-RU" sz="18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курса  за 2 семестр 2019-2020 уч. год</a:t>
            </a:r>
            <a:endParaRPr lang="ru-RU" altLang="ru-RU" sz="1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199" name="Диаграмма 6">
            <a:extLst>
              <a:ext uri="{FF2B5EF4-FFF2-40B4-BE49-F238E27FC236}">
                <a16:creationId xmlns:a16="http://schemas.microsoft.com/office/drawing/2014/main" id="{EF28579A-D182-4138-B8D9-1D8026D584F5}"/>
              </a:ext>
            </a:extLst>
          </p:cNvPr>
          <p:cNvGraphicFramePr>
            <a:graphicFrameLocks/>
          </p:cNvGraphicFramePr>
          <p:nvPr/>
        </p:nvGraphicFramePr>
        <p:xfrm>
          <a:off x="849313" y="1362075"/>
          <a:ext cx="7805737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4" imgW="7809653" imgH="3993226" progId="Excel.Chart.8">
                  <p:embed/>
                </p:oleObj>
              </mc:Choice>
              <mc:Fallback>
                <p:oleObj r:id="rId4" imgW="7809653" imgH="3993226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1362075"/>
                        <a:ext cx="7805737" cy="398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Rectangle 3">
            <a:extLst>
              <a:ext uri="{FF2B5EF4-FFF2-40B4-BE49-F238E27FC236}">
                <a16:creationId xmlns:a16="http://schemas.microsoft.com/office/drawing/2014/main" id="{EBD085C6-A095-47E5-A79E-CEA03A111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202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53B684CC-2C15-46F3-833C-7E61C7441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Заголовок 1">
            <a:extLst>
              <a:ext uri="{FF2B5EF4-FFF2-40B4-BE49-F238E27FC236}">
                <a16:creationId xmlns:a16="http://schemas.microsoft.com/office/drawing/2014/main" id="{0D5EAFF4-80BB-4CE8-A9FC-14E5B5152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Цель WorldSkills RUSSIA: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A2B74151-60E8-4964-A492-31505DA63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9221" name="Picture 2">
            <a:extLst>
              <a:ext uri="{FF2B5EF4-FFF2-40B4-BE49-F238E27FC236}">
                <a16:creationId xmlns:a16="http://schemas.microsoft.com/office/drawing/2014/main" id="{65DA30B0-79D5-491F-A6F3-10A9EDA0D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Rectangle 3">
            <a:extLst>
              <a:ext uri="{FF2B5EF4-FFF2-40B4-BE49-F238E27FC236}">
                <a16:creationId xmlns:a16="http://schemas.microsoft.com/office/drawing/2014/main" id="{AE3080AB-8E0F-4664-B1E1-39CBDE43B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86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23" name="Rectangle 8">
            <a:extLst>
              <a:ext uri="{FF2B5EF4-FFF2-40B4-BE49-F238E27FC236}">
                <a16:creationId xmlns:a16="http://schemas.microsoft.com/office/drawing/2014/main" id="{914797B0-7CDC-4513-9B15-31C2D2096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09575"/>
            <a:ext cx="72421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ea typeface="Calibri" panose="020F0502020204030204" pitchFamily="34" charset="0"/>
                <a:cs typeface="Times New Roman" panose="02020603050405020304" pitchFamily="18" charset="0"/>
              </a:rPr>
              <a:t>Сравнительный анализ качественной успеваемости </a:t>
            </a:r>
            <a:br>
              <a:rPr lang="ru-RU" altLang="ru-RU" sz="1800" b="1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b="1">
                <a:ea typeface="Calibri" panose="020F0502020204030204" pitchFamily="34" charset="0"/>
                <a:cs typeface="Times New Roman" panose="02020603050405020304" pitchFamily="18" charset="0"/>
              </a:rPr>
              <a:t>1 курса  за 1 семестр 2019-2020 уч.года и  2 семестр 2019-2020 уч. года</a:t>
            </a: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24" name="Диаграмма 7">
            <a:extLst>
              <a:ext uri="{FF2B5EF4-FFF2-40B4-BE49-F238E27FC236}">
                <a16:creationId xmlns:a16="http://schemas.microsoft.com/office/drawing/2014/main" id="{51B8CF35-8349-4D68-910E-CFB4CF29E1CD}"/>
              </a:ext>
            </a:extLst>
          </p:cNvPr>
          <p:cNvGraphicFramePr>
            <a:graphicFrameLocks/>
          </p:cNvGraphicFramePr>
          <p:nvPr/>
        </p:nvGraphicFramePr>
        <p:xfrm>
          <a:off x="1208088" y="2009775"/>
          <a:ext cx="66071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r:id="rId4" imgW="6608637" imgH="3743268" progId="Excel.Chart.8">
                  <p:embed/>
                </p:oleObj>
              </mc:Choice>
              <mc:Fallback>
                <p:oleObj r:id="rId4" imgW="6608637" imgH="3743268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2009775"/>
                        <a:ext cx="66071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9">
            <a:extLst>
              <a:ext uri="{FF2B5EF4-FFF2-40B4-BE49-F238E27FC236}">
                <a16:creationId xmlns:a16="http://schemas.microsoft.com/office/drawing/2014/main" id="{4DAF0C99-8FA9-4E3D-A485-C27EB0644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38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5021D9F-8452-4E83-B7B8-EE6047AA1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Заголовок 1">
            <a:extLst>
              <a:ext uri="{FF2B5EF4-FFF2-40B4-BE49-F238E27FC236}">
                <a16:creationId xmlns:a16="http://schemas.microsoft.com/office/drawing/2014/main" id="{81738F10-7D61-4E62-9512-073819C5E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Цель WorldSkills RUSSIA: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802E46A2-97BA-47AF-963A-14D3230D5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10245" name="Picture 2">
            <a:extLst>
              <a:ext uri="{FF2B5EF4-FFF2-40B4-BE49-F238E27FC236}">
                <a16:creationId xmlns:a16="http://schemas.microsoft.com/office/drawing/2014/main" id="{AE477895-FBBB-463F-9878-CD389EA7A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0BA50D3-65EB-4C2D-B2CC-F4C88A1E8B88}"/>
              </a:ext>
            </a:extLst>
          </p:cNvPr>
          <p:cNvGraphicFramePr>
            <a:graphicFrameLocks noGrp="1"/>
          </p:cNvGraphicFramePr>
          <p:nvPr/>
        </p:nvGraphicFramePr>
        <p:xfrm>
          <a:off x="1042988" y="2420938"/>
          <a:ext cx="6985000" cy="3095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2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9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71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95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879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Куратор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(численность студентов)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группа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студентов, обучающихся на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Абсолютная успеваемость, 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Качественная успеваемость, 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«5»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«4» и «5»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«3»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«2»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«н/а»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Рахматулина Е.В.(24)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МЭПЗ-18 – 1/9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95,8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45,8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Левченко И.Н. (25)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ЗИО 18–1/9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80,0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96" name="Rectangle 1">
            <a:extLst>
              <a:ext uri="{FF2B5EF4-FFF2-40B4-BE49-F238E27FC236}">
                <a16:creationId xmlns:a16="http://schemas.microsoft.com/office/drawing/2014/main" id="{A3587BC7-EF83-4900-B6FB-75DCE00E6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823913"/>
            <a:ext cx="5508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  <a:cs typeface="Times New Roman" panose="02020603050405020304" pitchFamily="18" charset="0"/>
              </a:rPr>
              <a:t>ИТОГИ</a:t>
            </a:r>
            <a:endParaRPr lang="ru-RU" altLang="ru-RU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  <a:cs typeface="Times New Roman" panose="02020603050405020304" pitchFamily="18" charset="0"/>
              </a:rPr>
              <a:t> АТТЕСТАЦИИ СТУДЕНТОВ 2 КУРСА</a:t>
            </a:r>
            <a:endParaRPr lang="ru-RU" altLang="ru-RU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  <a:cs typeface="Times New Roman" panose="02020603050405020304" pitchFamily="18" charset="0"/>
              </a:rPr>
              <a:t>ЗА 2 СЕМЕСТР 2019 – 2020 уч. года</a:t>
            </a:r>
            <a:endParaRPr lang="ru-RU" altLang="ru-RU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4157684B-B619-4939-A4C0-43126B9F0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Заголовок 1">
            <a:extLst>
              <a:ext uri="{FF2B5EF4-FFF2-40B4-BE49-F238E27FC236}">
                <a16:creationId xmlns:a16="http://schemas.microsoft.com/office/drawing/2014/main" id="{353822CF-5EA2-4F5B-A8E1-BB6661EA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Цель WorldSkills RUSSIA: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C67868DB-05A7-4F9C-BD27-0AB6DB775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11269" name="Picture 2">
            <a:extLst>
              <a:ext uri="{FF2B5EF4-FFF2-40B4-BE49-F238E27FC236}">
                <a16:creationId xmlns:a16="http://schemas.microsoft.com/office/drawing/2014/main" id="{CDDE1E95-E8C1-4001-93FC-D3A1C59DA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Rectangle 2">
            <a:extLst>
              <a:ext uri="{FF2B5EF4-FFF2-40B4-BE49-F238E27FC236}">
                <a16:creationId xmlns:a16="http://schemas.microsoft.com/office/drawing/2014/main" id="{9440041A-3C35-427A-97D0-3472FA6D1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49275"/>
            <a:ext cx="72421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  <a:cs typeface="Times New Roman" panose="02020603050405020304" pitchFamily="18" charset="0"/>
              </a:rPr>
              <a:t>СРАВНИТЕЛЬНЫЙ АНАЛИЗ ПРОМЕЖУТОЧНОЙ АТТЕСТАЦИИ</a:t>
            </a:r>
            <a:endParaRPr lang="ru-RU" altLang="ru-RU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  <a:cs typeface="Times New Roman" panose="02020603050405020304" pitchFamily="18" charset="0"/>
              </a:rPr>
              <a:t> в группах 2 курса</a:t>
            </a:r>
            <a:r>
              <a:rPr lang="ru-RU" altLang="ru-RU" sz="18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МЭПЗ-18 – 1/9</a:t>
            </a:r>
            <a:r>
              <a:rPr lang="ru-RU" altLang="ru-RU" sz="1800" b="1">
                <a:latin typeface="Arial" panose="020B0604020202020204" pitchFamily="34" charset="0"/>
                <a:cs typeface="Times New Roman" panose="02020603050405020304" pitchFamily="18" charset="0"/>
              </a:rPr>
              <a:t> и ЗИО-18 1/9</a:t>
            </a:r>
            <a:endParaRPr lang="ru-RU" altLang="ru-RU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  <a:cs typeface="Times New Roman" panose="02020603050405020304" pitchFamily="18" charset="0"/>
              </a:rPr>
              <a:t>2 сем 2019-2020 уч. года </a:t>
            </a:r>
            <a:endParaRPr lang="ru-RU" altLang="ru-RU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11271" name="Диаграмма 6">
            <a:extLst>
              <a:ext uri="{FF2B5EF4-FFF2-40B4-BE49-F238E27FC236}">
                <a16:creationId xmlns:a16="http://schemas.microsoft.com/office/drawing/2014/main" id="{E0D5E24A-A383-446D-9063-B09EB82D2615}"/>
              </a:ext>
            </a:extLst>
          </p:cNvPr>
          <p:cNvGraphicFramePr>
            <a:graphicFrameLocks/>
          </p:cNvGraphicFramePr>
          <p:nvPr/>
        </p:nvGraphicFramePr>
        <p:xfrm>
          <a:off x="849313" y="2154238"/>
          <a:ext cx="6688137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r:id="rId4" imgW="6687892" imgH="3633531" progId="Excel.Chart.8">
                  <p:embed/>
                </p:oleObj>
              </mc:Choice>
              <mc:Fallback>
                <p:oleObj r:id="rId4" imgW="6687892" imgH="3633531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2154238"/>
                        <a:ext cx="6688137" cy="362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C95B24F4-37E3-40F0-85DA-2E21BF3D2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Заголовок 1">
            <a:extLst>
              <a:ext uri="{FF2B5EF4-FFF2-40B4-BE49-F238E27FC236}">
                <a16:creationId xmlns:a16="http://schemas.microsoft.com/office/drawing/2014/main" id="{F34F292F-7878-40F6-8464-B2BB98E2B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Цель WorldSkills RUSSIA: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66EAA3BD-DEFE-4C1E-AF37-814C680B4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12293" name="Picture 2">
            <a:extLst>
              <a:ext uri="{FF2B5EF4-FFF2-40B4-BE49-F238E27FC236}">
                <a16:creationId xmlns:a16="http://schemas.microsoft.com/office/drawing/2014/main" id="{8DBA41FB-63E3-46EA-890D-9821D98C6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7">
            <a:extLst>
              <a:ext uri="{FF2B5EF4-FFF2-40B4-BE49-F238E27FC236}">
                <a16:creationId xmlns:a16="http://schemas.microsoft.com/office/drawing/2014/main" id="{8167AA0A-B740-429A-8535-711BD2076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13" y="676275"/>
            <a:ext cx="717232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ea typeface="Calibri" panose="020F0502020204030204" pitchFamily="34" charset="0"/>
                <a:cs typeface="Times New Roman" panose="02020603050405020304" pitchFamily="18" charset="0"/>
              </a:rPr>
              <a:t>Сравнительный анализ абсолютной  и качественной успеваемости </a:t>
            </a:r>
            <a:br>
              <a:rPr lang="ru-RU" altLang="ru-RU" sz="1800" b="1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b="1">
                <a:ea typeface="Calibri" panose="020F0502020204030204" pitchFamily="34" charset="0"/>
                <a:cs typeface="Times New Roman" panose="02020603050405020304" pitchFamily="18" charset="0"/>
              </a:rPr>
              <a:t> 2 курса  за 2 семестр 2019-2020 уч. год</a:t>
            </a: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295" name="Диаграмма 6">
            <a:extLst>
              <a:ext uri="{FF2B5EF4-FFF2-40B4-BE49-F238E27FC236}">
                <a16:creationId xmlns:a16="http://schemas.microsoft.com/office/drawing/2014/main" id="{A5CB6B24-1B19-40E4-AF9E-B04A4E3B4F0D}"/>
              </a:ext>
            </a:extLst>
          </p:cNvPr>
          <p:cNvGraphicFramePr>
            <a:graphicFrameLocks/>
          </p:cNvGraphicFramePr>
          <p:nvPr/>
        </p:nvGraphicFramePr>
        <p:xfrm>
          <a:off x="1065213" y="2009775"/>
          <a:ext cx="6581775" cy="363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r:id="rId4" imgW="6578154" imgH="3627434" progId="Excel.Chart.8">
                  <p:embed/>
                </p:oleObj>
              </mc:Choice>
              <mc:Fallback>
                <p:oleObj r:id="rId4" imgW="6578154" imgH="3627434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2009775"/>
                        <a:ext cx="6581775" cy="363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Rectangle 8">
            <a:extLst>
              <a:ext uri="{FF2B5EF4-FFF2-40B4-BE49-F238E27FC236}">
                <a16:creationId xmlns:a16="http://schemas.microsoft.com/office/drawing/2014/main" id="{1ED1A258-8CFA-4CCE-863F-E8DC2C104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86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518</TotalTime>
  <Words>924</Words>
  <Application>Microsoft Office PowerPoint</Application>
  <PresentationFormat>Экран (4:3)</PresentationFormat>
  <Paragraphs>181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Arial</vt:lpstr>
      <vt:lpstr>Times New Roman</vt:lpstr>
      <vt:lpstr>Candara</vt:lpstr>
      <vt:lpstr>Тема Office</vt:lpstr>
      <vt:lpstr>Диаграмма Microsoft Excel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Metodist</dc:creator>
  <cp:lastModifiedBy>Admin</cp:lastModifiedBy>
  <cp:revision>71</cp:revision>
  <dcterms:created xsi:type="dcterms:W3CDTF">2019-04-24T06:05:40Z</dcterms:created>
  <dcterms:modified xsi:type="dcterms:W3CDTF">2022-06-28T08:00:16Z</dcterms:modified>
</cp:coreProperties>
</file>