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21" r:id="rId2"/>
    <p:sldId id="305" r:id="rId3"/>
    <p:sldId id="303" r:id="rId4"/>
    <p:sldId id="306" r:id="rId5"/>
    <p:sldId id="309" r:id="rId6"/>
    <p:sldId id="310" r:id="rId7"/>
    <p:sldId id="257" r:id="rId8"/>
    <p:sldId id="311" r:id="rId9"/>
    <p:sldId id="334" r:id="rId10"/>
    <p:sldId id="340" r:id="rId11"/>
    <p:sldId id="335" r:id="rId12"/>
    <p:sldId id="338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40142946301094E-2"/>
          <c:y val="3.1505545677758019E-2"/>
          <c:w val="0.94615985705369887"/>
          <c:h val="0.715318939971213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F-4BE0-94C0-6BFD2AE78F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F-4BE0-94C0-6BFD2AE78F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F-4BE0-94C0-6BFD2AE78F29}"/>
                </c:ext>
              </c:extLst>
            </c:dLbl>
            <c:dLbl>
              <c:idx val="2"/>
              <c:layout>
                <c:manualLayout>
                  <c:x val="8.68621064060803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7F-4BE0-94C0-6BFD2AE78F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7F-4BE0-94C0-6BFD2AE78F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7F-4BE0-94C0-6BFD2AE78F29}"/>
                </c:ext>
              </c:extLst>
            </c:dLbl>
            <c:dLbl>
              <c:idx val="1"/>
              <c:layout>
                <c:manualLayout>
                  <c:x val="6.5146579804560263E-3"/>
                  <c:y val="-4.301075268817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7F-4BE0-94C0-6BFD2AE78F29}"/>
                </c:ext>
              </c:extLst>
            </c:dLbl>
            <c:dLbl>
              <c:idx val="2"/>
              <c:layout>
                <c:manualLayout>
                  <c:x val="8.6862106406079553E-3"/>
                  <c:y val="-7.8852135688381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7F-4BE0-94C0-6BFD2AE78F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F-4BE0-94C0-6BFD2AE78F2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7F-4BE0-94C0-6BFD2AE78F29}"/>
                </c:ext>
              </c:extLst>
            </c:dLbl>
            <c:dLbl>
              <c:idx val="1"/>
              <c:layout>
                <c:manualLayout>
                  <c:x val="6.5146579804560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7F-4BE0-94C0-6BFD2AE78F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Казак А.С.</c:v>
                </c:pt>
                <c:pt idx="2">
                  <c:v>ПКС-20 1/9 (25)   Шаратов В.В.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7F-4BE0-94C0-6BFD2AE78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594304"/>
        <c:axId val="66641920"/>
        <c:axId val="0"/>
      </c:bar3DChart>
      <c:catAx>
        <c:axId val="665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66641920"/>
        <c:crosses val="autoZero"/>
        <c:auto val="1"/>
        <c:lblAlgn val="ctr"/>
        <c:lblOffset val="100"/>
        <c:noMultiLvlLbl val="0"/>
      </c:catAx>
      <c:valAx>
        <c:axId val="6664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594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Казак А.С. (25)</c:v>
                </c:pt>
                <c:pt idx="2">
                  <c:v>Шаратов В.В. (25)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96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4-4138-BFD3-7DCF4169BC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04-4138-BFD3-7DCF4169BCF3}"/>
                </c:ext>
              </c:extLst>
            </c:dLbl>
            <c:dLbl>
              <c:idx val="2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04-4138-BFD3-7DCF4169BCF3}"/>
                </c:ext>
              </c:extLst>
            </c:dLbl>
            <c:dLbl>
              <c:idx val="3"/>
              <c:layout>
                <c:manualLayout>
                  <c:x val="6.9324090121317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04-4138-BFD3-7DCF4169B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Казак А.С. (25)</c:v>
                </c:pt>
                <c:pt idx="2">
                  <c:v>Шаратов В.В. (25)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4-4138-BFD3-7DCF4169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72640"/>
        <c:axId val="65044480"/>
      </c:barChart>
      <c:catAx>
        <c:axId val="642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65044480"/>
        <c:crosses val="autoZero"/>
        <c:auto val="1"/>
        <c:lblAlgn val="ctr"/>
        <c:lblOffset val="100"/>
        <c:noMultiLvlLbl val="0"/>
      </c:catAx>
      <c:valAx>
        <c:axId val="6504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27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(25)   Лебидко Н.В.</c:v>
                </c:pt>
                <c:pt idx="3">
                  <c:v>ПКС-19 1/11 (23)   Левочкина Н.В.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3-4032-B51C-C33C5CE8E2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47306098283007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3-4032-B51C-C33C5CE8E2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(25)   Лебидко Н.В.</c:v>
                </c:pt>
                <c:pt idx="3">
                  <c:v>ПКС-19 1/11 (23)   Левочкина Н.В.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3-4032-B51C-C33C5CE8E2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3-4032-B51C-C33C5CE8E291}"/>
                </c:ext>
              </c:extLst>
            </c:dLbl>
            <c:dLbl>
              <c:idx val="3"/>
              <c:layout>
                <c:manualLayout>
                  <c:x val="1.4209591474245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3-4032-B51C-C33C5CE8E2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(25)   Лебидко Н.В.</c:v>
                </c:pt>
                <c:pt idx="3">
                  <c:v>ПКС-19 1/11 (23)   Левочкина Н.В.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83-4032-B51C-C33C5CE8E2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83-4032-B51C-C33C5CE8E291}"/>
                </c:ext>
              </c:extLst>
            </c:dLbl>
            <c:dLbl>
              <c:idx val="1"/>
              <c:layout>
                <c:manualLayout>
                  <c:x val="7.104795737122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3-4032-B51C-C33C5CE8E2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(25)   Лебидко Н.В.</c:v>
                </c:pt>
                <c:pt idx="3">
                  <c:v>ПКС-19 1/11 (23)   Левочкина Н.В.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83-4032-B51C-C33C5CE8E2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3-4032-B51C-C33C5CE8E291}"/>
                </c:ext>
              </c:extLst>
            </c:dLbl>
            <c:dLbl>
              <c:idx val="1"/>
              <c:layout>
                <c:manualLayout>
                  <c:x val="1.1841326228537639E-2"/>
                  <c:y val="-4.20609884332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83-4032-B51C-C33C5CE8E2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(25)   Лебидко Н.В.</c:v>
                </c:pt>
                <c:pt idx="3">
                  <c:v>ПКС-19 1/11 (23)   Левочкина Н.В.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83-4032-B51C-C33C5CE8E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44224"/>
        <c:axId val="70279552"/>
        <c:axId val="0"/>
      </c:bar3DChart>
      <c:catAx>
        <c:axId val="6664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70279552"/>
        <c:crosses val="autoZero"/>
        <c:auto val="1"/>
        <c:lblAlgn val="ctr"/>
        <c:lblOffset val="100"/>
        <c:noMultiLvlLbl val="0"/>
      </c:catAx>
      <c:valAx>
        <c:axId val="7027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644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(25)</c:v>
                </c:pt>
                <c:pt idx="3">
                  <c:v>ПКС-19 1/11 Левочкина Н.В. (23)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96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A-4A77-8EAA-044B9EA03B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(25)</c:v>
                </c:pt>
                <c:pt idx="3">
                  <c:v>ПКС-19 1/11 Левочкина Н.В. (23)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20.8</c:v>
                </c:pt>
                <c:pt idx="1">
                  <c:v>52</c:v>
                </c:pt>
                <c:pt idx="2">
                  <c:v>52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A-4A77-8EAA-044B9EA03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30752"/>
        <c:axId val="64404096"/>
      </c:barChart>
      <c:catAx>
        <c:axId val="6433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64404096"/>
        <c:crosses val="autoZero"/>
        <c:auto val="1"/>
        <c:lblAlgn val="ctr"/>
        <c:lblOffset val="100"/>
        <c:noMultiLvlLbl val="0"/>
      </c:catAx>
      <c:valAx>
        <c:axId val="644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3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 (24)  Рахматулина Е.В.</c:v>
                </c:pt>
                <c:pt idx="1">
                  <c:v>ЗИО-18 1/9 (25)   Левченко И.Н.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D-4165-8C77-7B0FF04995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 (24)  Рахматулина Е.В.</c:v>
                </c:pt>
                <c:pt idx="1">
                  <c:v>ЗИО-18 1/9 (25)   Левченко И.Н.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D-4165-8C77-7B0FF04995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D-4165-8C77-7B0FF04995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 (24)  Рахматулина Е.В.</c:v>
                </c:pt>
                <c:pt idx="1">
                  <c:v>ЗИО-18 1/9 (25)   Левченко И.Н.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D-4165-8C77-7B0FF04995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D-4165-8C77-7B0FF04995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 (24)  Рахматулина Е.В.</c:v>
                </c:pt>
                <c:pt idx="1">
                  <c:v>ЗИО-18 1/9 (25)   Левченко И.Н.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5D-4165-8C77-7B0FF049950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D-4165-8C77-7B0FF04995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МЭПЗ-18 1/9 (24)  Рахматулина Е.В.</c:v>
                </c:pt>
                <c:pt idx="1">
                  <c:v>ЗИО-18 1/9 (25)   Левченко И.Н.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5D-4165-8C77-7B0FF0499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359872"/>
        <c:axId val="65363328"/>
        <c:axId val="0"/>
      </c:bar3DChart>
      <c:catAx>
        <c:axId val="653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65363328"/>
        <c:crosses val="autoZero"/>
        <c:auto val="1"/>
        <c:lblAlgn val="ctr"/>
        <c:lblOffset val="100"/>
        <c:noMultiLvlLbl val="0"/>
      </c:catAx>
      <c:valAx>
        <c:axId val="6536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359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МЭПЗ-18 1/9 Рахматулина Е.В. (24)</c:v>
                </c:pt>
                <c:pt idx="1">
                  <c:v>ЗИО-18 1/9 Левченко И.Н. (25)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3-4921-8380-3B92FB0018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МЭПЗ-18 1/9 Рахматулина Е.В. (24)</c:v>
                </c:pt>
                <c:pt idx="1">
                  <c:v>ЗИО-18 1/9 Левченко И.Н. (25)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20.8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3-4921-8380-3B92FB001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74304"/>
        <c:axId val="72276224"/>
      </c:barChart>
      <c:catAx>
        <c:axId val="722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2276224"/>
        <c:crosses val="autoZero"/>
        <c:auto val="1"/>
        <c:lblAlgn val="ctr"/>
        <c:lblOffset val="100"/>
        <c:tickMarkSkip val="1000"/>
        <c:noMultiLvlLbl val="0"/>
      </c:catAx>
      <c:valAx>
        <c:axId val="7227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2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AE88-561D-41F3-9AF8-28D4AB702D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4DD7-1A61-4041-A857-51A49C70518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3EB-0A11-46F7-A4AD-DF77808D3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D7A2-7B7D-49F0-8B56-9769E2CBAD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0D3426-2C2A-4ED0-B704-77209A770B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Результаты учебной деятельности  групп 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электротехнического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 семестр</a:t>
            </a:r>
          </a:p>
          <a:p>
            <a:pPr algn="ctr"/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2020-2021 уч. г.</a:t>
            </a:r>
          </a:p>
          <a:p>
            <a:pPr algn="ctr"/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500702"/>
            <a:ext cx="535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Зав. отделением  А.В.Ерохина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8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5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3 курса за 1 семестр обучения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2793271"/>
              </p:ext>
            </p:extLst>
          </p:nvPr>
        </p:nvGraphicFramePr>
        <p:xfrm>
          <a:off x="683568" y="1919287"/>
          <a:ext cx="6569719" cy="381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98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8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5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764704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3 курса  за 1 семестр 2020-2021 уч. год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543474"/>
              </p:ext>
            </p:extLst>
          </p:nvPr>
        </p:nvGraphicFramePr>
        <p:xfrm>
          <a:off x="1331640" y="2204864"/>
          <a:ext cx="6048375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" y="-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08549"/>
              </p:ext>
            </p:extLst>
          </p:nvPr>
        </p:nvGraphicFramePr>
        <p:xfrm>
          <a:off x="1392872" y="2203536"/>
          <a:ext cx="6491496" cy="2959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063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акад. стипендия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контингент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 получающих стипендию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МЭПЗ-18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ЗИО-18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По отделению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47,5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92238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986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 результатам 1 семестра </a:t>
            </a:r>
            <a:br>
              <a:rPr lang="ru-RU" sz="2400" b="1" dirty="0"/>
            </a:br>
            <a:r>
              <a:rPr lang="ru-RU" sz="2400" b="1" dirty="0"/>
              <a:t>назначена стипендия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627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914ACB-8B29-4A27-B258-A524454F6FF7}"/>
              </a:ext>
            </a:extLst>
          </p:cNvPr>
          <p:cNvSpPr/>
          <p:nvPr/>
        </p:nvSpPr>
        <p:spPr>
          <a:xfrm>
            <a:off x="1043608" y="764704"/>
            <a:ext cx="7704856" cy="28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Усилить работу со слабоуспевающими студентами.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ежедневный мониторинг посещаемости учебных занятий с оперативным реагированием на каждый случай пропуски без уважительной причины.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Кураторам групп поставить родителей в известность о результатах промежуточной аттестации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Особенное внимание уделить студентам, имеющим академические задолженности.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71" y="-69792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Контингент студентов отделения </a:t>
            </a:r>
            <a:br>
              <a:rPr lang="ru-RU" sz="2400" b="1" dirty="0"/>
            </a:br>
            <a:r>
              <a:rPr lang="ru-RU" sz="2400" b="1" dirty="0"/>
              <a:t>на 28.01.2021 г</a:t>
            </a:r>
            <a:endParaRPr lang="ru-RU" sz="2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45367" y="19168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Контингент отделения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4782"/>
              </p:ext>
            </p:extLst>
          </p:nvPr>
        </p:nvGraphicFramePr>
        <p:xfrm>
          <a:off x="1263332" y="2708919"/>
          <a:ext cx="6909068" cy="1794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курс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Академ.отпуск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6" y="-14554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150" y="404813"/>
            <a:ext cx="58340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ИТОГИ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 АТТЕСТАЦИИ СТУДЕНТОВ 1 КУРСА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ЗА 1 СЕМЕСТР 2020 – 2021 уч. года</a:t>
            </a:r>
            <a:endParaRPr lang="ru-RU" sz="1600" b="1" dirty="0">
              <a:latin typeface="Arial Black" pitchFamily="34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73840"/>
              </p:ext>
            </p:extLst>
          </p:nvPr>
        </p:nvGraphicFramePr>
        <p:xfrm>
          <a:off x="1336221" y="2132856"/>
          <a:ext cx="6548146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70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1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и 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Давыдюк М.В.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Казак А.С. 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Шаратов В.В.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46639269"/>
              </p:ext>
            </p:extLst>
          </p:nvPr>
        </p:nvGraphicFramePr>
        <p:xfrm>
          <a:off x="539552" y="1484784"/>
          <a:ext cx="734481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1 курса за 1 семестр обучения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1 курса  за 1 семестр 2020-2021 уч. год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141542"/>
              </p:ext>
            </p:extLst>
          </p:nvPr>
        </p:nvGraphicFramePr>
        <p:xfrm>
          <a:off x="1043609" y="1824037"/>
          <a:ext cx="6276354" cy="35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9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</a:t>
            </a:r>
            <a:endParaRPr lang="ru-RU" dirty="0"/>
          </a:p>
          <a:p>
            <a:pPr algn="ctr"/>
            <a:r>
              <a:rPr lang="ru-RU" b="1" dirty="0"/>
              <a:t> АТТЕСТАЦИИ СТУДЕНТОВ 2 КУРСА</a:t>
            </a:r>
            <a:endParaRPr lang="ru-RU" dirty="0"/>
          </a:p>
          <a:p>
            <a:pPr algn="ctr"/>
            <a:r>
              <a:rPr lang="ru-RU" b="1" dirty="0"/>
              <a:t>ЗА 1 СЕМЕСТР 2020 – 2021 уч. года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61841"/>
              </p:ext>
            </p:extLst>
          </p:nvPr>
        </p:nvGraphicFramePr>
        <p:xfrm>
          <a:off x="1115616" y="2276870"/>
          <a:ext cx="6661864" cy="277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3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5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69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и 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Гапоненко С.Н. (24)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Верлоцкая Е.А. 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Лебидко Н.В. 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Левочкина Н.В.  (23)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65,2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2 курса за 1 семестр обучения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4167269"/>
              </p:ext>
            </p:extLst>
          </p:nvPr>
        </p:nvGraphicFramePr>
        <p:xfrm>
          <a:off x="683568" y="1919287"/>
          <a:ext cx="6569719" cy="381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868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2 курса  за 1 семестр 2020-2021 уч. год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7196687"/>
              </p:ext>
            </p:extLst>
          </p:nvPr>
        </p:nvGraphicFramePr>
        <p:xfrm>
          <a:off x="899592" y="1824037"/>
          <a:ext cx="6625158" cy="34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7113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</a:t>
            </a:r>
            <a:endParaRPr lang="ru-RU" dirty="0"/>
          </a:p>
          <a:p>
            <a:pPr algn="ctr"/>
            <a:r>
              <a:rPr lang="ru-RU" b="1" dirty="0"/>
              <a:t> АТТЕСТАЦИИ СТУДЕНТОВ 3 КУРСА</a:t>
            </a:r>
            <a:endParaRPr lang="ru-RU" dirty="0"/>
          </a:p>
          <a:p>
            <a:pPr algn="ctr"/>
            <a:r>
              <a:rPr lang="ru-RU" b="1" dirty="0"/>
              <a:t>ЗА 1 СЕМЕСТР 2020 – 2021 уч.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27701"/>
              </p:ext>
            </p:extLst>
          </p:nvPr>
        </p:nvGraphicFramePr>
        <p:xfrm>
          <a:off x="1043609" y="2060849"/>
          <a:ext cx="7200799" cy="2625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5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33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(численность студентов)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и 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«н/а»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Рахматулина Е.В.(24)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МЭПЗ-18 –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Левченко И.Н. (25)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 18–1/9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1161</TotalTime>
  <Words>876</Words>
  <Application>Microsoft Office PowerPoint</Application>
  <PresentationFormat>Экран (4:3)</PresentationFormat>
  <Paragraphs>228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Candara</vt:lpstr>
      <vt:lpstr>Times New Roman</vt:lpstr>
      <vt:lpstr>Тема Office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  <vt:lpstr>Цель WorldSkills RUSSIA: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Пользователь</cp:lastModifiedBy>
  <cp:revision>70</cp:revision>
  <dcterms:created xsi:type="dcterms:W3CDTF">2019-04-24T06:05:40Z</dcterms:created>
  <dcterms:modified xsi:type="dcterms:W3CDTF">2022-03-28T09:07:19Z</dcterms:modified>
</cp:coreProperties>
</file>