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321" r:id="rId2"/>
    <p:sldId id="305" r:id="rId3"/>
    <p:sldId id="303" r:id="rId4"/>
    <p:sldId id="306" r:id="rId5"/>
    <p:sldId id="309" r:id="rId6"/>
    <p:sldId id="310" r:id="rId7"/>
    <p:sldId id="340" r:id="rId8"/>
    <p:sldId id="257" r:id="rId9"/>
    <p:sldId id="338" r:id="rId10"/>
    <p:sldId id="339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40142946301094E-2"/>
          <c:y val="3.1505545677758019E-2"/>
          <c:w val="0.94615985705369887"/>
          <c:h val="0.824480230293793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D-4435-8FD3-15464F208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D-4435-8FD3-15464F208B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797227036395149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4D-4435-8FD3-15464F208BE0}"/>
                </c:ext>
              </c:extLst>
            </c:dLbl>
            <c:dLbl>
              <c:idx val="2"/>
              <c:layout>
                <c:manualLayout>
                  <c:x val="8.68621064060803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4D-4435-8FD3-15464F208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4D-4435-8FD3-15464F208B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75439075314893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4D-4435-8FD3-15464F208BE0}"/>
                </c:ext>
              </c:extLst>
            </c:dLbl>
            <c:dLbl>
              <c:idx val="1"/>
              <c:layout>
                <c:manualLayout>
                  <c:x val="6.5146579804560263E-3"/>
                  <c:y val="-4.3010752688172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4D-4435-8FD3-15464F208BE0}"/>
                </c:ext>
              </c:extLst>
            </c:dLbl>
            <c:dLbl>
              <c:idx val="2"/>
              <c:layout>
                <c:manualLayout>
                  <c:x val="8.6862106406079553E-3"/>
                  <c:y val="-7.88521356883818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D-4435-8FD3-15464F208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4D-4435-8FD3-15464F208B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"н/а"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7972270363951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4D-4435-8FD3-15464F208BE0}"/>
                </c:ext>
              </c:extLst>
            </c:dLbl>
            <c:dLbl>
              <c:idx val="1"/>
              <c:layout>
                <c:manualLayout>
                  <c:x val="6.5146579804560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4D-4435-8FD3-15464F208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4D-4435-8FD3-15464F208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659648"/>
        <c:axId val="109661184"/>
        <c:axId val="0"/>
      </c:bar3DChart>
      <c:catAx>
        <c:axId val="10965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 Black" pitchFamily="34" charset="0"/>
              </a:defRPr>
            </a:pPr>
            <a:endParaRPr lang="ru-RU"/>
          </a:p>
        </c:txPr>
        <c:crossAx val="109661184"/>
        <c:crosses val="autoZero"/>
        <c:auto val="1"/>
        <c:lblAlgn val="ctr"/>
        <c:lblOffset val="100"/>
        <c:noMultiLvlLbl val="0"/>
      </c:catAx>
      <c:valAx>
        <c:axId val="1096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659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Давыдюк М.В. (25)</c:v>
                </c:pt>
                <c:pt idx="1">
                  <c:v>Казак А.С. (25)</c:v>
                </c:pt>
                <c:pt idx="2">
                  <c:v>Шаратов В.В. (25)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23F-AC19-EAC4B6FF3E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0"/>
                  <c:y val="2.373887240356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63-423F-AC19-EAC4B6FF3EDE}"/>
                </c:ext>
              </c:extLst>
            </c:dLbl>
            <c:dLbl>
              <c:idx val="2"/>
              <c:layout>
                <c:manualLayout>
                  <c:x val="0"/>
                  <c:y val="2.373887240356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63-423F-AC19-EAC4B6FF3EDE}"/>
                </c:ext>
              </c:extLst>
            </c:dLbl>
            <c:dLbl>
              <c:idx val="3"/>
              <c:layout>
                <c:manualLayout>
                  <c:x val="6.9324090121317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63-423F-AC19-EAC4B6FF3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Давыдюк М.В. (25)</c:v>
                </c:pt>
                <c:pt idx="1">
                  <c:v>Казак А.С. (25)</c:v>
                </c:pt>
                <c:pt idx="2">
                  <c:v>Шаратов В.В. (25)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63-423F-AC19-EAC4B6FF3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9824"/>
        <c:axId val="33871360"/>
      </c:barChart>
      <c:catAx>
        <c:axId val="3386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Black" pitchFamily="34" charset="0"/>
              </a:defRPr>
            </a:pPr>
            <a:endParaRPr lang="ru-RU"/>
          </a:p>
        </c:txPr>
        <c:crossAx val="33871360"/>
        <c:crosses val="autoZero"/>
        <c:auto val="1"/>
        <c:lblAlgn val="ctr"/>
        <c:lblOffset val="100"/>
        <c:noMultiLvlLbl val="0"/>
      </c:catAx>
      <c:valAx>
        <c:axId val="338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7942548848066"/>
          <c:y val="0.38029433820772401"/>
          <c:w val="0.35443168562263044"/>
          <c:h val="0.239411323584551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Гапоненко С.Н. (24)</c:v>
                </c:pt>
                <c:pt idx="1">
                  <c:v>ЗИО-19 1/9 Верлоцкая Е.А. (25)</c:v>
                </c:pt>
                <c:pt idx="2">
                  <c:v>ПКС-19 1/9 Лебидко Н.В. (25)</c:v>
                </c:pt>
                <c:pt idx="3">
                  <c:v>ПКС-19 1/11 Левочкина Н.В. (22)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95.8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A-4A8B-B901-A36BB1BC51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Гапоненко С.Н. (24)</c:v>
                </c:pt>
                <c:pt idx="1">
                  <c:v>ЗИО-19 1/9 Верлоцкая Е.А. (25)</c:v>
                </c:pt>
                <c:pt idx="2">
                  <c:v>ПКС-19 1/9 Лебидко Н.В. (25)</c:v>
                </c:pt>
                <c:pt idx="3">
                  <c:v>ПКС-19 1/11 Левочкина Н.В. (22)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12.5</c:v>
                </c:pt>
                <c:pt idx="1">
                  <c:v>52</c:v>
                </c:pt>
                <c:pt idx="2">
                  <c:v>48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A-4A8B-B901-A36BB1BC5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89792"/>
        <c:axId val="69491328"/>
      </c:barChart>
      <c:catAx>
        <c:axId val="6948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Black" pitchFamily="34" charset="0"/>
              </a:defRPr>
            </a:pPr>
            <a:endParaRPr lang="ru-RU"/>
          </a:p>
        </c:txPr>
        <c:crossAx val="69491328"/>
        <c:crosses val="autoZero"/>
        <c:auto val="1"/>
        <c:lblAlgn val="ctr"/>
        <c:lblOffset val="100"/>
        <c:noMultiLvlLbl val="0"/>
      </c:catAx>
      <c:valAx>
        <c:axId val="6949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7942548848066"/>
          <c:y val="0.38029433820772401"/>
          <c:w val="0.35443168562263044"/>
          <c:h val="0.239411323584551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5924-753C-4F67-8548-F005573B1552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8F53-69A1-46CB-9D0F-A73B08DA1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6AE88-561D-41F3-9AF8-28D4AB702D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4DD7-1A61-4041-A857-51A49C705187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93EB-0A11-46F7-A4AD-DF77808D3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D7A2-7B7D-49F0-8B56-9769E2CBAD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70D3426-2C2A-4ED0-B704-77209A770B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94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36" y="571481"/>
            <a:ext cx="628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Результаты учебной деятельности  групп </a:t>
            </a:r>
          </a:p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электротехнического</a:t>
            </a:r>
          </a:p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отделения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 семестр</a:t>
            </a:r>
          </a:p>
          <a:p>
            <a:pPr algn="ctr"/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2020-2021 уч. г.</a:t>
            </a:r>
          </a:p>
          <a:p>
            <a:pPr algn="ctr"/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500702"/>
            <a:ext cx="535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Зав. отделением  А.В.Ерохина</a:t>
            </a:r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9" y="-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85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92238" y="239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8986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B5ECD5B-5DBE-4414-BA1B-CFC2E64C4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68923"/>
              </p:ext>
            </p:extLst>
          </p:nvPr>
        </p:nvGraphicFramePr>
        <p:xfrm>
          <a:off x="1331640" y="2417366"/>
          <a:ext cx="5887040" cy="1896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880">
                  <a:extLst>
                    <a:ext uri="{9D8B030D-6E8A-4147-A177-3AD203B41FA5}">
                      <a16:colId xmlns:a16="http://schemas.microsoft.com/office/drawing/2014/main" val="1879325399"/>
                    </a:ext>
                  </a:extLst>
                </a:gridCol>
                <a:gridCol w="735880">
                  <a:extLst>
                    <a:ext uri="{9D8B030D-6E8A-4147-A177-3AD203B41FA5}">
                      <a16:colId xmlns:a16="http://schemas.microsoft.com/office/drawing/2014/main" val="2135798786"/>
                    </a:ext>
                  </a:extLst>
                </a:gridCol>
                <a:gridCol w="735880">
                  <a:extLst>
                    <a:ext uri="{9D8B030D-6E8A-4147-A177-3AD203B41FA5}">
                      <a16:colId xmlns:a16="http://schemas.microsoft.com/office/drawing/2014/main" val="141504037"/>
                    </a:ext>
                  </a:extLst>
                </a:gridCol>
                <a:gridCol w="735880">
                  <a:extLst>
                    <a:ext uri="{9D8B030D-6E8A-4147-A177-3AD203B41FA5}">
                      <a16:colId xmlns:a16="http://schemas.microsoft.com/office/drawing/2014/main" val="3299059685"/>
                    </a:ext>
                  </a:extLst>
                </a:gridCol>
                <a:gridCol w="735880">
                  <a:extLst>
                    <a:ext uri="{9D8B030D-6E8A-4147-A177-3AD203B41FA5}">
                      <a16:colId xmlns:a16="http://schemas.microsoft.com/office/drawing/2014/main" val="202318795"/>
                    </a:ext>
                  </a:extLst>
                </a:gridCol>
                <a:gridCol w="735880">
                  <a:extLst>
                    <a:ext uri="{9D8B030D-6E8A-4147-A177-3AD203B41FA5}">
                      <a16:colId xmlns:a16="http://schemas.microsoft.com/office/drawing/2014/main" val="1393489412"/>
                    </a:ext>
                  </a:extLst>
                </a:gridCol>
                <a:gridCol w="735880">
                  <a:extLst>
                    <a:ext uri="{9D8B030D-6E8A-4147-A177-3AD203B41FA5}">
                      <a16:colId xmlns:a16="http://schemas.microsoft.com/office/drawing/2014/main" val="1714329725"/>
                    </a:ext>
                  </a:extLst>
                </a:gridCol>
                <a:gridCol w="735880">
                  <a:extLst>
                    <a:ext uri="{9D8B030D-6E8A-4147-A177-3AD203B41FA5}">
                      <a16:colId xmlns:a16="http://schemas.microsoft.com/office/drawing/2014/main" val="1300104476"/>
                    </a:ext>
                  </a:extLst>
                </a:gridCol>
              </a:tblGrid>
              <a:tr h="905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ПКС-19 1/11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092822"/>
                  </a:ext>
                </a:extLst>
              </a:tr>
              <a:tr h="537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сем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709026"/>
                  </a:ext>
                </a:extLst>
              </a:tr>
              <a:tr h="45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сем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294216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7AB7C0EE-C035-4126-B3F3-B0D3823E9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21" y="1249919"/>
            <a:ext cx="513935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стипендиатов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и 2 семестр 2020-2021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8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914ACB-8B29-4A27-B258-A524454F6FF7}"/>
              </a:ext>
            </a:extLst>
          </p:cNvPr>
          <p:cNvSpPr/>
          <p:nvPr/>
        </p:nvSpPr>
        <p:spPr>
          <a:xfrm>
            <a:off x="1043608" y="764704"/>
            <a:ext cx="7704856" cy="285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Усилить работу со слабоуспевающими студентами.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ежедневный мониторинг посещаемости учебных занятий с оперативным реагированием на каждый случай пропуски без уважительной причины.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Кураторам групп поставить родителей в известность о результатах промежуточной аттестации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Особенное внимание уделить студентам, имеющим академические задолженности.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0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71" y="-69792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Контингент студентов отделения </a:t>
            </a:r>
            <a:br>
              <a:rPr lang="ru-RU" sz="2400" b="1" dirty="0"/>
            </a:br>
            <a:r>
              <a:rPr lang="ru-RU" sz="2400" b="1" dirty="0"/>
              <a:t>на 30.06.2021 г</a:t>
            </a:r>
            <a:endParaRPr lang="ru-RU" sz="2400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3B7B908-004C-4B2B-B4CA-636BBCAA9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23922"/>
              </p:ext>
            </p:extLst>
          </p:nvPr>
        </p:nvGraphicFramePr>
        <p:xfrm>
          <a:off x="827584" y="2780928"/>
          <a:ext cx="7344816" cy="2476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056">
                  <a:extLst>
                    <a:ext uri="{9D8B030D-6E8A-4147-A177-3AD203B41FA5}">
                      <a16:colId xmlns:a16="http://schemas.microsoft.com/office/drawing/2014/main" val="1775569713"/>
                    </a:ext>
                  </a:extLst>
                </a:gridCol>
                <a:gridCol w="3672760">
                  <a:extLst>
                    <a:ext uri="{9D8B030D-6E8A-4147-A177-3AD203B41FA5}">
                      <a16:colId xmlns:a16="http://schemas.microsoft.com/office/drawing/2014/main" val="2221403420"/>
                    </a:ext>
                  </a:extLst>
                </a:gridCol>
              </a:tblGrid>
              <a:tr h="4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курс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923311"/>
                  </a:ext>
                </a:extLst>
              </a:tr>
              <a:tr h="4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курс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283391"/>
                  </a:ext>
                </a:extLst>
              </a:tr>
              <a:tr h="4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курс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000065"/>
                  </a:ext>
                </a:extLst>
              </a:tr>
              <a:tr h="4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курс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944727"/>
                  </a:ext>
                </a:extLst>
              </a:tr>
              <a:tr h="4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978887"/>
                  </a:ext>
                </a:extLst>
              </a:tr>
              <a:tr h="4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Академ.отпуск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(</a:t>
                      </a:r>
                      <a:r>
                        <a:rPr lang="ru-RU" sz="1400" dirty="0" err="1">
                          <a:effectLst/>
                        </a:rPr>
                        <a:t>Ислямова</a:t>
                      </a:r>
                      <a:r>
                        <a:rPr lang="ru-RU" sz="1400" dirty="0">
                          <a:effectLst/>
                        </a:rPr>
                        <a:t> Е., </a:t>
                      </a:r>
                      <a:r>
                        <a:rPr lang="ru-RU" sz="1400" dirty="0" err="1">
                          <a:effectLst/>
                        </a:rPr>
                        <a:t>Братенков</a:t>
                      </a:r>
                      <a:r>
                        <a:rPr lang="ru-RU" sz="1400" dirty="0">
                          <a:effectLst/>
                        </a:rPr>
                        <a:t> М.)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2338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6" y="-14554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5150" y="404813"/>
            <a:ext cx="58340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ИТОГИ</a:t>
            </a:r>
            <a:endParaRPr lang="ru-RU" sz="1600" b="1" dirty="0">
              <a:latin typeface="Arial Black" pitchFamily="34" charset="0"/>
            </a:endParaRPr>
          </a:p>
          <a:p>
            <a:pPr algn="ctr" eaLnBrk="0" hangingPunct="0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 АТТЕСТАЦИИ СТУДЕНТОВ 1 КУРСА</a:t>
            </a:r>
            <a:endParaRPr lang="ru-RU" sz="1600" b="1" dirty="0">
              <a:latin typeface="Arial Black" pitchFamily="34" charset="0"/>
            </a:endParaRPr>
          </a:p>
          <a:p>
            <a:pPr algn="ctr" eaLnBrk="0" hangingPunct="0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ЗА 2 СЕМЕСТР 2020 – 2021 уч. года</a:t>
            </a:r>
            <a:endParaRPr lang="ru-RU" sz="1600" b="1" dirty="0">
              <a:latin typeface="Arial Black" pitchFamily="34" charset="0"/>
            </a:endParaRPr>
          </a:p>
          <a:p>
            <a:pPr eaLnBrk="0" hangingPunct="0"/>
            <a:endParaRPr lang="ru-RU" dirty="0">
              <a:latin typeface="Arial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A318AC3-11AF-459E-8F5C-B4446236C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91289"/>
              </p:ext>
            </p:extLst>
          </p:nvPr>
        </p:nvGraphicFramePr>
        <p:xfrm>
          <a:off x="827584" y="2060848"/>
          <a:ext cx="7416824" cy="3196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981">
                  <a:extLst>
                    <a:ext uri="{9D8B030D-6E8A-4147-A177-3AD203B41FA5}">
                      <a16:colId xmlns:a16="http://schemas.microsoft.com/office/drawing/2014/main" val="2707598564"/>
                    </a:ext>
                  </a:extLst>
                </a:gridCol>
                <a:gridCol w="869802">
                  <a:extLst>
                    <a:ext uri="{9D8B030D-6E8A-4147-A177-3AD203B41FA5}">
                      <a16:colId xmlns:a16="http://schemas.microsoft.com/office/drawing/2014/main" val="954653708"/>
                    </a:ext>
                  </a:extLst>
                </a:gridCol>
                <a:gridCol w="554646">
                  <a:extLst>
                    <a:ext uri="{9D8B030D-6E8A-4147-A177-3AD203B41FA5}">
                      <a16:colId xmlns:a16="http://schemas.microsoft.com/office/drawing/2014/main" val="4236494293"/>
                    </a:ext>
                  </a:extLst>
                </a:gridCol>
                <a:gridCol w="554646">
                  <a:extLst>
                    <a:ext uri="{9D8B030D-6E8A-4147-A177-3AD203B41FA5}">
                      <a16:colId xmlns:a16="http://schemas.microsoft.com/office/drawing/2014/main" val="2388885389"/>
                    </a:ext>
                  </a:extLst>
                </a:gridCol>
                <a:gridCol w="429024">
                  <a:extLst>
                    <a:ext uri="{9D8B030D-6E8A-4147-A177-3AD203B41FA5}">
                      <a16:colId xmlns:a16="http://schemas.microsoft.com/office/drawing/2014/main" val="1802021550"/>
                    </a:ext>
                  </a:extLst>
                </a:gridCol>
                <a:gridCol w="689082">
                  <a:extLst>
                    <a:ext uri="{9D8B030D-6E8A-4147-A177-3AD203B41FA5}">
                      <a16:colId xmlns:a16="http://schemas.microsoft.com/office/drawing/2014/main" val="1407766720"/>
                    </a:ext>
                  </a:extLst>
                </a:gridCol>
                <a:gridCol w="689082">
                  <a:extLst>
                    <a:ext uri="{9D8B030D-6E8A-4147-A177-3AD203B41FA5}">
                      <a16:colId xmlns:a16="http://schemas.microsoft.com/office/drawing/2014/main" val="3356669486"/>
                    </a:ext>
                  </a:extLst>
                </a:gridCol>
                <a:gridCol w="1239321">
                  <a:extLst>
                    <a:ext uri="{9D8B030D-6E8A-4147-A177-3AD203B41FA5}">
                      <a16:colId xmlns:a16="http://schemas.microsoft.com/office/drawing/2014/main" val="2826411105"/>
                    </a:ext>
                  </a:extLst>
                </a:gridCol>
                <a:gridCol w="1231240">
                  <a:extLst>
                    <a:ext uri="{9D8B030D-6E8A-4147-A177-3AD203B41FA5}">
                      <a16:colId xmlns:a16="http://schemas.microsoft.com/office/drawing/2014/main" val="1015735342"/>
                    </a:ext>
                  </a:extLst>
                </a:gridCol>
              </a:tblGrid>
              <a:tr h="5812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(численность студентов)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271585"/>
                  </a:ext>
                </a:extLst>
              </a:tr>
              <a:tr h="871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и «5»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«2»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«н/а»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49787"/>
                  </a:ext>
                </a:extLst>
              </a:tr>
              <a:tr h="581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Давыдюк М.В.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53455"/>
                  </a:ext>
                </a:extLst>
              </a:tr>
              <a:tr h="581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Казак А.С. 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897653"/>
                  </a:ext>
                </a:extLst>
              </a:tr>
              <a:tr h="581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Шаратов В.В.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2824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4766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УСПЕВАЕМОСТИ</a:t>
            </a:r>
            <a:br>
              <a:rPr lang="ru-RU" b="1" dirty="0"/>
            </a:br>
            <a:r>
              <a:rPr lang="ru-RU" b="1" dirty="0"/>
              <a:t>в группах 1 курса за 2 семестр обучения</a:t>
            </a:r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CCBBAED-7117-4ECB-9646-0264082BC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819854"/>
              </p:ext>
            </p:extLst>
          </p:nvPr>
        </p:nvGraphicFramePr>
        <p:xfrm>
          <a:off x="899592" y="1952624"/>
          <a:ext cx="6596583" cy="370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Сравнительный анализ абсолютной  и качественной успеваемости </a:t>
            </a:r>
            <a:br>
              <a:rPr lang="ru-RU" b="1" dirty="0"/>
            </a:br>
            <a:r>
              <a:rPr lang="ru-RU" b="1" dirty="0"/>
              <a:t> 1 курса  за 2 семестр 2020-2021 уч. год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A565980-E0E2-40D3-955B-AF24BF0EF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07660"/>
              </p:ext>
            </p:extLst>
          </p:nvPr>
        </p:nvGraphicFramePr>
        <p:xfrm>
          <a:off x="971601" y="1824037"/>
          <a:ext cx="6348362" cy="390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29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ИТОГИ</a:t>
            </a:r>
            <a:endParaRPr lang="ru-RU" dirty="0"/>
          </a:p>
          <a:p>
            <a:pPr algn="ctr"/>
            <a:r>
              <a:rPr lang="ru-RU" b="1" dirty="0"/>
              <a:t> АТТЕСТАЦИИ СТУДЕНТОВ 2 КУРСА</a:t>
            </a:r>
            <a:endParaRPr lang="ru-RU" dirty="0"/>
          </a:p>
          <a:p>
            <a:pPr algn="ctr"/>
            <a:r>
              <a:rPr lang="ru-RU" b="1" dirty="0"/>
              <a:t>ЗА 2 СЕМЕСТР 2020 – 2021 уч. года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DFF75CE-03AD-4BD8-AD3A-22FEB2F2B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69791"/>
              </p:ext>
            </p:extLst>
          </p:nvPr>
        </p:nvGraphicFramePr>
        <p:xfrm>
          <a:off x="827584" y="1916832"/>
          <a:ext cx="6949895" cy="3456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954">
                  <a:extLst>
                    <a:ext uri="{9D8B030D-6E8A-4147-A177-3AD203B41FA5}">
                      <a16:colId xmlns:a16="http://schemas.microsoft.com/office/drawing/2014/main" val="21501341"/>
                    </a:ext>
                  </a:extLst>
                </a:gridCol>
                <a:gridCol w="815043">
                  <a:extLst>
                    <a:ext uri="{9D8B030D-6E8A-4147-A177-3AD203B41FA5}">
                      <a16:colId xmlns:a16="http://schemas.microsoft.com/office/drawing/2014/main" val="1054006922"/>
                    </a:ext>
                  </a:extLst>
                </a:gridCol>
                <a:gridCol w="519728">
                  <a:extLst>
                    <a:ext uri="{9D8B030D-6E8A-4147-A177-3AD203B41FA5}">
                      <a16:colId xmlns:a16="http://schemas.microsoft.com/office/drawing/2014/main" val="3870216830"/>
                    </a:ext>
                  </a:extLst>
                </a:gridCol>
                <a:gridCol w="519728">
                  <a:extLst>
                    <a:ext uri="{9D8B030D-6E8A-4147-A177-3AD203B41FA5}">
                      <a16:colId xmlns:a16="http://schemas.microsoft.com/office/drawing/2014/main" val="335797488"/>
                    </a:ext>
                  </a:extLst>
                </a:gridCol>
                <a:gridCol w="402015">
                  <a:extLst>
                    <a:ext uri="{9D8B030D-6E8A-4147-A177-3AD203B41FA5}">
                      <a16:colId xmlns:a16="http://schemas.microsoft.com/office/drawing/2014/main" val="378603812"/>
                    </a:ext>
                  </a:extLst>
                </a:gridCol>
                <a:gridCol w="645701">
                  <a:extLst>
                    <a:ext uri="{9D8B030D-6E8A-4147-A177-3AD203B41FA5}">
                      <a16:colId xmlns:a16="http://schemas.microsoft.com/office/drawing/2014/main" val="1074530808"/>
                    </a:ext>
                  </a:extLst>
                </a:gridCol>
                <a:gridCol w="645701">
                  <a:extLst>
                    <a:ext uri="{9D8B030D-6E8A-4147-A177-3AD203B41FA5}">
                      <a16:colId xmlns:a16="http://schemas.microsoft.com/office/drawing/2014/main" val="2078653531"/>
                    </a:ext>
                  </a:extLst>
                </a:gridCol>
                <a:gridCol w="1161299">
                  <a:extLst>
                    <a:ext uri="{9D8B030D-6E8A-4147-A177-3AD203B41FA5}">
                      <a16:colId xmlns:a16="http://schemas.microsoft.com/office/drawing/2014/main" val="269167167"/>
                    </a:ext>
                  </a:extLst>
                </a:gridCol>
                <a:gridCol w="1153726">
                  <a:extLst>
                    <a:ext uri="{9D8B030D-6E8A-4147-A177-3AD203B41FA5}">
                      <a16:colId xmlns:a16="http://schemas.microsoft.com/office/drawing/2014/main" val="1629298678"/>
                    </a:ext>
                  </a:extLst>
                </a:gridCol>
              </a:tblGrid>
              <a:tr h="5317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(численность студентов)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080259"/>
                  </a:ext>
                </a:extLst>
              </a:tr>
              <a:tr h="797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«4» и «5»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«н/а»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26353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Гапоненко С.Н. (24)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МЭПЗ-19 1/9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95,8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12,5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763759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Верлоцкая Е.А. 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940782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</a:rPr>
                        <a:t>Лебидко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 Н.В.  (25)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ПКС-19 1/9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774196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Левочкина Н.В.  (22)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ПКС-19 1/11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4316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29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1CFF3E-9376-471A-A2D0-B94FD3B6D14B}"/>
              </a:ext>
            </a:extLst>
          </p:cNvPr>
          <p:cNvSpPr/>
          <p:nvPr/>
        </p:nvSpPr>
        <p:spPr>
          <a:xfrm>
            <a:off x="2069234" y="384472"/>
            <a:ext cx="5671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УСПЕВАЕМОСТИ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группах 2 курса за 2 семестр обучения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E0CEC8-C97B-4B10-9BE0-BAE458739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00" y="1481354"/>
            <a:ext cx="6906683" cy="38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Сравнительный анализ абсолютной  и качественной успеваемости </a:t>
            </a:r>
            <a:br>
              <a:rPr lang="ru-RU" b="1" dirty="0"/>
            </a:br>
            <a:r>
              <a:rPr lang="ru-RU" b="1" dirty="0"/>
              <a:t> 2 курса  за 2 семестр 2020-2021 уч. год</a:t>
            </a:r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F316113-6F17-4CFD-97E2-C37EA06AD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882338"/>
              </p:ext>
            </p:extLst>
          </p:nvPr>
        </p:nvGraphicFramePr>
        <p:xfrm>
          <a:off x="1043608" y="1824037"/>
          <a:ext cx="6481142" cy="369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9" y="-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85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92238" y="239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8986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 результатам 1 семестра </a:t>
            </a:r>
            <a:br>
              <a:rPr lang="ru-RU" sz="2400" b="1" dirty="0"/>
            </a:br>
            <a:r>
              <a:rPr lang="ru-RU" sz="2400" b="1" dirty="0"/>
              <a:t>назначена стипендия</a:t>
            </a:r>
            <a:endParaRPr lang="ru-RU" sz="24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2AA96A4-DC8F-45F8-BAB3-D6374F669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54122"/>
              </p:ext>
            </p:extLst>
          </p:nvPr>
        </p:nvGraphicFramePr>
        <p:xfrm>
          <a:off x="1187624" y="2204864"/>
          <a:ext cx="6984775" cy="3312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499">
                  <a:extLst>
                    <a:ext uri="{9D8B030D-6E8A-4147-A177-3AD203B41FA5}">
                      <a16:colId xmlns:a16="http://schemas.microsoft.com/office/drawing/2014/main" val="3066587277"/>
                    </a:ext>
                  </a:extLst>
                </a:gridCol>
                <a:gridCol w="1579997">
                  <a:extLst>
                    <a:ext uri="{9D8B030D-6E8A-4147-A177-3AD203B41FA5}">
                      <a16:colId xmlns:a16="http://schemas.microsoft.com/office/drawing/2014/main" val="279797057"/>
                    </a:ext>
                  </a:extLst>
                </a:gridCol>
                <a:gridCol w="1844377">
                  <a:extLst>
                    <a:ext uri="{9D8B030D-6E8A-4147-A177-3AD203B41FA5}">
                      <a16:colId xmlns:a16="http://schemas.microsoft.com/office/drawing/2014/main" val="2298517421"/>
                    </a:ext>
                  </a:extLst>
                </a:gridCol>
                <a:gridCol w="2066902">
                  <a:extLst>
                    <a:ext uri="{9D8B030D-6E8A-4147-A177-3AD203B41FA5}">
                      <a16:colId xmlns:a16="http://schemas.microsoft.com/office/drawing/2014/main" val="3840682090"/>
                    </a:ext>
                  </a:extLst>
                </a:gridCol>
              </a:tblGrid>
              <a:tr h="567545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акад. стипендия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контингент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 получающих стипендию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6373479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4167531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7743729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3927310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818575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374963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7304960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ПКС-19 1/11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1167828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МЭПЗ-18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0903400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По отделению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4608022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 2 групп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3995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279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1405</TotalTime>
  <Words>843</Words>
  <Application>Microsoft Office PowerPoint</Application>
  <PresentationFormat>Экран (4:3)</PresentationFormat>
  <Paragraphs>221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Тема Office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Пользователь</cp:lastModifiedBy>
  <cp:revision>77</cp:revision>
  <dcterms:created xsi:type="dcterms:W3CDTF">2019-04-24T06:05:40Z</dcterms:created>
  <dcterms:modified xsi:type="dcterms:W3CDTF">2022-03-28T09:07:33Z</dcterms:modified>
</cp:coreProperties>
</file>