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321" r:id="rId2"/>
    <p:sldId id="305" r:id="rId3"/>
    <p:sldId id="347" r:id="rId4"/>
    <p:sldId id="338" r:id="rId5"/>
    <p:sldId id="348" r:id="rId6"/>
    <p:sldId id="303" r:id="rId7"/>
    <p:sldId id="306" r:id="rId8"/>
    <p:sldId id="309" r:id="rId9"/>
    <p:sldId id="310" r:id="rId10"/>
    <p:sldId id="340" r:id="rId11"/>
    <p:sldId id="257" r:id="rId12"/>
    <p:sldId id="341" r:id="rId13"/>
    <p:sldId id="343" r:id="rId14"/>
    <p:sldId id="342" r:id="rId15"/>
    <p:sldId id="344" r:id="rId16"/>
    <p:sldId id="345" r:id="rId17"/>
    <p:sldId id="346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142538033809602"/>
          <c:y val="3.4351004894159751E-2"/>
          <c:w val="0.59897997504025835"/>
          <c:h val="0.64010668372213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МЭПЗ-21 1/9  Воронцов В.И.</c:v>
                </c:pt>
                <c:pt idx="1">
                  <c:v>ЗИО-21 1/9 Левченко И.Н.</c:v>
                </c:pt>
                <c:pt idx="2">
                  <c:v>ЗИО-21 1/11  Князева Е.В.</c:v>
                </c:pt>
                <c:pt idx="3">
                  <c:v>СИС-21 1/9 Заиченко Е.Н.</c:v>
                </c:pt>
                <c:pt idx="4">
                  <c:v>СИС-21 2/9 Д.  Кадырова М.Р.</c:v>
                </c:pt>
                <c:pt idx="5">
                  <c:v>МЭПЗ-20 1/9 Давыдюк М.В. </c:v>
                </c:pt>
                <c:pt idx="6">
                  <c:v>ЗИО-20 1/9 Гончарова А.И.</c:v>
                </c:pt>
                <c:pt idx="7">
                  <c:v>ПКС-20 1/9 Письменная О.Ю.</c:v>
                </c:pt>
                <c:pt idx="8">
                  <c:v>ЗИО-19 1/9 Верлоцкая Е.А.</c:v>
                </c:pt>
                <c:pt idx="9">
                  <c:v>ПКС-19 1/9 Лебидко Н.В.</c:v>
                </c:pt>
                <c:pt idx="10">
                  <c:v>ПКС-19 1/11 Левочкина Н.В.</c:v>
                </c:pt>
                <c:pt idx="11">
                  <c:v>МЭПЗ-19 1/9 Гапоненко С.Н.</c:v>
                </c:pt>
                <c:pt idx="12">
                  <c:v>МЭПЗ-18 1/9 Рахматулина Е.В.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68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91.7</c:v>
                </c:pt>
                <c:pt idx="12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F-4EA6-AE26-4FA1BD3016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-6.9053602342259669E-3"/>
                  <c:y val="-1.588623038991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DF-4EA6-AE26-4FA1BD301657}"/>
                </c:ext>
              </c:extLst>
            </c:dLbl>
            <c:dLbl>
              <c:idx val="1"/>
              <c:layout>
                <c:manualLayout>
                  <c:x val="-2.6502006398143835E-4"/>
                  <c:y val="-1.061437619067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DF-4EA6-AE26-4FA1BD301657}"/>
                </c:ext>
              </c:extLst>
            </c:dLbl>
            <c:dLbl>
              <c:idx val="2"/>
              <c:layout>
                <c:manualLayout>
                  <c:x val="-2.2457299220576153E-3"/>
                  <c:y val="-8.0622171789159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F-4EA6-AE26-4FA1BD301657}"/>
                </c:ext>
              </c:extLst>
            </c:dLbl>
            <c:dLbl>
              <c:idx val="3"/>
              <c:layout>
                <c:manualLayout>
                  <c:x val="-3.3547934167804977E-3"/>
                  <c:y val="-8.8476813860481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DF-4EA6-AE26-4FA1BD301657}"/>
                </c:ext>
              </c:extLst>
            </c:dLbl>
            <c:dLbl>
              <c:idx val="4"/>
              <c:layout>
                <c:manualLayout>
                  <c:x val="2.202474690663667E-2"/>
                  <c:y val="-7.0298769771528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F-4EA6-AE26-4FA1BD301657}"/>
                </c:ext>
              </c:extLst>
            </c:dLbl>
            <c:dLbl>
              <c:idx val="5"/>
              <c:layout>
                <c:manualLayout>
                  <c:x val="1.0647073371147012E-3"/>
                  <c:y val="-9.7853673387487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DF-4EA6-AE26-4FA1BD301657}"/>
                </c:ext>
              </c:extLst>
            </c:dLbl>
            <c:dLbl>
              <c:idx val="6"/>
              <c:layout>
                <c:manualLayout>
                  <c:x val="4.9251290397210245E-3"/>
                  <c:y val="-1.171646162858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DF-4EA6-AE26-4FA1BD301657}"/>
                </c:ext>
              </c:extLst>
            </c:dLbl>
            <c:dLbl>
              <c:idx val="7"/>
              <c:layout>
                <c:manualLayout>
                  <c:x val="-1.1539780931638865E-3"/>
                  <c:y val="-6.8237779592138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269142595139849E-2"/>
                      <c:h val="3.8763644028244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0DF-4EA6-AE26-4FA1BD301657}"/>
                </c:ext>
              </c:extLst>
            </c:dLbl>
            <c:dLbl>
              <c:idx val="8"/>
              <c:layout>
                <c:manualLayout>
                  <c:x val="2.5141006310381415E-3"/>
                  <c:y val="-9.1670702849314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DF-4EA6-AE26-4FA1BD301657}"/>
                </c:ext>
              </c:extLst>
            </c:dLbl>
            <c:dLbl>
              <c:idx val="9"/>
              <c:layout>
                <c:manualLayout>
                  <c:x val="-1.1538983159020016E-3"/>
                  <c:y val="-1.130426359270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DF-4EA6-AE26-4FA1BD301657}"/>
                </c:ext>
              </c:extLst>
            </c:dLbl>
            <c:dLbl>
              <c:idx val="10"/>
              <c:layout>
                <c:manualLayout>
                  <c:x val="1.4479887532276733E-2"/>
                  <c:y val="-1.350642530731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06999656957775E-2"/>
                      <c:h val="3.0909317354662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0DF-4EA6-AE26-4FA1BD301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МЭПЗ-21 1/9  Воронцов В.И.</c:v>
                </c:pt>
                <c:pt idx="1">
                  <c:v>ЗИО-21 1/9 Левченко И.Н.</c:v>
                </c:pt>
                <c:pt idx="2">
                  <c:v>ЗИО-21 1/11  Князева Е.В.</c:v>
                </c:pt>
                <c:pt idx="3">
                  <c:v>СИС-21 1/9 Заиченко Е.Н.</c:v>
                </c:pt>
                <c:pt idx="4">
                  <c:v>СИС-21 2/9 Д.  Кадырова М.Р.</c:v>
                </c:pt>
                <c:pt idx="5">
                  <c:v>МЭПЗ-20 1/9 Давыдюк М.В. </c:v>
                </c:pt>
                <c:pt idx="6">
                  <c:v>ЗИО-20 1/9 Гончарова А.И.</c:v>
                </c:pt>
                <c:pt idx="7">
                  <c:v>ПКС-20 1/9 Письменная О.Ю.</c:v>
                </c:pt>
                <c:pt idx="8">
                  <c:v>ЗИО-19 1/9 Верлоцкая Е.А.</c:v>
                </c:pt>
                <c:pt idx="9">
                  <c:v>ПКС-19 1/9 Лебидко Н.В.</c:v>
                </c:pt>
                <c:pt idx="10">
                  <c:v>ПКС-19 1/11 Левочкина Н.В.</c:v>
                </c:pt>
                <c:pt idx="11">
                  <c:v>МЭПЗ-19 1/9 Гапоненко С.Н.</c:v>
                </c:pt>
                <c:pt idx="12">
                  <c:v>МЭПЗ-18 1/9 Рахматулина Е.В.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32</c:v>
                </c:pt>
                <c:pt idx="1">
                  <c:v>44</c:v>
                </c:pt>
                <c:pt idx="2">
                  <c:v>70.8</c:v>
                </c:pt>
                <c:pt idx="3">
                  <c:v>72</c:v>
                </c:pt>
                <c:pt idx="4">
                  <c:v>36</c:v>
                </c:pt>
                <c:pt idx="5">
                  <c:v>32</c:v>
                </c:pt>
                <c:pt idx="6">
                  <c:v>40</c:v>
                </c:pt>
                <c:pt idx="7">
                  <c:v>72</c:v>
                </c:pt>
                <c:pt idx="8">
                  <c:v>64</c:v>
                </c:pt>
                <c:pt idx="9">
                  <c:v>62.5</c:v>
                </c:pt>
                <c:pt idx="10">
                  <c:v>61.9</c:v>
                </c:pt>
                <c:pt idx="11">
                  <c:v>25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DF-4EA6-AE26-4FA1BD301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9824"/>
        <c:axId val="33871360"/>
      </c:barChart>
      <c:catAx>
        <c:axId val="33869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 baseline="0">
                <a:latin typeface="Arial Black" pitchFamily="34" charset="0"/>
              </a:defRPr>
            </a:pPr>
            <a:endParaRPr lang="ru-RU"/>
          </a:p>
        </c:txPr>
        <c:crossAx val="33871360"/>
        <c:crosses val="autoZero"/>
        <c:auto val="1"/>
        <c:lblAlgn val="ctr"/>
        <c:lblOffset val="100"/>
        <c:noMultiLvlLbl val="0"/>
      </c:catAx>
      <c:valAx>
        <c:axId val="33871360"/>
        <c:scaling>
          <c:orientation val="minMax"/>
        </c:scaling>
        <c:delete val="0"/>
        <c:axPos val="b"/>
        <c:majorGridlines>
          <c:spPr>
            <a:ln w="9525"/>
          </c:spPr>
        </c:majorGridlines>
        <c:numFmt formatCode="General" sourceLinked="1"/>
        <c:majorTickMark val="out"/>
        <c:minorTickMark val="none"/>
        <c:tickLblPos val="nextTo"/>
        <c:crossAx val="338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961669826549434"/>
          <c:y val="0.79471606662511562"/>
          <c:w val="0.30494331825543086"/>
          <c:h val="8.4747104327249079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Рахматулина Е.В. (21)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8-437B-AF97-BD765336A7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Рахматулина Е.В. (21)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8-437B-AF97-BD765336A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89792"/>
        <c:axId val="69491328"/>
      </c:barChart>
      <c:catAx>
        <c:axId val="6948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Black" pitchFamily="34" charset="0"/>
              </a:defRPr>
            </a:pPr>
            <a:endParaRPr lang="ru-RU"/>
          </a:p>
        </c:txPr>
        <c:crossAx val="69491328"/>
        <c:crosses val="autoZero"/>
        <c:auto val="1"/>
        <c:lblAlgn val="ctr"/>
        <c:lblOffset val="100"/>
        <c:noMultiLvlLbl val="0"/>
      </c:catAx>
      <c:valAx>
        <c:axId val="6949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7942548848066"/>
          <c:y val="0.38029433820772401"/>
          <c:w val="0.35443168562263044"/>
          <c:h val="0.239411323584551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142538033809602"/>
          <c:y val="3.4351004894159751E-2"/>
          <c:w val="0.59897997504025835"/>
          <c:h val="0.64010668372213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02420242024202E-2"/>
                  <c:y val="4.179728317659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6-455C-B648-02CE4D06FB82}"/>
                </c:ext>
              </c:extLst>
            </c:dLbl>
            <c:dLbl>
              <c:idx val="1"/>
              <c:layout>
                <c:manualLayout>
                  <c:x val="4.1804180418041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6-455C-B648-02CE4D06F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 2020-2021</c:v>
                </c:pt>
                <c:pt idx="1">
                  <c:v>1 семестр 2021-2022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96.8</c:v>
                </c:pt>
                <c:pt idx="1">
                  <c:v>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E6-455C-B648-02CE4D06FB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-6.9053602342259669E-3"/>
                  <c:y val="-1.588623038991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6-455C-B648-02CE4D06FB82}"/>
                </c:ext>
              </c:extLst>
            </c:dLbl>
            <c:dLbl>
              <c:idx val="1"/>
              <c:layout>
                <c:manualLayout>
                  <c:x val="-2.6502006398143835E-4"/>
                  <c:y val="-1.061437619067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E6-455C-B648-02CE4D06F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 2020-2021</c:v>
                </c:pt>
                <c:pt idx="1">
                  <c:v>1 семестр 2021-2022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47.5</c:v>
                </c:pt>
                <c:pt idx="1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E6-455C-B648-02CE4D06F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9824"/>
        <c:axId val="33871360"/>
      </c:barChart>
      <c:catAx>
        <c:axId val="33869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 baseline="0">
                <a:latin typeface="Arial Black" pitchFamily="34" charset="0"/>
              </a:defRPr>
            </a:pPr>
            <a:endParaRPr lang="ru-RU"/>
          </a:p>
        </c:txPr>
        <c:crossAx val="33871360"/>
        <c:crosses val="autoZero"/>
        <c:auto val="1"/>
        <c:lblAlgn val="ctr"/>
        <c:lblOffset val="100"/>
        <c:noMultiLvlLbl val="0"/>
      </c:catAx>
      <c:valAx>
        <c:axId val="33871360"/>
        <c:scaling>
          <c:orientation val="minMax"/>
        </c:scaling>
        <c:delete val="0"/>
        <c:axPos val="b"/>
        <c:majorGridlines>
          <c:spPr>
            <a:ln w="9525"/>
          </c:spPr>
        </c:majorGridlines>
        <c:numFmt formatCode="General" sourceLinked="1"/>
        <c:majorTickMark val="out"/>
        <c:minorTickMark val="none"/>
        <c:tickLblPos val="nextTo"/>
        <c:crossAx val="338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38674768094649"/>
          <c:y val="0.78551559538352089"/>
          <c:w val="0.48536143378117341"/>
          <c:h val="0.151622771291519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40142946301094E-2"/>
          <c:y val="3.1505545677758019E-2"/>
          <c:w val="0.94615985705369887"/>
          <c:h val="0.715318939971213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МЭПЗ-21 1/9 (25) Воронцов В.И.</c:v>
                </c:pt>
                <c:pt idx="1">
                  <c:v>ЗИО-21 1/9 (25) Левченко И.Н.</c:v>
                </c:pt>
                <c:pt idx="2">
                  <c:v>ЗИО-21 1/11 (24) Князева Е.В.</c:v>
                </c:pt>
                <c:pt idx="3">
                  <c:v>СИС-21 1/9 (25) Заиченко Е.Н.</c:v>
                </c:pt>
                <c:pt idx="4">
                  <c:v>СИС-21 2/9 Д. (25) Кадырова М.Р.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9-40D3-92E8-4BF0756135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МЭПЗ-21 1/9 (25) Воронцов В.И.</c:v>
                </c:pt>
                <c:pt idx="1">
                  <c:v>ЗИО-21 1/9 (25) Левченко И.Н.</c:v>
                </c:pt>
                <c:pt idx="2">
                  <c:v>ЗИО-21 1/11 (24) Князева Е.В.</c:v>
                </c:pt>
                <c:pt idx="3">
                  <c:v>СИС-21 1/9 (25) Заиченко Е.Н.</c:v>
                </c:pt>
                <c:pt idx="4">
                  <c:v>СИС-21 2/9 Д. (25) Кадырова М.Р.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11</c:v>
                </c:pt>
                <c:pt idx="2">
                  <c:v>16</c:v>
                </c:pt>
                <c:pt idx="3">
                  <c:v>18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9-40D3-92E8-4BF0756135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797227036395149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B9-40D3-92E8-4BF0756135DD}"/>
                </c:ext>
              </c:extLst>
            </c:dLbl>
            <c:dLbl>
              <c:idx val="2"/>
              <c:layout>
                <c:manualLayout>
                  <c:x val="8.68621064060803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B9-40D3-92E8-4BF0756135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МЭПЗ-21 1/9 (25) Воронцов В.И.</c:v>
                </c:pt>
                <c:pt idx="1">
                  <c:v>ЗИО-21 1/9 (25) Левченко И.Н.</c:v>
                </c:pt>
                <c:pt idx="2">
                  <c:v>ЗИО-21 1/11 (24) Князева Е.В.</c:v>
                </c:pt>
                <c:pt idx="3">
                  <c:v>СИС-21 1/9 (25) Заиченко Е.Н.</c:v>
                </c:pt>
                <c:pt idx="4">
                  <c:v>СИС-21 2/9 Д. (25) Кадырова М.Р.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7</c:v>
                </c:pt>
                <c:pt idx="3">
                  <c:v>7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B9-40D3-92E8-4BF0756135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175439075314893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B9-40D3-92E8-4BF0756135DD}"/>
                </c:ext>
              </c:extLst>
            </c:dLbl>
            <c:dLbl>
              <c:idx val="1"/>
              <c:layout>
                <c:manualLayout>
                  <c:x val="6.5146579804560263E-3"/>
                  <c:y val="-4.3010752688172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B9-40D3-92E8-4BF0756135DD}"/>
                </c:ext>
              </c:extLst>
            </c:dLbl>
            <c:dLbl>
              <c:idx val="2"/>
              <c:layout>
                <c:manualLayout>
                  <c:x val="8.6862106406079553E-3"/>
                  <c:y val="-7.88521356883818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B9-40D3-92E8-4BF0756135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МЭПЗ-21 1/9 (25) Воронцов В.И.</c:v>
                </c:pt>
                <c:pt idx="1">
                  <c:v>ЗИО-21 1/9 (25) Левченко И.Н.</c:v>
                </c:pt>
                <c:pt idx="2">
                  <c:v>ЗИО-21 1/11 (24) Князева Е.В.</c:v>
                </c:pt>
                <c:pt idx="3">
                  <c:v>СИС-21 1/9 (25) Заиченко Е.Н.</c:v>
                </c:pt>
                <c:pt idx="4">
                  <c:v>СИС-21 2/9 Д. (25) Кадырова М.Р.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B9-40D3-92E8-4BF0756135D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"н/а"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7972270363951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B9-40D3-92E8-4BF0756135DD}"/>
                </c:ext>
              </c:extLst>
            </c:dLbl>
            <c:dLbl>
              <c:idx val="1"/>
              <c:layout>
                <c:manualLayout>
                  <c:x val="6.5146579804560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B9-40D3-92E8-4BF0756135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МЭПЗ-21 1/9 (25) Воронцов В.И.</c:v>
                </c:pt>
                <c:pt idx="1">
                  <c:v>ЗИО-21 1/9 (25) Левченко И.Н.</c:v>
                </c:pt>
                <c:pt idx="2">
                  <c:v>ЗИО-21 1/11 (24) Князева Е.В.</c:v>
                </c:pt>
                <c:pt idx="3">
                  <c:v>СИС-21 1/9 (25) Заиченко Е.Н.</c:v>
                </c:pt>
                <c:pt idx="4">
                  <c:v>СИС-21 2/9 Д. (25) Кадырова М.Р.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B9-40D3-92E8-4BF075613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659648"/>
        <c:axId val="109661184"/>
        <c:axId val="0"/>
      </c:bar3DChart>
      <c:catAx>
        <c:axId val="10965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 Black" pitchFamily="34" charset="0"/>
              </a:defRPr>
            </a:pPr>
            <a:endParaRPr lang="ru-RU"/>
          </a:p>
        </c:txPr>
        <c:crossAx val="109661184"/>
        <c:crosses val="autoZero"/>
        <c:auto val="1"/>
        <c:lblAlgn val="ctr"/>
        <c:lblOffset val="100"/>
        <c:noMultiLvlLbl val="0"/>
      </c:catAx>
      <c:valAx>
        <c:axId val="1096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659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272961346153"/>
          <c:y val="4.3667727374786115E-2"/>
          <c:w val="0.59035643860579601"/>
          <c:h val="0.5687194852855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МЭПЗ-21 1/9 (25) Воронцов В.И.</c:v>
                </c:pt>
                <c:pt idx="1">
                  <c:v>ЗИО-21 1/9 (25) Левченко И.Н.</c:v>
                </c:pt>
                <c:pt idx="2">
                  <c:v>ЗИО-21 1/11 (24) Князева Е.В.</c:v>
                </c:pt>
                <c:pt idx="3">
                  <c:v>СИС-21 1/9 (25) Заиченко Е.Н.</c:v>
                </c:pt>
                <c:pt idx="4">
                  <c:v>СИС-21 2/9 Д. (25) Кадырова М.Р.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2-4549-A781-0DB11C6668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0"/>
                  <c:y val="2.373887240356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2-4549-A781-0DB11C6668F1}"/>
                </c:ext>
              </c:extLst>
            </c:dLbl>
            <c:dLbl>
              <c:idx val="2"/>
              <c:layout>
                <c:manualLayout>
                  <c:x val="4.0100250626566416E-3"/>
                  <c:y val="1.64726411923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2-4549-A781-0DB11C6668F1}"/>
                </c:ext>
              </c:extLst>
            </c:dLbl>
            <c:dLbl>
              <c:idx val="3"/>
              <c:layout>
                <c:manualLayout>
                  <c:x val="4.9274367019911981E-3"/>
                  <c:y val="1.816530426884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02-4549-A781-0DB11C666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МЭПЗ-21 1/9 (25) Воронцов В.И.</c:v>
                </c:pt>
                <c:pt idx="1">
                  <c:v>ЗИО-21 1/9 (25) Левченко И.Н.</c:v>
                </c:pt>
                <c:pt idx="2">
                  <c:v>ЗИО-21 1/11 (24) Князева Е.В.</c:v>
                </c:pt>
                <c:pt idx="3">
                  <c:v>СИС-21 1/9 (25) Заиченко Е.Н.</c:v>
                </c:pt>
                <c:pt idx="4">
                  <c:v>СИС-21 2/9 Д. (25) Кадырова М.Р.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</c:v>
                </c:pt>
                <c:pt idx="1">
                  <c:v>44</c:v>
                </c:pt>
                <c:pt idx="2">
                  <c:v>70.8</c:v>
                </c:pt>
                <c:pt idx="3">
                  <c:v>72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2-4549-A781-0DB11C666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9824"/>
        <c:axId val="33871360"/>
      </c:barChart>
      <c:catAx>
        <c:axId val="3386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Black" pitchFamily="34" charset="0"/>
              </a:defRPr>
            </a:pPr>
            <a:endParaRPr lang="ru-RU"/>
          </a:p>
        </c:txPr>
        <c:crossAx val="33871360"/>
        <c:crosses val="autoZero"/>
        <c:auto val="1"/>
        <c:lblAlgn val="ctr"/>
        <c:lblOffset val="100"/>
        <c:noMultiLvlLbl val="0"/>
      </c:catAx>
      <c:valAx>
        <c:axId val="338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35646202119472"/>
          <c:y val="0.38029422071559854"/>
          <c:w val="0.30173338858958421"/>
          <c:h val="0.1313926494882962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40142946301094E-2"/>
          <c:y val="3.1505545677758019E-2"/>
          <c:w val="0.94615985705369887"/>
          <c:h val="0.715318939971213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Гончарова А.И.</c:v>
                </c:pt>
                <c:pt idx="2">
                  <c:v>ПКС-20 1/9 (25)   Письменная О.Ю.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D-4964-90D9-4F6648D657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Гончарова А.И.</c:v>
                </c:pt>
                <c:pt idx="2">
                  <c:v>ПКС-20 1/9 (25)   Письменная О.Ю.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D-4964-90D9-4F6648D657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797227036395149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CD-4964-90D9-4F6648D657B2}"/>
                </c:ext>
              </c:extLst>
            </c:dLbl>
            <c:dLbl>
              <c:idx val="2"/>
              <c:layout>
                <c:manualLayout>
                  <c:x val="8.68621064060803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CD-4964-90D9-4F6648D657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Гончарова А.И.</c:v>
                </c:pt>
                <c:pt idx="2">
                  <c:v>ПКС-20 1/9 (25)   Письменная О.Ю.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15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CD-4964-90D9-4F6648D657B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75439075314893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CD-4964-90D9-4F6648D657B2}"/>
                </c:ext>
              </c:extLst>
            </c:dLbl>
            <c:dLbl>
              <c:idx val="1"/>
              <c:layout>
                <c:manualLayout>
                  <c:x val="6.5146579804560263E-3"/>
                  <c:y val="-4.3010752688172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CD-4964-90D9-4F6648D657B2}"/>
                </c:ext>
              </c:extLst>
            </c:dLbl>
            <c:dLbl>
              <c:idx val="2"/>
              <c:layout>
                <c:manualLayout>
                  <c:x val="8.6862106406079553E-3"/>
                  <c:y val="-7.88521356883818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CD-4964-90D9-4F6648D657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Гончарова А.И.</c:v>
                </c:pt>
                <c:pt idx="2">
                  <c:v>ПКС-20 1/9 (25)   Письменная О.Ю.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CD-4964-90D9-4F6648D657B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"н/а"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7972270363951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CD-4964-90D9-4F6648D657B2}"/>
                </c:ext>
              </c:extLst>
            </c:dLbl>
            <c:dLbl>
              <c:idx val="1"/>
              <c:layout>
                <c:manualLayout>
                  <c:x val="6.5146579804560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CD-4964-90D9-4F6648D657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МЭПЗ-20 1/9 (25) Давыдюк М.В. </c:v>
                </c:pt>
                <c:pt idx="1">
                  <c:v>ЗИО-20 1/9 (25)   Гончарова А.И.</c:v>
                </c:pt>
                <c:pt idx="2">
                  <c:v>ПКС-20 1/9 (25)   Письменная О.Ю.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CD-4964-90D9-4F6648D65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659648"/>
        <c:axId val="109661184"/>
        <c:axId val="0"/>
      </c:bar3DChart>
      <c:catAx>
        <c:axId val="10965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 Black" pitchFamily="34" charset="0"/>
              </a:defRPr>
            </a:pPr>
            <a:endParaRPr lang="ru-RU"/>
          </a:p>
        </c:txPr>
        <c:crossAx val="109661184"/>
        <c:crosses val="autoZero"/>
        <c:auto val="1"/>
        <c:lblAlgn val="ctr"/>
        <c:lblOffset val="100"/>
        <c:noMultiLvlLbl val="0"/>
      </c:catAx>
      <c:valAx>
        <c:axId val="1096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659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Давыдюк М.В. (25)</c:v>
                </c:pt>
                <c:pt idx="1">
                  <c:v>Гончарова А.И. (25)</c:v>
                </c:pt>
                <c:pt idx="2">
                  <c:v>Письменная О.Ю. (25)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7-4AE8-AC04-A66431EDE8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0"/>
                  <c:y val="2.373887240356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7-4AE8-AC04-A66431EDE8A9}"/>
                </c:ext>
              </c:extLst>
            </c:dLbl>
            <c:dLbl>
              <c:idx val="2"/>
              <c:layout>
                <c:manualLayout>
                  <c:x val="0"/>
                  <c:y val="2.373887240356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7-4AE8-AC04-A66431EDE8A9}"/>
                </c:ext>
              </c:extLst>
            </c:dLbl>
            <c:dLbl>
              <c:idx val="3"/>
              <c:layout>
                <c:manualLayout>
                  <c:x val="6.9324090121317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7-4AE8-AC04-A66431EDE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Давыдюк М.В. (25)</c:v>
                </c:pt>
                <c:pt idx="1">
                  <c:v>Гончарова А.И. (25)</c:v>
                </c:pt>
                <c:pt idx="2">
                  <c:v>Письменная О.Ю. (25)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40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7-4AE8-AC04-A66431EDE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9824"/>
        <c:axId val="33871360"/>
      </c:barChart>
      <c:catAx>
        <c:axId val="3386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Black" pitchFamily="34" charset="0"/>
              </a:defRPr>
            </a:pPr>
            <a:endParaRPr lang="ru-RU"/>
          </a:p>
        </c:txPr>
        <c:crossAx val="33871360"/>
        <c:crosses val="autoZero"/>
        <c:auto val="1"/>
        <c:lblAlgn val="ctr"/>
        <c:lblOffset val="100"/>
        <c:noMultiLvlLbl val="0"/>
      </c:catAx>
      <c:valAx>
        <c:axId val="338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7942548848066"/>
          <c:y val="0.38029433820772401"/>
          <c:w val="0.35443168562263044"/>
          <c:h val="0.239411323584551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(24)   Лебидко Н.В.</c:v>
                </c:pt>
                <c:pt idx="3">
                  <c:v>ПКС-19 1/11 (21)   Левочкина Н.В.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7-41C9-BB2B-22094C9337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4.206098843322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F7-41C9-BB2B-22094C9337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(24)   Лебидко Н.В.</c:v>
                </c:pt>
                <c:pt idx="3">
                  <c:v>ПКС-19 1/11 (21)   Левочкина Н.В.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7-41C9-BB2B-22094C9337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797227036395149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F7-41C9-BB2B-22094C9337DE}"/>
                </c:ext>
              </c:extLst>
            </c:dLbl>
            <c:dLbl>
              <c:idx val="2"/>
              <c:layout>
                <c:manualLayout>
                  <c:x val="1.6577856719952547E-2"/>
                  <c:y val="4.2060988433227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F7-41C9-BB2B-22094C9337DE}"/>
                </c:ext>
              </c:extLst>
            </c:dLbl>
            <c:dLbl>
              <c:idx val="3"/>
              <c:layout>
                <c:manualLayout>
                  <c:x val="1.4209591474245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F7-41C9-BB2B-22094C9337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(24)   Лебидко Н.В.</c:v>
                </c:pt>
                <c:pt idx="3">
                  <c:v>ПКС-19 1/11 (21)   Левочкина Н.В.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F7-41C9-BB2B-22094C9337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6175439075314893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F7-41C9-BB2B-22094C9337DE}"/>
                </c:ext>
              </c:extLst>
            </c:dLbl>
            <c:dLbl>
              <c:idx val="1"/>
              <c:layout>
                <c:manualLayout>
                  <c:x val="7.104795737122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F7-41C9-BB2B-22094C9337DE}"/>
                </c:ext>
              </c:extLst>
            </c:dLbl>
            <c:dLbl>
              <c:idx val="3"/>
              <c:layout>
                <c:manualLayout>
                  <c:x val="1.18413262285375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F7-41C9-BB2B-22094C9337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(24)   Лебидко Н.В.</c:v>
                </c:pt>
                <c:pt idx="3">
                  <c:v>ПКС-19 1/11 (21)   Левочкина Н.В.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F7-41C9-BB2B-22094C9337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"н/а"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6060754395043425E-2"/>
                  <c:y val="4.206098843322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F7-41C9-BB2B-22094C9337DE}"/>
                </c:ext>
              </c:extLst>
            </c:dLbl>
            <c:dLbl>
              <c:idx val="1"/>
              <c:layout>
                <c:manualLayout>
                  <c:x val="1.1841326228537639E-2"/>
                  <c:y val="-4.206098843322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F7-41C9-BB2B-22094C9337DE}"/>
                </c:ext>
              </c:extLst>
            </c:dLbl>
            <c:dLbl>
              <c:idx val="3"/>
              <c:layout>
                <c:manualLayout>
                  <c:x val="9.4730609828300762E-3"/>
                  <c:y val="-4.2060988433227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F7-41C9-BB2B-22094C9337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(24)  Гапоненко С.Н.</c:v>
                </c:pt>
                <c:pt idx="1">
                  <c:v>ЗИО-19 1/9 (25)   Верлоцкая Е.А.</c:v>
                </c:pt>
                <c:pt idx="2">
                  <c:v>ПКС-19 1/9 (24)   Лебидко Н.В.</c:v>
                </c:pt>
                <c:pt idx="3">
                  <c:v>ПКС-19 1/11 (21)   Левочкина Н.В.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F7-41C9-BB2B-22094C933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79008"/>
        <c:axId val="33988992"/>
        <c:axId val="0"/>
      </c:bar3DChart>
      <c:catAx>
        <c:axId val="3397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 Black" pitchFamily="34" charset="0"/>
              </a:defRPr>
            </a:pPr>
            <a:endParaRPr lang="ru-RU"/>
          </a:p>
        </c:txPr>
        <c:crossAx val="33988992"/>
        <c:crosses val="autoZero"/>
        <c:auto val="1"/>
        <c:lblAlgn val="ctr"/>
        <c:lblOffset val="100"/>
        <c:noMultiLvlLbl val="0"/>
      </c:catAx>
      <c:valAx>
        <c:axId val="3398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979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Гапоненко С.Н. (24)</c:v>
                </c:pt>
                <c:pt idx="1">
                  <c:v>ЗИО-19 1/9 Верлоцкая Е.А. (25)</c:v>
                </c:pt>
                <c:pt idx="2">
                  <c:v>ПКС-19 1/9 Лебидко Н.В. (24)</c:v>
                </c:pt>
                <c:pt idx="3">
                  <c:v>ПКС-19 1/11 Левочкина Н.В. (21)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91.7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D-4941-84AA-0D6FAA0AE8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успеваемость, %</c:v>
                </c:pt>
              </c:strCache>
            </c:strRef>
          </c:tx>
          <c:spPr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2"/>
              <c:layout>
                <c:manualLayout>
                  <c:x val="1.5029522275899009E-2"/>
                  <c:y val="-3.9331366764995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D-4941-84AA-0D6FAA0AE854}"/>
                </c:ext>
              </c:extLst>
            </c:dLbl>
            <c:dLbl>
              <c:idx val="3"/>
              <c:layout>
                <c:manualLayout>
                  <c:x val="2.57648953301127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0D-4941-84AA-0D6FAA0AE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МЭПЗ-19 1/9 Гапоненко С.Н. (24)</c:v>
                </c:pt>
                <c:pt idx="1">
                  <c:v>ЗИО-19 1/9 Верлоцкая Е.А. (25)</c:v>
                </c:pt>
                <c:pt idx="2">
                  <c:v>ПКС-19 1/9 Лебидко Н.В. (24)</c:v>
                </c:pt>
                <c:pt idx="3">
                  <c:v>ПКС-19 1/11 Левочкина Н.В. (21)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64</c:v>
                </c:pt>
                <c:pt idx="2">
                  <c:v>62.5</c:v>
                </c:pt>
                <c:pt idx="3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0D-4941-84AA-0D6FAA0AE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89792"/>
        <c:axId val="69491328"/>
      </c:barChart>
      <c:catAx>
        <c:axId val="6948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Arial Black" pitchFamily="34" charset="0"/>
              </a:defRPr>
            </a:pPr>
            <a:endParaRPr lang="ru-RU"/>
          </a:p>
        </c:txPr>
        <c:crossAx val="69491328"/>
        <c:crosses val="autoZero"/>
        <c:auto val="1"/>
        <c:lblAlgn val="ctr"/>
        <c:lblOffset val="100"/>
        <c:noMultiLvlLbl val="0"/>
      </c:catAx>
      <c:valAx>
        <c:axId val="6949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7942548848066"/>
          <c:y val="0.38029433820772401"/>
          <c:w val="0.35443168562263044"/>
          <c:h val="0.239411323584551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(21)  Рахматулина Е.В.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8-4D24-93AA-905280B1C0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(21)  Рахматулина Е.В.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18-4D24-93AA-905280B1C0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(21)  Рахматулина Е.В.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8-4D24-93AA-905280B1C01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6175439075314893E-2"/>
                  <c:y val="-3.9564787339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18-4D24-93AA-905280B1C0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(21)  Рахматулина Е.В.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8-4D24-93AA-905280B1C01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"н/а"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6060754395043425E-2"/>
                  <c:y val="4.206098843322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18-4D24-93AA-905280B1C0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МЭПЗ-18 1/9 (21)  Рахматулина Е.В.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18-4D24-93AA-905280B1C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79008"/>
        <c:axId val="33988992"/>
        <c:axId val="0"/>
      </c:bar3DChart>
      <c:catAx>
        <c:axId val="3397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 Black" pitchFamily="34" charset="0"/>
              </a:defRPr>
            </a:pPr>
            <a:endParaRPr lang="ru-RU"/>
          </a:p>
        </c:txPr>
        <c:crossAx val="33988992"/>
        <c:crosses val="autoZero"/>
        <c:auto val="1"/>
        <c:lblAlgn val="ctr"/>
        <c:lblOffset val="100"/>
        <c:noMultiLvlLbl val="0"/>
      </c:catAx>
      <c:valAx>
        <c:axId val="3398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979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5924-753C-4F67-8548-F005573B1552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8F53-69A1-46CB-9D0F-A73B08DA1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6AE88-561D-41F3-9AF8-28D4AB702D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4DD7-1A61-4041-A857-51A49C705187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93EB-0A11-46F7-A4AD-DF77808D3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D7A2-7B7D-49F0-8B56-9769E2CBAD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70D3426-2C2A-4ED0-B704-77209A770B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58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36" y="571481"/>
            <a:ext cx="628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Результаты учебной деятельности  групп </a:t>
            </a:r>
          </a:p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электротехнического</a:t>
            </a:r>
          </a:p>
          <a:p>
            <a:pPr algn="ctr"/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отделения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1 семестр</a:t>
            </a:r>
          </a:p>
          <a:p>
            <a:pPr algn="ctr"/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2021-2022 уч. г.</a:t>
            </a:r>
          </a:p>
          <a:p>
            <a:pPr algn="ctr"/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500702"/>
            <a:ext cx="535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Зав. отделением  А.В.Ерохина</a:t>
            </a:r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29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1CFF3E-9376-471A-A2D0-B94FD3B6D14B}"/>
              </a:ext>
            </a:extLst>
          </p:cNvPr>
          <p:cNvSpPr/>
          <p:nvPr/>
        </p:nvSpPr>
        <p:spPr>
          <a:xfrm>
            <a:off x="1547664" y="384472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УСПЕВАЕМОСТИ</a:t>
            </a:r>
            <a:br>
              <a:rPr lang="ru-RU" b="1" dirty="0"/>
            </a:br>
            <a:r>
              <a:rPr lang="ru-RU" b="1" dirty="0"/>
              <a:t>в группах 2 курса за 1 семестр обучения 2021-2022 </a:t>
            </a:r>
            <a:r>
              <a:rPr lang="ru-RU" b="1" dirty="0" err="1"/>
              <a:t>уч.года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8673E77-D70B-4216-A0BA-8ED59DB94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827331"/>
              </p:ext>
            </p:extLst>
          </p:nvPr>
        </p:nvGraphicFramePr>
        <p:xfrm>
          <a:off x="683568" y="1600200"/>
          <a:ext cx="800323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31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90872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абсолютной и качественной успеваемости </a:t>
            </a:r>
            <a:br>
              <a:rPr lang="ru-RU" b="1" dirty="0"/>
            </a:br>
            <a:r>
              <a:rPr lang="ru-RU" b="1" dirty="0"/>
              <a:t> 2 курса  за 1 семестр 2021-2022 уч. год</a:t>
            </a: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A95B648-522D-483C-8B2E-365DBAEBF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209895"/>
              </p:ext>
            </p:extLst>
          </p:nvPr>
        </p:nvGraphicFramePr>
        <p:xfrm>
          <a:off x="827584" y="1832049"/>
          <a:ext cx="7344815" cy="430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4567" y="4167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ИТОГИ</a:t>
            </a:r>
            <a:endParaRPr lang="ru-RU" dirty="0"/>
          </a:p>
          <a:p>
            <a:pPr algn="ctr"/>
            <a:r>
              <a:rPr lang="ru-RU" b="1" dirty="0"/>
              <a:t> АТТЕСТАЦИИ СТУДЕНТОВ 3 КУРСА</a:t>
            </a:r>
            <a:endParaRPr lang="ru-RU" dirty="0"/>
          </a:p>
          <a:p>
            <a:pPr algn="ctr"/>
            <a:r>
              <a:rPr lang="ru-RU" b="1" dirty="0"/>
              <a:t>ЗА 1 СЕМЕСТР 2021 – 2022 уч. года</a:t>
            </a: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10AFFAA-36BA-42FC-A272-90AB15F72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29788"/>
              </p:ext>
            </p:extLst>
          </p:nvPr>
        </p:nvGraphicFramePr>
        <p:xfrm>
          <a:off x="457199" y="1680896"/>
          <a:ext cx="8003234" cy="4772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695">
                  <a:extLst>
                    <a:ext uri="{9D8B030D-6E8A-4147-A177-3AD203B41FA5}">
                      <a16:colId xmlns:a16="http://schemas.microsoft.com/office/drawing/2014/main" val="1245286655"/>
                    </a:ext>
                  </a:extLst>
                </a:gridCol>
                <a:gridCol w="938573">
                  <a:extLst>
                    <a:ext uri="{9D8B030D-6E8A-4147-A177-3AD203B41FA5}">
                      <a16:colId xmlns:a16="http://schemas.microsoft.com/office/drawing/2014/main" val="323669060"/>
                    </a:ext>
                  </a:extLst>
                </a:gridCol>
                <a:gridCol w="598498">
                  <a:extLst>
                    <a:ext uri="{9D8B030D-6E8A-4147-A177-3AD203B41FA5}">
                      <a16:colId xmlns:a16="http://schemas.microsoft.com/office/drawing/2014/main" val="2654843594"/>
                    </a:ext>
                  </a:extLst>
                </a:gridCol>
                <a:gridCol w="598498">
                  <a:extLst>
                    <a:ext uri="{9D8B030D-6E8A-4147-A177-3AD203B41FA5}">
                      <a16:colId xmlns:a16="http://schemas.microsoft.com/office/drawing/2014/main" val="952563113"/>
                    </a:ext>
                  </a:extLst>
                </a:gridCol>
                <a:gridCol w="462944">
                  <a:extLst>
                    <a:ext uri="{9D8B030D-6E8A-4147-A177-3AD203B41FA5}">
                      <a16:colId xmlns:a16="http://schemas.microsoft.com/office/drawing/2014/main" val="2030269251"/>
                    </a:ext>
                  </a:extLst>
                </a:gridCol>
                <a:gridCol w="743565">
                  <a:extLst>
                    <a:ext uri="{9D8B030D-6E8A-4147-A177-3AD203B41FA5}">
                      <a16:colId xmlns:a16="http://schemas.microsoft.com/office/drawing/2014/main" val="1166850352"/>
                    </a:ext>
                  </a:extLst>
                </a:gridCol>
                <a:gridCol w="743565">
                  <a:extLst>
                    <a:ext uri="{9D8B030D-6E8A-4147-A177-3AD203B41FA5}">
                      <a16:colId xmlns:a16="http://schemas.microsoft.com/office/drawing/2014/main" val="1668886842"/>
                    </a:ext>
                  </a:extLst>
                </a:gridCol>
                <a:gridCol w="1337308">
                  <a:extLst>
                    <a:ext uri="{9D8B030D-6E8A-4147-A177-3AD203B41FA5}">
                      <a16:colId xmlns:a16="http://schemas.microsoft.com/office/drawing/2014/main" val="172779775"/>
                    </a:ext>
                  </a:extLst>
                </a:gridCol>
                <a:gridCol w="1328588">
                  <a:extLst>
                    <a:ext uri="{9D8B030D-6E8A-4147-A177-3AD203B41FA5}">
                      <a16:colId xmlns:a16="http://schemas.microsoft.com/office/drawing/2014/main" val="2112984889"/>
                    </a:ext>
                  </a:extLst>
                </a:gridCol>
              </a:tblGrid>
              <a:tr h="7342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(численность студентов)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276684"/>
                  </a:ext>
                </a:extLst>
              </a:tr>
              <a:tr h="1101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«5»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«4» и «5»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«2»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«н/а»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2959"/>
                  </a:ext>
                </a:extLst>
              </a:tr>
              <a:tr h="73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Гапоненко С.Н. (24)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МЭПЗ-19 1/9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834878"/>
                  </a:ext>
                </a:extLst>
              </a:tr>
              <a:tr h="73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Верлоцкая Е.А. 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ЗИО-19 1/9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298662"/>
                  </a:ext>
                </a:extLst>
              </a:tr>
              <a:tr h="73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Лебидко Н.В.  (24)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ПКС-19 1/9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447306"/>
                  </a:ext>
                </a:extLst>
              </a:tr>
              <a:tr h="734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Левочкина Н.В.  (21)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ПКС-19 1/11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71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9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576067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УСПЕВАЕМОСТИ</a:t>
            </a:r>
            <a:br>
              <a:rPr lang="ru-RU" b="1" dirty="0"/>
            </a:br>
            <a:r>
              <a:rPr lang="ru-RU" b="1" dirty="0"/>
              <a:t>в группах 3 курса за 1 семестр обучения 2021-2022 </a:t>
            </a:r>
            <a:r>
              <a:rPr lang="ru-RU" b="1" dirty="0" err="1"/>
              <a:t>уч.года</a:t>
            </a: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B36B676-E519-4C3F-AC7F-4587DFA05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099236"/>
              </p:ext>
            </p:extLst>
          </p:nvPr>
        </p:nvGraphicFramePr>
        <p:xfrm>
          <a:off x="827584" y="1832051"/>
          <a:ext cx="7344816" cy="469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43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90872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абсолютной  и качественной успеваемости </a:t>
            </a:r>
            <a:br>
              <a:rPr lang="ru-RU" b="1" dirty="0"/>
            </a:br>
            <a:r>
              <a:rPr lang="ru-RU" b="1" dirty="0"/>
              <a:t> 3 курса  за 1 семестр 2021-2022 уч. год</a:t>
            </a: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A31EA92-500B-4EFC-A4F8-AAF0EFD08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040112"/>
              </p:ext>
            </p:extLst>
          </p:nvPr>
        </p:nvGraphicFramePr>
        <p:xfrm>
          <a:off x="755576" y="1814512"/>
          <a:ext cx="7488831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756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98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4833E4-1463-42F2-9D03-DA1851D979D9}"/>
              </a:ext>
            </a:extLst>
          </p:cNvPr>
          <p:cNvSpPr/>
          <p:nvPr/>
        </p:nvSpPr>
        <p:spPr>
          <a:xfrm>
            <a:off x="2215714" y="2095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АТТЕСТАЦИИ СТУДЕНТОВ 4 КУРСА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2021 – 2022 уч. года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CFAFBC9-4188-4E10-973C-285BEE09F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02799"/>
              </p:ext>
            </p:extLst>
          </p:nvPr>
        </p:nvGraphicFramePr>
        <p:xfrm>
          <a:off x="611560" y="1700808"/>
          <a:ext cx="7488831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243">
                  <a:extLst>
                    <a:ext uri="{9D8B030D-6E8A-4147-A177-3AD203B41FA5}">
                      <a16:colId xmlns:a16="http://schemas.microsoft.com/office/drawing/2014/main" val="3553372016"/>
                    </a:ext>
                  </a:extLst>
                </a:gridCol>
                <a:gridCol w="878246">
                  <a:extLst>
                    <a:ext uri="{9D8B030D-6E8A-4147-A177-3AD203B41FA5}">
                      <a16:colId xmlns:a16="http://schemas.microsoft.com/office/drawing/2014/main" val="292324162"/>
                    </a:ext>
                  </a:extLst>
                </a:gridCol>
                <a:gridCol w="560030">
                  <a:extLst>
                    <a:ext uri="{9D8B030D-6E8A-4147-A177-3AD203B41FA5}">
                      <a16:colId xmlns:a16="http://schemas.microsoft.com/office/drawing/2014/main" val="4214125643"/>
                    </a:ext>
                  </a:extLst>
                </a:gridCol>
                <a:gridCol w="560030">
                  <a:extLst>
                    <a:ext uri="{9D8B030D-6E8A-4147-A177-3AD203B41FA5}">
                      <a16:colId xmlns:a16="http://schemas.microsoft.com/office/drawing/2014/main" val="2292839339"/>
                    </a:ext>
                  </a:extLst>
                </a:gridCol>
                <a:gridCol w="433190">
                  <a:extLst>
                    <a:ext uri="{9D8B030D-6E8A-4147-A177-3AD203B41FA5}">
                      <a16:colId xmlns:a16="http://schemas.microsoft.com/office/drawing/2014/main" val="3202096115"/>
                    </a:ext>
                  </a:extLst>
                </a:gridCol>
                <a:gridCol w="695773">
                  <a:extLst>
                    <a:ext uri="{9D8B030D-6E8A-4147-A177-3AD203B41FA5}">
                      <a16:colId xmlns:a16="http://schemas.microsoft.com/office/drawing/2014/main" val="3113117665"/>
                    </a:ext>
                  </a:extLst>
                </a:gridCol>
                <a:gridCol w="695773">
                  <a:extLst>
                    <a:ext uri="{9D8B030D-6E8A-4147-A177-3AD203B41FA5}">
                      <a16:colId xmlns:a16="http://schemas.microsoft.com/office/drawing/2014/main" val="654799409"/>
                    </a:ext>
                  </a:extLst>
                </a:gridCol>
                <a:gridCol w="1251352">
                  <a:extLst>
                    <a:ext uri="{9D8B030D-6E8A-4147-A177-3AD203B41FA5}">
                      <a16:colId xmlns:a16="http://schemas.microsoft.com/office/drawing/2014/main" val="2880839438"/>
                    </a:ext>
                  </a:extLst>
                </a:gridCol>
                <a:gridCol w="1243194">
                  <a:extLst>
                    <a:ext uri="{9D8B030D-6E8A-4147-A177-3AD203B41FA5}">
                      <a16:colId xmlns:a16="http://schemas.microsoft.com/office/drawing/2014/main" val="731714909"/>
                    </a:ext>
                  </a:extLst>
                </a:gridCol>
              </a:tblGrid>
              <a:tr h="10698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(численность студентов)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544790"/>
                  </a:ext>
                </a:extLst>
              </a:tr>
              <a:tr h="1604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«4» и «5»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«2»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«н/а»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920666"/>
                  </a:ext>
                </a:extLst>
              </a:tr>
              <a:tr h="106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Рахматулина Е.В.(21)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МЭПЗ-18 – 1/9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92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351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98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FA89E4-9E2D-48EA-B2AD-DDE442578AD9}"/>
              </a:ext>
            </a:extLst>
          </p:cNvPr>
          <p:cNvSpPr/>
          <p:nvPr/>
        </p:nvSpPr>
        <p:spPr>
          <a:xfrm>
            <a:off x="2057400" y="5855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УСПЕВАЕМОСТИ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группе 4 курса за 1 семестр обучения 2021-2022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уч.года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7F4BF75-0048-448E-AF56-694E9D7CF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52649"/>
              </p:ext>
            </p:extLst>
          </p:nvPr>
        </p:nvGraphicFramePr>
        <p:xfrm>
          <a:off x="899592" y="1819870"/>
          <a:ext cx="7128792" cy="430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08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98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FEFDF4-632F-494B-BE45-5C66BBADCE6D}"/>
              </a:ext>
            </a:extLst>
          </p:cNvPr>
          <p:cNvSpPr/>
          <p:nvPr/>
        </p:nvSpPr>
        <p:spPr>
          <a:xfrm>
            <a:off x="2195736" y="5220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абсолютной  и качественной успеваемости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курса  за 1 семестр 2021-2022 уч. год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6925339-3B9B-4174-84B6-97D92EF5B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123006"/>
              </p:ext>
            </p:extLst>
          </p:nvPr>
        </p:nvGraphicFramePr>
        <p:xfrm>
          <a:off x="827585" y="1814512"/>
          <a:ext cx="6701928" cy="420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8635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914ACB-8B29-4A27-B258-A524454F6FF7}"/>
              </a:ext>
            </a:extLst>
          </p:cNvPr>
          <p:cNvSpPr/>
          <p:nvPr/>
        </p:nvSpPr>
        <p:spPr>
          <a:xfrm>
            <a:off x="1043608" y="764704"/>
            <a:ext cx="7704856" cy="285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Усилить работу со слабоуспевающими студентами.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ежедневный мониторинг посещаемости учебных занятий с оперативным реагированием на каждый случай пропуски без уважительной причины.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Кураторам групп поставить родителей в известность о результатах промежуточной аттестации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Особенное внимание уделить студентам, имеющим академические задолженности.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0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71" y="-69792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Контингент студентов отделения </a:t>
            </a:r>
            <a:br>
              <a:rPr lang="ru-RU" sz="2400" b="1" dirty="0"/>
            </a:br>
            <a:r>
              <a:rPr lang="ru-RU" sz="2400" b="1" dirty="0"/>
              <a:t>на 27.01.2022 г</a:t>
            </a:r>
            <a:endParaRPr lang="ru-RU" sz="2400" dirty="0"/>
          </a:p>
        </p:txBody>
      </p:sp>
      <p:graphicFrame>
        <p:nvGraphicFramePr>
          <p:cNvPr id="8" name="Таблица 6">
            <a:extLst>
              <a:ext uri="{FF2B5EF4-FFF2-40B4-BE49-F238E27FC236}">
                <a16:creationId xmlns:a16="http://schemas.microsoft.com/office/drawing/2014/main" id="{254E99B6-8A43-4BE5-BBA9-2FE0B39F9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35669"/>
              </p:ext>
            </p:extLst>
          </p:nvPr>
        </p:nvGraphicFramePr>
        <p:xfrm>
          <a:off x="558801" y="1534561"/>
          <a:ext cx="81279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919208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53886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737350"/>
                    </a:ext>
                  </a:extLst>
                </a:gridCol>
              </a:tblGrid>
              <a:tr h="441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студентов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055706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курс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т.ч. 1 договор)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33105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курс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215281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55735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873678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49303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Академ. отпуск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i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27306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групп</a:t>
                      </a:r>
                      <a:endParaRPr lang="ru-RU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5348"/>
                  </a:ext>
                </a:extLst>
              </a:tr>
              <a:tr h="44770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семестр окончен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групп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т.ч. 1 договор)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0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566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1"/>
            <a:ext cx="9144000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0213F1A-931D-4038-BAEC-BA15293B4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481014"/>
              </p:ext>
            </p:extLst>
          </p:nvPr>
        </p:nvGraphicFramePr>
        <p:xfrm>
          <a:off x="-180528" y="1700808"/>
          <a:ext cx="8820472" cy="559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123FB2-D356-449E-AF7C-0FD082D691BB}"/>
              </a:ext>
            </a:extLst>
          </p:cNvPr>
          <p:cNvSpPr/>
          <p:nvPr/>
        </p:nvSpPr>
        <p:spPr>
          <a:xfrm>
            <a:off x="2051720" y="58315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абсолютной и качественной успеваемости по группам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9" y="-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85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92238" y="239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8986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 результатам 1 семестра </a:t>
            </a:r>
            <a:br>
              <a:rPr lang="ru-RU" sz="2400" b="1" dirty="0"/>
            </a:br>
            <a:r>
              <a:rPr lang="ru-RU" sz="2400" b="1" dirty="0"/>
              <a:t>назначена стипендия</a:t>
            </a:r>
            <a:endParaRPr lang="ru-RU" sz="24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961CD1E-9DFF-4B27-B324-2F5F319F44C9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2030577"/>
          <a:ext cx="7632848" cy="4095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071">
                  <a:extLst>
                    <a:ext uri="{9D8B030D-6E8A-4147-A177-3AD203B41FA5}">
                      <a16:colId xmlns:a16="http://schemas.microsoft.com/office/drawing/2014/main" val="2938754289"/>
                    </a:ext>
                  </a:extLst>
                </a:gridCol>
                <a:gridCol w="1726596">
                  <a:extLst>
                    <a:ext uri="{9D8B030D-6E8A-4147-A177-3AD203B41FA5}">
                      <a16:colId xmlns:a16="http://schemas.microsoft.com/office/drawing/2014/main" val="1075260832"/>
                    </a:ext>
                  </a:extLst>
                </a:gridCol>
                <a:gridCol w="2015504">
                  <a:extLst>
                    <a:ext uri="{9D8B030D-6E8A-4147-A177-3AD203B41FA5}">
                      <a16:colId xmlns:a16="http://schemas.microsoft.com/office/drawing/2014/main" val="4285480833"/>
                    </a:ext>
                  </a:extLst>
                </a:gridCol>
                <a:gridCol w="2258677">
                  <a:extLst>
                    <a:ext uri="{9D8B030D-6E8A-4147-A177-3AD203B41FA5}">
                      <a16:colId xmlns:a16="http://schemas.microsoft.com/office/drawing/2014/main" val="3283590992"/>
                    </a:ext>
                  </a:extLst>
                </a:gridCol>
              </a:tblGrid>
              <a:tr h="562025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акад. стипендия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контингент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 получающих стипендию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091683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МЭПЗ-21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5421121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ЗИО-21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4882874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ЗИО-21 1/11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4012010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СИС-21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0736999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6664333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3571444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ПКС-20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9574236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1524443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ЗИО-19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88268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ПКС-19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530947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ПКС-19 1/11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130348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МЭПЗ-18 1/9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28,6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4357146"/>
                  </a:ext>
                </a:extLst>
              </a:tr>
              <a:tr h="271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По отделению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455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56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08" y="-81172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6BE2C0-4E5E-4684-A78E-A84F24708F4B}"/>
              </a:ext>
            </a:extLst>
          </p:cNvPr>
          <p:cNvSpPr/>
          <p:nvPr/>
        </p:nvSpPr>
        <p:spPr>
          <a:xfrm>
            <a:off x="457200" y="476491"/>
            <a:ext cx="7571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успеваемости по отделению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сравнении с аналогичным периодом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прошлого учебного года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8E7ABC0-CAEE-437C-A5CD-3109BCF40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187971"/>
              </p:ext>
            </p:extLst>
          </p:nvPr>
        </p:nvGraphicFramePr>
        <p:xfrm>
          <a:off x="457200" y="1772816"/>
          <a:ext cx="7427168" cy="444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017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6" y="-14554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5150" y="404813"/>
            <a:ext cx="58340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ИТОГИ</a:t>
            </a:r>
            <a:endParaRPr lang="ru-RU" sz="1600" b="1" dirty="0">
              <a:latin typeface="Arial Black" pitchFamily="34" charset="0"/>
            </a:endParaRPr>
          </a:p>
          <a:p>
            <a:pPr algn="ctr" eaLnBrk="0" hangingPunct="0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 АТТЕСТАЦИИ СТУДЕНТОВ 1 КУРСА</a:t>
            </a:r>
            <a:endParaRPr lang="ru-RU" sz="1600" b="1" dirty="0">
              <a:latin typeface="Arial Black" pitchFamily="34" charset="0"/>
            </a:endParaRPr>
          </a:p>
          <a:p>
            <a:pPr algn="ctr" eaLnBrk="0" hangingPunct="0"/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ЗА 1 СЕМЕСТР 2021 – 2022 уч. года</a:t>
            </a:r>
            <a:endParaRPr lang="ru-RU" sz="1600" b="1" dirty="0">
              <a:latin typeface="Arial Black" pitchFamily="34" charset="0"/>
            </a:endParaRPr>
          </a:p>
          <a:p>
            <a:pPr eaLnBrk="0" hangingPunct="0"/>
            <a:endParaRPr lang="ru-RU" dirty="0">
              <a:latin typeface="Arial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052B85E-5940-49A6-B966-450A19348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81626"/>
              </p:ext>
            </p:extLst>
          </p:nvPr>
        </p:nvGraphicFramePr>
        <p:xfrm>
          <a:off x="683568" y="1504950"/>
          <a:ext cx="8003233" cy="4876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695">
                  <a:extLst>
                    <a:ext uri="{9D8B030D-6E8A-4147-A177-3AD203B41FA5}">
                      <a16:colId xmlns:a16="http://schemas.microsoft.com/office/drawing/2014/main" val="471639185"/>
                    </a:ext>
                  </a:extLst>
                </a:gridCol>
                <a:gridCol w="938573">
                  <a:extLst>
                    <a:ext uri="{9D8B030D-6E8A-4147-A177-3AD203B41FA5}">
                      <a16:colId xmlns:a16="http://schemas.microsoft.com/office/drawing/2014/main" val="1241259627"/>
                    </a:ext>
                  </a:extLst>
                </a:gridCol>
                <a:gridCol w="598498">
                  <a:extLst>
                    <a:ext uri="{9D8B030D-6E8A-4147-A177-3AD203B41FA5}">
                      <a16:colId xmlns:a16="http://schemas.microsoft.com/office/drawing/2014/main" val="2030282664"/>
                    </a:ext>
                  </a:extLst>
                </a:gridCol>
                <a:gridCol w="598498">
                  <a:extLst>
                    <a:ext uri="{9D8B030D-6E8A-4147-A177-3AD203B41FA5}">
                      <a16:colId xmlns:a16="http://schemas.microsoft.com/office/drawing/2014/main" val="4264505398"/>
                    </a:ext>
                  </a:extLst>
                </a:gridCol>
                <a:gridCol w="462945">
                  <a:extLst>
                    <a:ext uri="{9D8B030D-6E8A-4147-A177-3AD203B41FA5}">
                      <a16:colId xmlns:a16="http://schemas.microsoft.com/office/drawing/2014/main" val="3889178948"/>
                    </a:ext>
                  </a:extLst>
                </a:gridCol>
                <a:gridCol w="743565">
                  <a:extLst>
                    <a:ext uri="{9D8B030D-6E8A-4147-A177-3AD203B41FA5}">
                      <a16:colId xmlns:a16="http://schemas.microsoft.com/office/drawing/2014/main" val="2519580982"/>
                    </a:ext>
                  </a:extLst>
                </a:gridCol>
                <a:gridCol w="743565">
                  <a:extLst>
                    <a:ext uri="{9D8B030D-6E8A-4147-A177-3AD203B41FA5}">
                      <a16:colId xmlns:a16="http://schemas.microsoft.com/office/drawing/2014/main" val="3003825227"/>
                    </a:ext>
                  </a:extLst>
                </a:gridCol>
                <a:gridCol w="1337307">
                  <a:extLst>
                    <a:ext uri="{9D8B030D-6E8A-4147-A177-3AD203B41FA5}">
                      <a16:colId xmlns:a16="http://schemas.microsoft.com/office/drawing/2014/main" val="1989059272"/>
                    </a:ext>
                  </a:extLst>
                </a:gridCol>
                <a:gridCol w="1328587">
                  <a:extLst>
                    <a:ext uri="{9D8B030D-6E8A-4147-A177-3AD203B41FA5}">
                      <a16:colId xmlns:a16="http://schemas.microsoft.com/office/drawing/2014/main" val="3471174687"/>
                    </a:ext>
                  </a:extLst>
                </a:gridCol>
              </a:tblGrid>
              <a:tr h="6360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(численность студентов)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860396"/>
                  </a:ext>
                </a:extLst>
              </a:tr>
              <a:tr h="954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«4» и «5»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«2»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«н/а»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19672"/>
                  </a:ext>
                </a:extLst>
              </a:tr>
              <a:tr h="63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Воронцов В.И.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МЭПЗ-21 1/9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897266"/>
                  </a:ext>
                </a:extLst>
              </a:tr>
              <a:tr h="63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Левченко И.Н. 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ЗИО-21 1/9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213706"/>
                  </a:ext>
                </a:extLst>
              </a:tr>
              <a:tr h="63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Князева Е.В. (24)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ЗИО-21 1/11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725641"/>
                  </a:ext>
                </a:extLst>
              </a:tr>
              <a:tr h="63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Заиченко Е.Н.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СИС-21 1/9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15098"/>
                  </a:ext>
                </a:extLst>
              </a:tr>
              <a:tr h="74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Кадырова М.Р.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СИС-21 2/9 Д.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248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47667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УСПЕВАЕМОСТИ</a:t>
            </a:r>
            <a:br>
              <a:rPr lang="ru-RU" b="1" dirty="0"/>
            </a:br>
            <a:r>
              <a:rPr lang="ru-RU" b="1" dirty="0"/>
              <a:t>в группах 1 курса за 1 семестр обучения </a:t>
            </a:r>
          </a:p>
          <a:p>
            <a:pPr algn="ctr"/>
            <a:r>
              <a:rPr lang="ru-RU" b="1" dirty="0"/>
              <a:t>2021-2022 уч. год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45C8D29-558C-43AD-8249-CB879EF8A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367332"/>
              </p:ext>
            </p:extLst>
          </p:nvPr>
        </p:nvGraphicFramePr>
        <p:xfrm>
          <a:off x="611560" y="1429018"/>
          <a:ext cx="8075240" cy="5044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548680"/>
            <a:ext cx="5616624" cy="94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абсолютной  и качественной успеваемости </a:t>
            </a:r>
            <a:br>
              <a:rPr lang="ru-RU" b="1" dirty="0"/>
            </a:br>
            <a:r>
              <a:rPr lang="ru-RU" b="1" dirty="0"/>
              <a:t> 1 курса  за 1 семестр 2021-2022 уч. год</a:t>
            </a:r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F3CAA97-B985-402D-806F-E8E1CB6FC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22339"/>
              </p:ext>
            </p:extLst>
          </p:nvPr>
        </p:nvGraphicFramePr>
        <p:xfrm>
          <a:off x="442001" y="1681162"/>
          <a:ext cx="8090439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29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ИТОГИ</a:t>
            </a:r>
          </a:p>
          <a:p>
            <a:pPr algn="ctr"/>
            <a:r>
              <a:rPr lang="ru-RU" b="1" dirty="0"/>
              <a:t> АТТЕСТАЦИИ СТУДЕНТОВ 2 КУРСА</a:t>
            </a:r>
          </a:p>
          <a:p>
            <a:pPr algn="ctr"/>
            <a:r>
              <a:rPr lang="ru-RU" b="1" dirty="0"/>
              <a:t>ЗА 1 СЕМЕСТР 2021 – 2022 уч. года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D9A1C87-25CE-47A7-9113-66B2679A0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74397"/>
              </p:ext>
            </p:extLst>
          </p:nvPr>
        </p:nvGraphicFramePr>
        <p:xfrm>
          <a:off x="827584" y="1583671"/>
          <a:ext cx="7704853" cy="45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920">
                  <a:extLst>
                    <a:ext uri="{9D8B030D-6E8A-4147-A177-3AD203B41FA5}">
                      <a16:colId xmlns:a16="http://schemas.microsoft.com/office/drawing/2014/main" val="124251508"/>
                    </a:ext>
                  </a:extLst>
                </a:gridCol>
                <a:gridCol w="1022716">
                  <a:extLst>
                    <a:ext uri="{9D8B030D-6E8A-4147-A177-3AD203B41FA5}">
                      <a16:colId xmlns:a16="http://schemas.microsoft.com/office/drawing/2014/main" val="4211890262"/>
                    </a:ext>
                  </a:extLst>
                </a:gridCol>
                <a:gridCol w="566092">
                  <a:extLst>
                    <a:ext uri="{9D8B030D-6E8A-4147-A177-3AD203B41FA5}">
                      <a16:colId xmlns:a16="http://schemas.microsoft.com/office/drawing/2014/main" val="1595011523"/>
                    </a:ext>
                  </a:extLst>
                </a:gridCol>
                <a:gridCol w="566092">
                  <a:extLst>
                    <a:ext uri="{9D8B030D-6E8A-4147-A177-3AD203B41FA5}">
                      <a16:colId xmlns:a16="http://schemas.microsoft.com/office/drawing/2014/main" val="1199946790"/>
                    </a:ext>
                  </a:extLst>
                </a:gridCol>
                <a:gridCol w="437878">
                  <a:extLst>
                    <a:ext uri="{9D8B030D-6E8A-4147-A177-3AD203B41FA5}">
                      <a16:colId xmlns:a16="http://schemas.microsoft.com/office/drawing/2014/main" val="2958010367"/>
                    </a:ext>
                  </a:extLst>
                </a:gridCol>
                <a:gridCol w="703304">
                  <a:extLst>
                    <a:ext uri="{9D8B030D-6E8A-4147-A177-3AD203B41FA5}">
                      <a16:colId xmlns:a16="http://schemas.microsoft.com/office/drawing/2014/main" val="3881106591"/>
                    </a:ext>
                  </a:extLst>
                </a:gridCol>
                <a:gridCol w="703304">
                  <a:extLst>
                    <a:ext uri="{9D8B030D-6E8A-4147-A177-3AD203B41FA5}">
                      <a16:colId xmlns:a16="http://schemas.microsoft.com/office/drawing/2014/main" val="707505571"/>
                    </a:ext>
                  </a:extLst>
                </a:gridCol>
                <a:gridCol w="1264897">
                  <a:extLst>
                    <a:ext uri="{9D8B030D-6E8A-4147-A177-3AD203B41FA5}">
                      <a16:colId xmlns:a16="http://schemas.microsoft.com/office/drawing/2014/main" val="3700619677"/>
                    </a:ext>
                  </a:extLst>
                </a:gridCol>
                <a:gridCol w="1256650">
                  <a:extLst>
                    <a:ext uri="{9D8B030D-6E8A-4147-A177-3AD203B41FA5}">
                      <a16:colId xmlns:a16="http://schemas.microsoft.com/office/drawing/2014/main" val="2639143861"/>
                    </a:ext>
                  </a:extLst>
                </a:gridCol>
              </a:tblGrid>
              <a:tr h="8259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(численность студентов)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907624"/>
                  </a:ext>
                </a:extLst>
              </a:tr>
              <a:tr h="1238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«4» и «5»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«3»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«2»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«н/а»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31017"/>
                  </a:ext>
                </a:extLst>
              </a:tr>
              <a:tr h="825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Давыдюк М.В.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МЭПЗ-20 1/9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757448"/>
                  </a:ext>
                </a:extLst>
              </a:tr>
              <a:tr h="825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Гончарова А.И. 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ЗИО-20 1/9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121170"/>
                  </a:ext>
                </a:extLst>
              </a:tr>
              <a:tr h="825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Письменная О.Ю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ПКС-20 1/9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7474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1853</TotalTime>
  <Words>1350</Words>
  <Application>Microsoft Office PowerPoint</Application>
  <PresentationFormat>Экран (4:3)</PresentationFormat>
  <Paragraphs>330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Тема Office</vt:lpstr>
      <vt:lpstr>Цель WorldSkills RUSSIA:</vt:lpstr>
      <vt:lpstr>Цель WorldSkills RUSSIA:</vt:lpstr>
      <vt:lpstr>Презентация PowerPoint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Пользователь</cp:lastModifiedBy>
  <cp:revision>94</cp:revision>
  <dcterms:created xsi:type="dcterms:W3CDTF">2019-04-24T06:05:40Z</dcterms:created>
  <dcterms:modified xsi:type="dcterms:W3CDTF">2022-03-28T09:07:50Z</dcterms:modified>
</cp:coreProperties>
</file>