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14"/>
  </p:notesMasterIdLst>
  <p:sldIdLst>
    <p:sldId id="324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000000"/>
    <a:srgbClr val="0000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563B60-8FEB-46C4-A4D0-316383C809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5730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B855A-F43D-400F-A7ED-D114BE6E9E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224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85C47-C2FA-4EE3-827D-FF63B2EAD7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47224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5D180-B3BE-4F47-87A5-E4B04250A1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9847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13288-8E8D-4A49-9DA8-2C42AD632B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10233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2B387-0BA9-4EA6-8EA8-A600FAE023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92802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611A6-51F9-44DA-B016-1C76C2B5EA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6620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BE8F6-DCFF-4BEE-8A64-20ED974679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8782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7C491-B6D8-46D9-AC78-6B727E0FAC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6832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2B06D-306E-48BB-8335-D521B5E2A1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667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1DEAF-7CC0-49F9-93CD-72F7A65DBC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96128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39337-78FA-476F-B28F-3B71664803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80745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A52A80C-2DE7-43B5-BCE9-39B3A130E5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png"/><Relationship Id="rId5" Type="http://schemas.openxmlformats.org/officeDocument/2006/relationships/oleObject" Target="../embeddings/__________Microsoft_Excel15.xls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png"/><Relationship Id="rId5" Type="http://schemas.openxmlformats.org/officeDocument/2006/relationships/oleObject" Target="../embeddings/__________Microsoft_Excel16.xls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png"/><Relationship Id="rId5" Type="http://schemas.openxmlformats.org/officeDocument/2006/relationships/oleObject" Target="../embeddings/__________Microsoft_Excel17.xls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__________Microsoft_Excel1.xls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3.xls"/><Relationship Id="rId3" Type="http://schemas.openxmlformats.org/officeDocument/2006/relationships/image" Target="../media/image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__________Microsoft_Excel2.xls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5.xls"/><Relationship Id="rId3" Type="http://schemas.openxmlformats.org/officeDocument/2006/relationships/image" Target="../media/image1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__________Microsoft_Excel4.xls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__________Microsoft_Excel6.xls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8.xls"/><Relationship Id="rId3" Type="http://schemas.openxmlformats.org/officeDocument/2006/relationships/image" Target="../media/image1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oleObject" Target="../embeddings/__________Microsoft_Excel7.xls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10.xls"/><Relationship Id="rId3" Type="http://schemas.openxmlformats.org/officeDocument/2006/relationships/image" Target="../media/image1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oleObject" Target="../embeddings/__________Microsoft_Excel9.xls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12.xls"/><Relationship Id="rId3" Type="http://schemas.openxmlformats.org/officeDocument/2006/relationships/image" Target="../media/image1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png"/><Relationship Id="rId5" Type="http://schemas.openxmlformats.org/officeDocument/2006/relationships/oleObject" Target="../embeddings/__________Microsoft_Excel11.xls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14.xls"/><Relationship Id="rId3" Type="http://schemas.openxmlformats.org/officeDocument/2006/relationships/image" Target="../media/image1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png"/><Relationship Id="rId5" Type="http://schemas.openxmlformats.org/officeDocument/2006/relationships/oleObject" Target="../embeddings/__________Microsoft_Excel13.xls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59875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01203" y="672217"/>
            <a:ext cx="2232431" cy="209962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0" y="3422650"/>
            <a:ext cx="9144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139" b="1" dirty="0">
                <a:solidFill>
                  <a:srgbClr val="CC3300"/>
                </a:solidFill>
                <a:cs typeface="Times New Roman" pitchFamily="18" charset="0"/>
              </a:rPr>
              <a:t>Результаты учебной деятельности за 1 семестр 2022 – 2023 учебный год</a:t>
            </a:r>
          </a:p>
          <a:p>
            <a:pPr algn="ctr">
              <a:defRPr/>
            </a:pPr>
            <a:endParaRPr lang="ru-RU" altLang="ru-RU" sz="3323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altLang="ru-RU" sz="3323" b="1" dirty="0"/>
              <a:t>Ерохина Анна Владимировна</a:t>
            </a:r>
          </a:p>
          <a:p>
            <a:pPr algn="ctr">
              <a:defRPr/>
            </a:pPr>
            <a:r>
              <a:rPr lang="ru-RU" altLang="ru-RU" sz="2954" b="1" dirty="0"/>
              <a:t>(электротехническое отделение)</a:t>
            </a:r>
          </a:p>
        </p:txBody>
      </p:sp>
      <p:pic>
        <p:nvPicPr>
          <p:cNvPr id="3077" name="Рисунок 4" descr="C:\Users\User\Desktop\1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t="51990" r="30911" b="25319"/>
          <a:stretch>
            <a:fillRect/>
          </a:stretch>
        </p:blipFill>
        <p:spPr bwMode="auto">
          <a:xfrm>
            <a:off x="5378450" y="769938"/>
            <a:ext cx="3303588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3"/>
            <a:ext cx="9144000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2275" y="425450"/>
            <a:ext cx="8270875" cy="1116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CC3300"/>
                </a:solidFill>
                <a:cs typeface="Times New Roman" pitchFamily="18" charset="0"/>
              </a:rPr>
              <a:t>АБСОЛЮТНАЯ И КАЧЕСТВЕННАЯ УСПЕВАЕМОСТЬ</a:t>
            </a:r>
            <a:endParaRPr lang="ru-RU" b="1">
              <a:solidFill>
                <a:srgbClr val="CC3300"/>
              </a:solidFill>
              <a:cs typeface="Times New Roman" pitchFamily="18" charset="0"/>
            </a:endParaRPr>
          </a:p>
          <a:p>
            <a:pPr algn="ctr"/>
            <a:r>
              <a:rPr lang="ru-RU" sz="2200" b="1">
                <a:solidFill>
                  <a:srgbClr val="CC3300"/>
                </a:solidFill>
                <a:cs typeface="Times New Roman" pitchFamily="18" charset="0"/>
              </a:rPr>
              <a:t>по отделению ЗА 2 СЕМЕСТР 2021-2022 и  </a:t>
            </a:r>
          </a:p>
          <a:p>
            <a:pPr algn="ctr"/>
            <a:r>
              <a:rPr lang="ru-RU" sz="2200" b="1">
                <a:solidFill>
                  <a:srgbClr val="CC3300"/>
                </a:solidFill>
                <a:cs typeface="Times New Roman" pitchFamily="18" charset="0"/>
              </a:rPr>
              <a:t>1 СЕМЕСТР 2022-2023 </a:t>
            </a:r>
            <a:endParaRPr lang="ru-RU" b="1">
              <a:solidFill>
                <a:srgbClr val="CC3300"/>
              </a:solidFill>
              <a:cs typeface="Times New Roman" pitchFamily="18" charset="0"/>
            </a:endParaRPr>
          </a:p>
        </p:txBody>
      </p:sp>
      <p:graphicFrame>
        <p:nvGraphicFramePr>
          <p:cNvPr id="12292" name="Диаграмма 2"/>
          <p:cNvGraphicFramePr>
            <a:graphicFrameLocks/>
          </p:cNvGraphicFramePr>
          <p:nvPr/>
        </p:nvGraphicFramePr>
        <p:xfrm>
          <a:off x="600075" y="1949450"/>
          <a:ext cx="8120063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hart" r:id="rId5" imgW="8126672" imgH="4176122" progId="Excel.Chart.8">
                  <p:embed/>
                </p:oleObj>
              </mc:Choice>
              <mc:Fallback>
                <p:oleObj name="Chart" r:id="rId5" imgW="8126672" imgH="4176122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949450"/>
                        <a:ext cx="8120063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44000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5987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2"/>
          <p:cNvSpPr>
            <a:spLocks/>
          </p:cNvSpPr>
          <p:nvPr/>
        </p:nvSpPr>
        <p:spPr bwMode="auto">
          <a:xfrm>
            <a:off x="250825" y="274638"/>
            <a:ext cx="87137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585" b="1" dirty="0">
                <a:solidFill>
                  <a:srgbClr val="CC3300"/>
                </a:solidFill>
                <a:latin typeface="Calibri" pitchFamily="34" charset="0"/>
              </a:rPr>
              <a:t>Назначена стипендия во 2 семестре</a:t>
            </a:r>
            <a:endParaRPr lang="ru-RU" sz="2954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13319" name="Диаграмма 3"/>
          <p:cNvGraphicFramePr>
            <a:graphicFrameLocks/>
          </p:cNvGraphicFramePr>
          <p:nvPr/>
        </p:nvGraphicFramePr>
        <p:xfrm>
          <a:off x="227013" y="1379538"/>
          <a:ext cx="8566150" cy="486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Chart" r:id="rId5" imgW="8571719" imgH="4871126" progId="Excel.Chart.8">
                  <p:embed/>
                </p:oleObj>
              </mc:Choice>
              <mc:Fallback>
                <p:oleObj name="Chart" r:id="rId5" imgW="8571719" imgH="4871126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1379538"/>
                        <a:ext cx="8566150" cy="486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44000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5987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/>
          <p:cNvSpPr>
            <a:spLocks/>
          </p:cNvSpPr>
          <p:nvPr/>
        </p:nvSpPr>
        <p:spPr bwMode="auto">
          <a:xfrm>
            <a:off x="250825" y="504825"/>
            <a:ext cx="87137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585" b="1" dirty="0">
                <a:solidFill>
                  <a:srgbClr val="CC3300"/>
                </a:solidFill>
                <a:latin typeface="Calibri" pitchFamily="34" charset="0"/>
              </a:rPr>
              <a:t>Количество студентов, получающих стипендию</a:t>
            </a:r>
          </a:p>
          <a:p>
            <a:pPr algn="ctr">
              <a:defRPr/>
            </a:pPr>
            <a:r>
              <a:rPr lang="ru-RU" sz="2585" b="1" dirty="0">
                <a:solidFill>
                  <a:srgbClr val="CC3300"/>
                </a:solidFill>
                <a:latin typeface="Calibri" pitchFamily="34" charset="0"/>
              </a:rPr>
              <a:t>в сравнении с 1 семестром 2021-2022 </a:t>
            </a:r>
            <a:r>
              <a:rPr lang="ru-RU" sz="2585" b="1" dirty="0" err="1">
                <a:solidFill>
                  <a:srgbClr val="CC3300"/>
                </a:solidFill>
                <a:latin typeface="Calibri" pitchFamily="34" charset="0"/>
              </a:rPr>
              <a:t>уч</a:t>
            </a:r>
            <a:r>
              <a:rPr lang="ru-RU" sz="2585" b="1" dirty="0">
                <a:solidFill>
                  <a:srgbClr val="CC3300"/>
                </a:solidFill>
                <a:latin typeface="Calibri" pitchFamily="34" charset="0"/>
              </a:rPr>
              <a:t>. год</a:t>
            </a:r>
            <a:endParaRPr lang="ru-RU" sz="2954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14343" name="Диаграмма 7"/>
          <p:cNvGraphicFramePr>
            <a:graphicFrameLocks/>
          </p:cNvGraphicFramePr>
          <p:nvPr/>
        </p:nvGraphicFramePr>
        <p:xfrm>
          <a:off x="200025" y="1609725"/>
          <a:ext cx="8466138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Chart" r:id="rId5" imgW="8474174" imgH="4871126" progId="Excel.Chart.8">
                  <p:embed/>
                </p:oleObj>
              </mc:Choice>
              <mc:Fallback>
                <p:oleObj name="Chart" r:id="rId5" imgW="8474174" imgH="4871126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609725"/>
                        <a:ext cx="8466138" cy="486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63525"/>
            <a:ext cx="915987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" y="5819775"/>
            <a:ext cx="4076700" cy="5826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925"/>
              </a:spcAft>
            </a:pPr>
            <a:r>
              <a:rPr lang="ru-RU" sz="2900" b="1">
                <a:solidFill>
                  <a:srgbClr val="002060"/>
                </a:solidFill>
                <a:cs typeface="Times New Roman" pitchFamily="18" charset="0"/>
              </a:rPr>
              <a:t>Всего: 339 студентов</a:t>
            </a:r>
            <a:endParaRPr lang="ru-RU" sz="220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100" name="Диаграмма 2"/>
          <p:cNvGraphicFramePr>
            <a:graphicFrameLocks/>
          </p:cNvGraphicFramePr>
          <p:nvPr/>
        </p:nvGraphicFramePr>
        <p:xfrm>
          <a:off x="709613" y="628650"/>
          <a:ext cx="7853362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art" r:id="rId5" imgW="7858425" imgH="4889416" progId="Excel.Chart.8">
                  <p:embed/>
                </p:oleObj>
              </mc:Choice>
              <mc:Fallback>
                <p:oleObj name="Chart" r:id="rId5" imgW="7858425" imgH="4889416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628650"/>
                        <a:ext cx="7853362" cy="488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6"/>
          <p:cNvSpPr>
            <a:spLocks noChangeArrowheads="1"/>
          </p:cNvSpPr>
          <p:nvPr/>
        </p:nvSpPr>
        <p:spPr bwMode="auto">
          <a:xfrm>
            <a:off x="4606925" y="569913"/>
            <a:ext cx="4303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1 КУРСА ЗА 1 СЕМЕСТР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2022 – 2023 уч. года</a:t>
            </a:r>
          </a:p>
        </p:txBody>
      </p:sp>
      <p:graphicFrame>
        <p:nvGraphicFramePr>
          <p:cNvPr id="5124" name="Диаграмма 1"/>
          <p:cNvGraphicFramePr>
            <a:graphicFrameLocks/>
          </p:cNvGraphicFramePr>
          <p:nvPr/>
        </p:nvGraphicFramePr>
        <p:xfrm>
          <a:off x="5394325" y="1717675"/>
          <a:ext cx="3636963" cy="37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hart" r:id="rId5" imgW="3645724" imgH="3749365" progId="Excel.Chart.8">
                  <p:embed/>
                </p:oleObj>
              </mc:Choice>
              <mc:Fallback>
                <p:oleObj name="Chart" r:id="rId5" imgW="3645724" imgH="374936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1717675"/>
                        <a:ext cx="3636963" cy="373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444500" y="5189538"/>
            <a:ext cx="7948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 СИС-22 1/9       - Левочкина Н.В.</a:t>
            </a:r>
          </a:p>
          <a:p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 СИС-22 1/11    -  Жижко А.А.</a:t>
            </a:r>
          </a:p>
          <a:p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 МЭПЗ-22 1/9    - Красов М.С.</a:t>
            </a:r>
          </a:p>
          <a:p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 ЗИО-22 1/9       - Гладких А.Е.</a:t>
            </a:r>
          </a:p>
        </p:txBody>
      </p:sp>
      <p:graphicFrame>
        <p:nvGraphicFramePr>
          <p:cNvPr id="5126" name="Диаграмма 7"/>
          <p:cNvGraphicFramePr>
            <a:graphicFrameLocks/>
          </p:cNvGraphicFramePr>
          <p:nvPr/>
        </p:nvGraphicFramePr>
        <p:xfrm>
          <a:off x="700088" y="1717675"/>
          <a:ext cx="3636962" cy="37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hart" r:id="rId8" imgW="3645724" imgH="3749365" progId="Excel.Chart.8">
                  <p:embed/>
                </p:oleObj>
              </mc:Choice>
              <mc:Fallback>
                <p:oleObj name="Chart" r:id="rId8" imgW="3645724" imgH="3749365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717675"/>
                        <a:ext cx="3636962" cy="373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385763" y="569913"/>
            <a:ext cx="3967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ИТОГИ КК СТУДЕНТОВ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1 КУРСА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3213100"/>
            <a:ext cx="16986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406" tIns="42203" rIns="84406" bIns="42203" anchor="ctr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1950" y="515938"/>
            <a:ext cx="8501063" cy="124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>
                <a:solidFill>
                  <a:srgbClr val="CC3300"/>
                </a:solidFill>
                <a:cs typeface="Times New Roman" pitchFamily="18" charset="0"/>
              </a:rPr>
              <a:t>АБСОЛЮТНАЯ И КАЧЕСТВЕННАЯ УСПЕВАЕМОСТЬ</a:t>
            </a:r>
            <a:endParaRPr lang="ru-RU" sz="2200">
              <a:solidFill>
                <a:srgbClr val="CC3300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200" b="1">
                <a:solidFill>
                  <a:srgbClr val="CC3300"/>
                </a:solidFill>
                <a:cs typeface="Times New Roman" pitchFamily="18" charset="0"/>
              </a:rPr>
              <a:t>ПО ГРУППАМ 1 КУРСА ПО ИТОГАМ КОНТРОЛЯ КАЧЕСТВА И ЗА 1 СЕМЕСТР 2022-2023 уч. года</a:t>
            </a:r>
            <a:endParaRPr lang="ru-RU" sz="2200">
              <a:solidFill>
                <a:srgbClr val="CC3300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149" name="Диаграмма 1"/>
          <p:cNvGraphicFramePr>
            <a:graphicFrameLocks/>
          </p:cNvGraphicFramePr>
          <p:nvPr/>
        </p:nvGraphicFramePr>
        <p:xfrm>
          <a:off x="4265613" y="2238375"/>
          <a:ext cx="46355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hart" r:id="rId5" imgW="4645555" imgH="4170025" progId="Excel.Chart.8">
                  <p:embed/>
                </p:oleObj>
              </mc:Choice>
              <mc:Fallback>
                <p:oleObj name="Chart" r:id="rId5" imgW="4645555" imgH="417002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2238375"/>
                        <a:ext cx="46355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Диаграмма 6"/>
          <p:cNvGraphicFramePr>
            <a:graphicFrameLocks/>
          </p:cNvGraphicFramePr>
          <p:nvPr/>
        </p:nvGraphicFramePr>
        <p:xfrm>
          <a:off x="34925" y="2238375"/>
          <a:ext cx="4673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hart" r:id="rId8" imgW="4682134" imgH="4170025" progId="Excel.Chart.8">
                  <p:embed/>
                </p:oleObj>
              </mc:Choice>
              <mc:Fallback>
                <p:oleObj name="Chart" r:id="rId8" imgW="4682134" imgH="4170025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2238375"/>
                        <a:ext cx="4673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Средний балл успеваемости групп 1 курса</a:t>
            </a:r>
          </a:p>
        </p:txBody>
      </p:sp>
      <p:graphicFrame>
        <p:nvGraphicFramePr>
          <p:cNvPr id="7172" name="Объект 4"/>
          <p:cNvGraphicFramePr>
            <a:graphicFrameLocks noGrp="1"/>
          </p:cNvGraphicFramePr>
          <p:nvPr>
            <p:ph idx="1"/>
          </p:nvPr>
        </p:nvGraphicFramePr>
        <p:xfrm>
          <a:off x="577850" y="1898650"/>
          <a:ext cx="7988300" cy="474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hart" r:id="rId5" imgW="7998645" imgH="4755292" progId="Excel.Chart.8">
                  <p:embed/>
                </p:oleObj>
              </mc:Choice>
              <mc:Fallback>
                <p:oleObj name="Chart" r:id="rId5" imgW="7998645" imgH="4755292" progId="Excel.Char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898650"/>
                        <a:ext cx="7988300" cy="474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3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6"/>
          <p:cNvSpPr>
            <a:spLocks noChangeArrowheads="1"/>
          </p:cNvSpPr>
          <p:nvPr/>
        </p:nvSpPr>
        <p:spPr bwMode="auto">
          <a:xfrm>
            <a:off x="371475" y="560388"/>
            <a:ext cx="3624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2 КУРСА ЗА 2 СЕМЕСТР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196" name="Прямоугольник 7"/>
          <p:cNvSpPr>
            <a:spLocks noChangeArrowheads="1"/>
          </p:cNvSpPr>
          <p:nvPr/>
        </p:nvSpPr>
        <p:spPr bwMode="auto">
          <a:xfrm>
            <a:off x="4645025" y="560388"/>
            <a:ext cx="4127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2 КУРСА ЗА 1 СЕМЕСТР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2022 – 2023 уч. года</a:t>
            </a:r>
          </a:p>
        </p:txBody>
      </p:sp>
      <p:graphicFrame>
        <p:nvGraphicFramePr>
          <p:cNvPr id="8197" name="Диаграмма 4"/>
          <p:cNvGraphicFramePr>
            <a:graphicFrameLocks/>
          </p:cNvGraphicFramePr>
          <p:nvPr/>
        </p:nvGraphicFramePr>
        <p:xfrm>
          <a:off x="4814888" y="1606550"/>
          <a:ext cx="4160837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hart" r:id="rId5" imgW="4170025" imgH="3554276" progId="Excel.Chart.8">
                  <p:embed/>
                </p:oleObj>
              </mc:Choice>
              <mc:Fallback>
                <p:oleObj name="Chart" r:id="rId5" imgW="4170025" imgH="3554276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1606550"/>
                        <a:ext cx="4160837" cy="354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4500" y="5189538"/>
            <a:ext cx="7948613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СИС-21 1/9       - Семенов Е.А. </a:t>
            </a:r>
          </a:p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СИС-21 2/9д     - Кадырова М.Р.    </a:t>
            </a:r>
          </a:p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МЭПЗ-21 1/9    - Ерохина А.В.</a:t>
            </a:r>
          </a:p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ЗИО-21 1/9       - Левченко И.Н.     </a:t>
            </a:r>
          </a:p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ЗИО-21 1/11     -  Князева Е.В. </a:t>
            </a:r>
          </a:p>
        </p:txBody>
      </p:sp>
      <p:graphicFrame>
        <p:nvGraphicFramePr>
          <p:cNvPr id="8199" name="Диаграмма 9"/>
          <p:cNvGraphicFramePr>
            <a:graphicFrameLocks/>
          </p:cNvGraphicFramePr>
          <p:nvPr/>
        </p:nvGraphicFramePr>
        <p:xfrm>
          <a:off x="635000" y="1630363"/>
          <a:ext cx="4160838" cy="354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hart" r:id="rId8" imgW="4163929" imgH="3554276" progId="Excel.Chart.8">
                  <p:embed/>
                </p:oleObj>
              </mc:Choice>
              <mc:Fallback>
                <p:oleObj name="Chart" r:id="rId8" imgW="4163929" imgH="3554276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630363"/>
                        <a:ext cx="4160838" cy="354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213100"/>
            <a:ext cx="16986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406" tIns="42203" rIns="84406" bIns="42203" anchor="ctr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2600" y="515938"/>
            <a:ext cx="8210550" cy="1238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>
                <a:solidFill>
                  <a:srgbClr val="CC3300"/>
                </a:solidFill>
                <a:cs typeface="Times New Roman" pitchFamily="18" charset="0"/>
              </a:rPr>
              <a:t>АБСОЛЮТНАЯ И КАЧЕСТВЕННАЯ УСПЕВАЕМОСТЬ</a:t>
            </a:r>
            <a:endParaRPr lang="ru-RU" sz="2200">
              <a:solidFill>
                <a:srgbClr val="CC3300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200" b="1">
                <a:solidFill>
                  <a:srgbClr val="CC3300"/>
                </a:solidFill>
                <a:cs typeface="Times New Roman" pitchFamily="18" charset="0"/>
              </a:rPr>
              <a:t>ПО ГРУППАМ 2 КУРСА ЗА 2 СЕМЕСТР 2021-2022 и  1 СЕМЕСТР 2022-2023 </a:t>
            </a:r>
          </a:p>
        </p:txBody>
      </p:sp>
      <p:graphicFrame>
        <p:nvGraphicFramePr>
          <p:cNvPr id="9221" name="Диаграмма 1"/>
          <p:cNvGraphicFramePr>
            <a:graphicFrameLocks/>
          </p:cNvGraphicFramePr>
          <p:nvPr/>
        </p:nvGraphicFramePr>
        <p:xfrm>
          <a:off x="4651375" y="1993900"/>
          <a:ext cx="4202113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Chart" r:id="rId5" imgW="4206605" imgH="4170025" progId="Excel.Chart.8">
                  <p:embed/>
                </p:oleObj>
              </mc:Choice>
              <mc:Fallback>
                <p:oleObj name="Chart" r:id="rId5" imgW="4206605" imgH="417002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1993900"/>
                        <a:ext cx="4202113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Диаграмма 2"/>
          <p:cNvGraphicFramePr>
            <a:graphicFrameLocks/>
          </p:cNvGraphicFramePr>
          <p:nvPr/>
        </p:nvGraphicFramePr>
        <p:xfrm>
          <a:off x="207963" y="2087563"/>
          <a:ext cx="4903787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Chart" r:id="rId8" imgW="4907705" imgH="4170025" progId="Excel.Chart.8">
                  <p:embed/>
                </p:oleObj>
              </mc:Choice>
              <mc:Fallback>
                <p:oleObj name="Chart" r:id="rId8" imgW="4907705" imgH="4170025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2087563"/>
                        <a:ext cx="4903787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6"/>
          <p:cNvSpPr>
            <a:spLocks noChangeArrowheads="1"/>
          </p:cNvSpPr>
          <p:nvPr/>
        </p:nvSpPr>
        <p:spPr bwMode="auto">
          <a:xfrm>
            <a:off x="301625" y="560388"/>
            <a:ext cx="4148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3 КУРСА ЗА 2 СЕМЕСТР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10244" name="Прямоугольник 7"/>
          <p:cNvSpPr>
            <a:spLocks noChangeArrowheads="1"/>
          </p:cNvSpPr>
          <p:nvPr/>
        </p:nvSpPr>
        <p:spPr bwMode="auto">
          <a:xfrm>
            <a:off x="4316413" y="560388"/>
            <a:ext cx="4456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3 КУРСА ЗА 1 СЕМЕСТР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2022 – 2023 уч. года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113" y="5086350"/>
            <a:ext cx="79486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ПКС-20 1/9       - Письменная О.Ю.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 ЗИО-20 1/9       - Гончарова А.И.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 МЭПЗ-20 1/9    - </a:t>
            </a:r>
            <a:r>
              <a:rPr lang="ru-RU" b="1" dirty="0" err="1">
                <a:solidFill>
                  <a:srgbClr val="002060"/>
                </a:solidFill>
                <a:cs typeface="Times New Roman" pitchFamily="18" charset="0"/>
              </a:rPr>
              <a:t>Давыдюк</a:t>
            </a: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 М.В.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10246" name="Диаграмма 1"/>
          <p:cNvGraphicFramePr>
            <a:graphicFrameLocks/>
          </p:cNvGraphicFramePr>
          <p:nvPr/>
        </p:nvGraphicFramePr>
        <p:xfrm>
          <a:off x="214313" y="1722438"/>
          <a:ext cx="4329112" cy="301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Chart" r:id="rId5" imgW="4334632" imgH="3023878" progId="Excel.Chart.8">
                  <p:embed/>
                </p:oleObj>
              </mc:Choice>
              <mc:Fallback>
                <p:oleObj name="Chart" r:id="rId5" imgW="4334632" imgH="3023878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722438"/>
                        <a:ext cx="4329112" cy="301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Диаграмма 2"/>
          <p:cNvGraphicFramePr>
            <a:graphicFrameLocks/>
          </p:cNvGraphicFramePr>
          <p:nvPr/>
        </p:nvGraphicFramePr>
        <p:xfrm>
          <a:off x="4865688" y="1620838"/>
          <a:ext cx="4329112" cy="321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Chart" r:id="rId8" imgW="4334632" imgH="3225064" progId="Excel.Chart.8">
                  <p:embed/>
                </p:oleObj>
              </mc:Choice>
              <mc:Fallback>
                <p:oleObj name="Chart" r:id="rId8" imgW="4334632" imgH="3225064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1620838"/>
                        <a:ext cx="4329112" cy="321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213100"/>
            <a:ext cx="16986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406" tIns="42203" rIns="84406" bIns="42203" anchor="ctr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250" y="515938"/>
            <a:ext cx="8561388" cy="1238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>
                <a:solidFill>
                  <a:srgbClr val="CC3300"/>
                </a:solidFill>
                <a:cs typeface="Times New Roman" pitchFamily="18" charset="0"/>
              </a:rPr>
              <a:t>АБСОЛЮТНАЯ И КАЧЕСТВЕННАЯ УСПЕВАЕМОСТЬ</a:t>
            </a:r>
            <a:endParaRPr lang="ru-RU" sz="2200">
              <a:solidFill>
                <a:srgbClr val="CC3300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200" b="1">
                <a:solidFill>
                  <a:srgbClr val="CC3300"/>
                </a:solidFill>
                <a:cs typeface="Times New Roman" pitchFamily="18" charset="0"/>
              </a:rPr>
              <a:t>ПО ГРУППАМ 2 КУРСА ЗА 2 СЕМЕСТР 2021-2022 и  1 СЕМЕСТР 2022-2023 </a:t>
            </a:r>
          </a:p>
        </p:txBody>
      </p:sp>
      <p:graphicFrame>
        <p:nvGraphicFramePr>
          <p:cNvPr id="11269" name="Диаграмма 1"/>
          <p:cNvGraphicFramePr>
            <a:graphicFrameLocks/>
          </p:cNvGraphicFramePr>
          <p:nvPr/>
        </p:nvGraphicFramePr>
        <p:xfrm>
          <a:off x="4351338" y="2179638"/>
          <a:ext cx="4673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Chart" r:id="rId5" imgW="4682134" imgH="4170025" progId="Excel.Chart.8">
                  <p:embed/>
                </p:oleObj>
              </mc:Choice>
              <mc:Fallback>
                <p:oleObj name="Chart" r:id="rId5" imgW="4682134" imgH="417002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2179638"/>
                        <a:ext cx="4673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Диаграмма 2"/>
          <p:cNvGraphicFramePr>
            <a:graphicFrameLocks/>
          </p:cNvGraphicFramePr>
          <p:nvPr/>
        </p:nvGraphicFramePr>
        <p:xfrm>
          <a:off x="119063" y="2022475"/>
          <a:ext cx="4903787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Chart" r:id="rId8" imgW="4907705" imgH="4176122" progId="Excel.Chart.8">
                  <p:embed/>
                </p:oleObj>
              </mc:Choice>
              <mc:Fallback>
                <p:oleObj name="Chart" r:id="rId8" imgW="4907705" imgH="4176122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2022475"/>
                        <a:ext cx="4903787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</TotalTime>
  <Words>341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Times New Roman</vt:lpstr>
      <vt:lpstr>Arial</vt:lpstr>
      <vt:lpstr>Calibri</vt:lpstr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Средний балл успеваемости групп 1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WorldSkills RUSSIA:</vt:lpstr>
      <vt:lpstr>Цель WorldSkills RUSSIA: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</dc:creator>
  <cp:lastModifiedBy>Svetik</cp:lastModifiedBy>
  <cp:revision>121</cp:revision>
  <cp:lastPrinted>2020-06-26T10:03:09Z</cp:lastPrinted>
  <dcterms:created xsi:type="dcterms:W3CDTF">1601-01-01T00:00:00Z</dcterms:created>
  <dcterms:modified xsi:type="dcterms:W3CDTF">2023-03-15T19:23:57Z</dcterms:modified>
</cp:coreProperties>
</file>