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282" r:id="rId4"/>
    <p:sldId id="285" r:id="rId5"/>
    <p:sldId id="283" r:id="rId6"/>
    <p:sldId id="271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7" r:id="rId15"/>
    <p:sldId id="296" r:id="rId16"/>
    <p:sldId id="295" r:id="rId17"/>
    <p:sldId id="294" r:id="rId18"/>
    <p:sldId id="293" r:id="rId19"/>
    <p:sldId id="292" r:id="rId20"/>
    <p:sldId id="298" r:id="rId21"/>
    <p:sldId id="299" r:id="rId22"/>
    <p:sldId id="301" r:id="rId23"/>
    <p:sldId id="302" r:id="rId24"/>
    <p:sldId id="303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89F6A45-3359-41B8-ABEA-70B130BD22AC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82D76D2-23C3-47CE-BED1-25AC9B70D0E5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B1F1376-19D2-41BD-92E8-F5DBB09F1E4A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62CA53F2-D715-41F5-BC8F-1FB53E41CC20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4D78E22-A736-4C1C-BDBD-FC5BD911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9742-CA54-4CA3-A974-2FCD53857A3D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09E84B-38D1-41F0-9E82-A256FF62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3135A8-01D3-4975-87B1-2A169458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4D41CC-9AB2-4FFA-88F8-B698BF6C5E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4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76A04-3894-4310-96D6-D80EA2AE6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4917-5052-4379-8DE1-9D41395B77B1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9E564-DDD1-48FF-83F1-B6CE4669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EF8F2-0875-4383-BCA4-D9471960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9127-743C-4CAB-BB95-09FA64648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09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D45F4-FA56-4140-AE73-96CE8E71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4F61-FA9B-4C4C-98A9-F63D142D0060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A3508-855F-48CB-9B00-59085D97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EFCC0-2BA4-4EF6-B813-D9C71707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E9C0-B91E-437A-B5D3-41A874E70E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34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A41E1-60C4-4E2F-89FE-B8988E7291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AE85-287F-4DCE-9DFA-2D56A3D59E0C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2881B-0887-4004-A660-6936C3A4E2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50C2D-4417-47B5-AFD9-10BDCC01605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3CEE-7C93-482D-B092-8FB9A3C317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147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D6EC348E-5763-44D3-B54E-B33A6F00749A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C8CA891-BF4B-4523-AF0E-5023288854F4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775C5A5-0E04-431D-B0FB-D793733DF8B3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80D5CFD1-C001-404A-AFC2-2537A494513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F87FD8-F27A-41E4-8759-6B7E5D20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2A7FE-6E1E-4C28-A09D-8C8909EAED27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7ACCFF-6519-458D-BE71-2A27010F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5EC87AD-C255-4BBA-AA67-198F7E9E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ECEA20-1CD3-419E-B5CE-9A949F7F4F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5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27FA7-ADCE-40C9-A46D-B7FA5EA2E9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58D3-02BC-4840-A964-B61FE819850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37E7C5-E8EA-4CA0-9D24-830B931C4AE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904D34-DEE4-4678-84E7-21C34AE28DC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6130-9D98-49EA-94FC-31C7CC0FC7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496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123FAA-AA7A-49A2-8A04-B2B68B00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3CA7-8797-48C9-8594-137EF6BDEA9C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314623-2496-4B73-AEC7-BF31AA55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3745DB-377A-4E54-9BEB-79B8E392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98A0-5C43-4CA0-A41A-0C38FC4C2D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13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A0575B-64E3-4E13-A8C1-4CEC70F1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77A1-F9D4-43AA-A561-50A0679FF197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DA90BA-1093-44F0-BBD5-FD9FE087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310B54-3FE0-4DAB-BA2F-32A196B0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CC47-B647-40BF-8208-AA9AF40F61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78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1C83F0-3F69-4722-BA9E-37271F72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006E4-CDA3-4499-A3D2-CBFF51E4F65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11967FA-7CC9-4335-B75A-E5FF8713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52263-5488-4C7F-A873-AB87EDAD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8827-CB7D-49B2-B3A2-A0AAC3E796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02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77050E-CBDE-4845-9DF0-6997DA9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5E7B-55C6-4E87-84C1-8F1CA87C812F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1E1103-8044-407F-AB3C-A1A22D78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AB59D9-460F-4A10-9DD9-69A21488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5E8B-B99B-426A-8C72-7F747F594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937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EBC970-2A77-463E-8ACB-409995A87C6D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708F49B-E77F-4FA0-A63C-DE270A8754D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A53288A-6F6D-4E2B-A930-125ACFDDD15D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2D0D019E-D71F-4383-8345-68B4508F48F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D561D4E-626C-400F-921B-06211116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701E7-18DB-4DAE-ACBE-87641B3E1A6A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13C1A37-40AB-4CAA-AB36-152CEDE1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3AB48EB-057D-4EF7-93F0-4E24E974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FE4BEE-88D6-4278-9D16-396DA0045E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0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C00210-745C-42D3-80A7-4B4C72872647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BB5F36-EB82-4120-981F-E7C37B79DDED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26CC7E-9233-4F7A-ABBC-F52A4D3463E8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31174D-9F64-4190-BA6B-CEDDD4ABA30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AFBF7-60B0-4B18-BFAC-D429AF91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351A98F3-80A7-4D6F-A6EB-598474631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350C0-08F6-4BA6-B79D-5CB4165BC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7561D0-160F-425F-B4A5-1A65F4D7955A}" type="datetimeFigureOut">
              <a:rPr lang="ru-RU"/>
              <a:pPr>
                <a:defRPr/>
              </a:pPr>
              <a:t>28.06.2022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6536-1750-4A94-A40A-40CD030C2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11D77-22AA-4AC9-911A-71E838779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8A11C13A-A9E7-4101-9554-74E9EDC5B1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3" r:id="rId2"/>
    <p:sldLayoutId id="2147483872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73" r:id="rId9"/>
    <p:sldLayoutId id="2147483869" r:id="rId10"/>
    <p:sldLayoutId id="2147483870" r:id="rId1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>
            <a:extLst>
              <a:ext uri="{FF2B5EF4-FFF2-40B4-BE49-F238E27FC236}">
                <a16:creationId xmlns:a16="http://schemas.microsoft.com/office/drawing/2014/main" id="{7AB9F69E-C57E-4430-932D-30F599844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2852738"/>
            <a:ext cx="5637213" cy="2303462"/>
          </a:xfrm>
        </p:spPr>
        <p:txBody>
          <a:bodyPr/>
          <a:lstStyle/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1 семестр</a:t>
            </a:r>
          </a:p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2019-2020 учебного года </a:t>
            </a:r>
            <a:endParaRPr lang="ru-RU" altLang="ru-RU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A43BC-6FEA-4E61-8C4F-4EE66C8B0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064896" cy="1440160"/>
          </a:xfrm>
        </p:spPr>
        <p:txBody>
          <a:bodyPr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Calibri"/>
                <a:cs typeface="Times New Roman"/>
              </a:rPr>
              <a:t>Результаты учебной деятельности групп электротехнического  отделения</a:t>
            </a:r>
            <a:b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Calibri"/>
                <a:cs typeface="Times New Roman"/>
              </a:rPr>
            </a:br>
            <a:b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Calibri"/>
                <a:cs typeface="Times New Roman"/>
              </a:rPr>
            </a:b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124" name="Прямоугольник 3">
            <a:extLst>
              <a:ext uri="{FF2B5EF4-FFF2-40B4-BE49-F238E27FC236}">
                <a16:creationId xmlns:a16="http://schemas.microsoft.com/office/drawing/2014/main" id="{9D9A62A1-002D-43F2-9DF3-4FDD17A0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516563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</a:rPr>
              <a:t>Составил зав. отделением  А.В.Ерохина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3549FA2-4471-4E67-97C4-579717AE6082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1828800"/>
          <a:ext cx="7561262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4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6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64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Куратор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(численность студентов)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студентов, обучающихся на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Абсолютная успеваемость, 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Качественная успеваемость, 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 и 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«2»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«н/а»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Письменная О.Ю. (18)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МЭПЗ-17 –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55,6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38,9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384" marR="663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78" name="Прямоугольник 5">
            <a:extLst>
              <a:ext uri="{FF2B5EF4-FFF2-40B4-BE49-F238E27FC236}">
                <a16:creationId xmlns:a16="http://schemas.microsoft.com/office/drawing/2014/main" id="{0F715374-BC07-4C95-8597-2AC7B5DA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76250"/>
            <a:ext cx="5473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ИТОГИ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 АТТЕСТАЦИИ СТУДЕНТОВ 3 КУРСА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ЗА 1 СЕМЕСТР 2019 – 2020 уч. года</a:t>
            </a:r>
            <a:endParaRPr lang="ru-RU" altLang="ru-RU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>
            <a:extLst>
              <a:ext uri="{FF2B5EF4-FFF2-40B4-BE49-F238E27FC236}">
                <a16:creationId xmlns:a16="http://schemas.microsoft.com/office/drawing/2014/main" id="{CFBDF4FA-9298-4B64-A140-DA21D7003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20713"/>
            <a:ext cx="6769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УСПЕВАЕМОСТИ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в группе 3 курса МЭПЗ-17 1/9 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2 сем 2018-2019 уч. года и 1 сем 2019-2020 уч. года 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15363" name="Диаграмма 4">
            <a:extLst>
              <a:ext uri="{FF2B5EF4-FFF2-40B4-BE49-F238E27FC236}">
                <a16:creationId xmlns:a16="http://schemas.microsoft.com/office/drawing/2014/main" id="{9D5DB81F-88ED-4002-BE67-396B06BA4715}"/>
              </a:ext>
            </a:extLst>
          </p:cNvPr>
          <p:cNvGraphicFramePr>
            <a:graphicFrameLocks/>
          </p:cNvGraphicFramePr>
          <p:nvPr/>
        </p:nvGraphicFramePr>
        <p:xfrm>
          <a:off x="1563688" y="1938338"/>
          <a:ext cx="637222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3" imgW="6376969" imgH="4011516" progId="Excel.Chart.8">
                  <p:embed/>
                </p:oleObj>
              </mc:Choice>
              <mc:Fallback>
                <p:oleObj r:id="rId3" imgW="6376969" imgH="401151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1938338"/>
                        <a:ext cx="6372225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>
            <a:extLst>
              <a:ext uri="{FF2B5EF4-FFF2-40B4-BE49-F238E27FC236}">
                <a16:creationId xmlns:a16="http://schemas.microsoft.com/office/drawing/2014/main" id="{1507D864-1355-4C62-94EF-BE3446320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4813"/>
            <a:ext cx="7488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абсолютной  и качественной успеваемости </a:t>
            </a:r>
            <a:br>
              <a:rPr lang="ru-RU" altLang="ru-RU" sz="1800" b="1">
                <a:solidFill>
                  <a:srgbClr val="FF0000"/>
                </a:solidFill>
              </a:rPr>
            </a:br>
            <a:r>
              <a:rPr lang="ru-RU" altLang="ru-RU" sz="1800" b="1">
                <a:solidFill>
                  <a:srgbClr val="FF0000"/>
                </a:solidFill>
              </a:rPr>
              <a:t> 3 курса гр. МЭПЗ-17 1/9  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за 2 семестр 2018-2019 уч.года и  1 семестр 2019-2020 уч. года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16387" name="Диаграмма 4">
            <a:extLst>
              <a:ext uri="{FF2B5EF4-FFF2-40B4-BE49-F238E27FC236}">
                <a16:creationId xmlns:a16="http://schemas.microsoft.com/office/drawing/2014/main" id="{35390B6E-A036-48EF-93DF-56CE9C4CACAF}"/>
              </a:ext>
            </a:extLst>
          </p:cNvPr>
          <p:cNvGraphicFramePr>
            <a:graphicFrameLocks/>
          </p:cNvGraphicFramePr>
          <p:nvPr/>
        </p:nvGraphicFramePr>
        <p:xfrm>
          <a:off x="920750" y="1793875"/>
          <a:ext cx="7302500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3" imgW="7303641" imgH="4279763" progId="Excel.Chart.8">
                  <p:embed/>
                </p:oleObj>
              </mc:Choice>
              <mc:Fallback>
                <p:oleObj r:id="rId3" imgW="7303641" imgH="427976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793875"/>
                        <a:ext cx="7302500" cy="427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61A4515-CAE8-480A-94A5-AA793E8DBF46}"/>
              </a:ext>
            </a:extLst>
          </p:cNvPr>
          <p:cNvGraphicFramePr>
            <a:graphicFrameLocks noGrp="1"/>
          </p:cNvGraphicFramePr>
          <p:nvPr/>
        </p:nvGraphicFramePr>
        <p:xfrm>
          <a:off x="1304925" y="1989138"/>
          <a:ext cx="6651625" cy="2144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Студент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ПКС-19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Кирильчук Александр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ЗИО-18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Калиниченко Наталья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ЗИО-17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Жукова Виктория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МЭПЗ-16 1/9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Анпилогов</a:t>
                      </a:r>
                      <a:r>
                        <a:rPr lang="ru-RU" sz="1400" dirty="0">
                          <a:effectLst/>
                        </a:rPr>
                        <a:t> Д., </a:t>
                      </a:r>
                      <a:r>
                        <a:rPr lang="ru-RU" sz="1400" dirty="0" err="1">
                          <a:effectLst/>
                        </a:rPr>
                        <a:t>Неизвицкая</a:t>
                      </a:r>
                      <a:r>
                        <a:rPr lang="ru-RU" sz="1400" dirty="0">
                          <a:effectLst/>
                        </a:rPr>
                        <a:t> М., Починок Д.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0" name="Rectangle 1">
            <a:extLst>
              <a:ext uri="{FF2B5EF4-FFF2-40B4-BE49-F238E27FC236}">
                <a16:creationId xmlns:a16="http://schemas.microsoft.com/office/drawing/2014/main" id="{69DA456E-57A8-4AA1-97A1-19AE088E3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60388"/>
            <a:ext cx="748823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cs typeface="Calibri" panose="020F0502020204030204" pitchFamily="34" charset="0"/>
              </a:rPr>
              <a:t>СТУДЕНТЫ, ОБУЧАЮЩИЕСЯ ПО ИНДИВИДУАЛЬНОМУ ПЛАНУ</a:t>
            </a:r>
            <a:endParaRPr lang="ru-RU" altLang="ru-RU" sz="20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025760-B6C6-467C-8917-6A0D131F8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692150"/>
            <a:ext cx="57991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Пропуски занятий за 1 семестр 2019-2020 уч. год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МЭПЗ-19 1/9 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Гапоненко С.Н.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18435" name="Диаграмма 4">
            <a:extLst>
              <a:ext uri="{FF2B5EF4-FFF2-40B4-BE49-F238E27FC236}">
                <a16:creationId xmlns:a16="http://schemas.microsoft.com/office/drawing/2014/main" id="{05EA68FE-964D-48AD-BAC8-65D40EBC5C68}"/>
              </a:ext>
            </a:extLst>
          </p:cNvPr>
          <p:cNvGraphicFramePr>
            <a:graphicFrameLocks/>
          </p:cNvGraphicFramePr>
          <p:nvPr/>
        </p:nvGraphicFramePr>
        <p:xfrm>
          <a:off x="1497013" y="1938338"/>
          <a:ext cx="6365875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r:id="rId3" imgW="6364776" imgH="3700593" progId="Excel.Chart.8">
                  <p:embed/>
                </p:oleObj>
              </mc:Choice>
              <mc:Fallback>
                <p:oleObj r:id="rId3" imgW="6364776" imgH="370059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938338"/>
                        <a:ext cx="6365875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3">
            <a:extLst>
              <a:ext uri="{FF2B5EF4-FFF2-40B4-BE49-F238E27FC236}">
                <a16:creationId xmlns:a16="http://schemas.microsoft.com/office/drawing/2014/main" id="{B8ED3D6D-7F46-4D7D-B992-E7156B98D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CAAC035-0BE5-4104-A578-5085C033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200" y="720725"/>
            <a:ext cx="3176588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cs typeface="Calibri" panose="020F0502020204030204" pitchFamily="34" charset="0"/>
              </a:rPr>
              <a:t>Группа ЗИО-19 1/9</a:t>
            </a:r>
            <a:endParaRPr lang="ru-RU" altLang="ru-RU" sz="20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  <a:cs typeface="Calibri" panose="020F0502020204030204" pitchFamily="34" charset="0"/>
              </a:rPr>
              <a:t>Куратор Верлоцкая Е.А.</a:t>
            </a:r>
            <a:endParaRPr lang="ru-RU" altLang="ru-RU" sz="20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19459" name="Диаграмма 4">
            <a:extLst>
              <a:ext uri="{FF2B5EF4-FFF2-40B4-BE49-F238E27FC236}">
                <a16:creationId xmlns:a16="http://schemas.microsoft.com/office/drawing/2014/main" id="{21301CD7-05A6-4DC0-8994-FBF78B7D3784}"/>
              </a:ext>
            </a:extLst>
          </p:cNvPr>
          <p:cNvGraphicFramePr>
            <a:graphicFrameLocks/>
          </p:cNvGraphicFramePr>
          <p:nvPr/>
        </p:nvGraphicFramePr>
        <p:xfrm>
          <a:off x="1641475" y="2082800"/>
          <a:ext cx="564515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r:id="rId3" imgW="5645385" imgH="3481118" progId="Excel.Chart.8">
                  <p:embed/>
                </p:oleObj>
              </mc:Choice>
              <mc:Fallback>
                <p:oleObj r:id="rId3" imgW="5645385" imgH="3481118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2082800"/>
                        <a:ext cx="564515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3">
            <a:extLst>
              <a:ext uri="{FF2B5EF4-FFF2-40B4-BE49-F238E27FC236}">
                <a16:creationId xmlns:a16="http://schemas.microsoft.com/office/drawing/2014/main" id="{8726E021-EB10-4DC0-BADD-7B98A1E51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0113" y="21336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82059EA-0E67-4CB2-BF3C-51053AD2B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719138"/>
            <a:ext cx="326072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ПКС-19 1/9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Лебидко Н.В.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0483" name="Диаграмма 4">
            <a:extLst>
              <a:ext uri="{FF2B5EF4-FFF2-40B4-BE49-F238E27FC236}">
                <a16:creationId xmlns:a16="http://schemas.microsoft.com/office/drawing/2014/main" id="{9A367EC0-9705-4905-9513-4C523909EF15}"/>
              </a:ext>
            </a:extLst>
          </p:cNvPr>
          <p:cNvGraphicFramePr>
            <a:graphicFrameLocks/>
          </p:cNvGraphicFramePr>
          <p:nvPr/>
        </p:nvGraphicFramePr>
        <p:xfrm>
          <a:off x="1065213" y="1590675"/>
          <a:ext cx="6510337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r:id="rId3" imgW="6511092" imgH="4194412" progId="Excel.Chart.8">
                  <p:embed/>
                </p:oleObj>
              </mc:Choice>
              <mc:Fallback>
                <p:oleObj r:id="rId3" imgW="6511092" imgH="4194412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1590675"/>
                        <a:ext cx="6510337" cy="419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3">
            <a:extLst>
              <a:ext uri="{FF2B5EF4-FFF2-40B4-BE49-F238E27FC236}">
                <a16:creationId xmlns:a16="http://schemas.microsoft.com/office/drawing/2014/main" id="{1F9A9D0C-2CF8-496F-9673-AD845FE9D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5028512-2C33-4A74-B275-1DC70616D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682625"/>
            <a:ext cx="29067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ПКС-19 1/9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Левочкина Н.В.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1507" name="Диаграмма 4">
            <a:extLst>
              <a:ext uri="{FF2B5EF4-FFF2-40B4-BE49-F238E27FC236}">
                <a16:creationId xmlns:a16="http://schemas.microsoft.com/office/drawing/2014/main" id="{22F306C0-377C-491A-9A07-74C9E44D78EC}"/>
              </a:ext>
            </a:extLst>
          </p:cNvPr>
          <p:cNvGraphicFramePr>
            <a:graphicFrameLocks/>
          </p:cNvGraphicFramePr>
          <p:nvPr/>
        </p:nvGraphicFramePr>
        <p:xfrm>
          <a:off x="1425575" y="1793875"/>
          <a:ext cx="6292850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r:id="rId3" imgW="6291617" imgH="3560373" progId="Excel.Chart.8">
                  <p:embed/>
                </p:oleObj>
              </mc:Choice>
              <mc:Fallback>
                <p:oleObj r:id="rId3" imgW="6291617" imgH="356037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1793875"/>
                        <a:ext cx="6292850" cy="355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3">
            <a:extLst>
              <a:ext uri="{FF2B5EF4-FFF2-40B4-BE49-F238E27FC236}">
                <a16:creationId xmlns:a16="http://schemas.microsoft.com/office/drawing/2014/main" id="{9C130EC5-5D35-460C-9EC3-923127673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F6B8E8-DDFB-4705-82DD-2469053AF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695325"/>
            <a:ext cx="312737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МЭПЗ-18 1/9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Рахматулина Е.В.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2531" name="Диаграмма 4">
            <a:extLst>
              <a:ext uri="{FF2B5EF4-FFF2-40B4-BE49-F238E27FC236}">
                <a16:creationId xmlns:a16="http://schemas.microsoft.com/office/drawing/2014/main" id="{4C7247FC-D145-40ED-AA0C-B0168559F7DC}"/>
              </a:ext>
            </a:extLst>
          </p:cNvPr>
          <p:cNvGraphicFramePr>
            <a:graphicFrameLocks/>
          </p:cNvGraphicFramePr>
          <p:nvPr/>
        </p:nvGraphicFramePr>
        <p:xfrm>
          <a:off x="1584325" y="1768475"/>
          <a:ext cx="521335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r:id="rId3" imgW="5212532" imgH="3700593" progId="Excel.Chart.8">
                  <p:embed/>
                </p:oleObj>
              </mc:Choice>
              <mc:Fallback>
                <p:oleObj r:id="rId3" imgW="5212532" imgH="370059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1768475"/>
                        <a:ext cx="5213350" cy="370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3">
            <a:extLst>
              <a:ext uri="{FF2B5EF4-FFF2-40B4-BE49-F238E27FC236}">
                <a16:creationId xmlns:a16="http://schemas.microsoft.com/office/drawing/2014/main" id="{DDDF8E2B-E1C7-443F-AE4F-249A47E43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785BF6-E1EB-4CF1-81AB-4CBEC41B7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690563"/>
            <a:ext cx="27813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ЗИО-18 1/9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Левченко И.Н</a:t>
            </a:r>
            <a:r>
              <a:rPr lang="ru-RU" altLang="ru-RU" sz="1400" b="1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  <a:endParaRPr lang="ru-RU" altLang="ru-RU" sz="9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3555" name="Диаграмма 4">
            <a:extLst>
              <a:ext uri="{FF2B5EF4-FFF2-40B4-BE49-F238E27FC236}">
                <a16:creationId xmlns:a16="http://schemas.microsoft.com/office/drawing/2014/main" id="{08E53CAE-2C1D-403B-BBA8-37B17242DC3E}"/>
              </a:ext>
            </a:extLst>
          </p:cNvPr>
          <p:cNvGraphicFramePr>
            <a:graphicFrameLocks/>
          </p:cNvGraphicFramePr>
          <p:nvPr/>
        </p:nvGraphicFramePr>
        <p:xfrm>
          <a:off x="1641475" y="1722438"/>
          <a:ext cx="5718175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r:id="rId3" imgW="5718544" imgH="3560373" progId="Excel.Chart.8">
                  <p:embed/>
                </p:oleObj>
              </mc:Choice>
              <mc:Fallback>
                <p:oleObj r:id="rId3" imgW="5718544" imgH="356037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722438"/>
                        <a:ext cx="5718175" cy="355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3">
            <a:extLst>
              <a:ext uri="{FF2B5EF4-FFF2-40B4-BE49-F238E27FC236}">
                <a16:creationId xmlns:a16="http://schemas.microsoft.com/office/drawing/2014/main" id="{53BCABD9-5BF7-48A2-AE79-0B48DC320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776ED078-FDB2-425C-91BA-C6FE3A66C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04813"/>
            <a:ext cx="5834063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ИТОГИ</a:t>
            </a:r>
            <a:endParaRPr lang="ru-RU" altLang="ru-RU" sz="16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АТТЕСТАЦИИ СТУДЕНТОВ 1 КУРСА</a:t>
            </a:r>
            <a:endParaRPr lang="ru-RU" altLang="ru-RU" sz="16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 1 СЕМЕСТР 2019 – 2020 уч. года</a:t>
            </a:r>
            <a:endParaRPr lang="ru-RU" altLang="ru-RU" sz="16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C87171D-6C9C-429C-B4E9-94C4C2252A12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042988" y="1773238"/>
          <a:ext cx="7273925" cy="3673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8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10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51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Куратор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(численность студентов)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студентов, обучающихся 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Абсолютная успеваемость, 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Качественная успеваемость, 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 и 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«2»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«н/а»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Гапоненко С.Н.(25)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МЭПЗ-19 –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Верлоцкая Е.А. (25)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ЗИО 19–1/9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Лебидко Н.В. (25)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ПКС-19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68,0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Левочкина Н.В. (25)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ПКС-19 1/11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96,0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82" marR="684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31249E6-D399-411B-AEF2-A0FE421C1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690563"/>
            <a:ext cx="31432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МЭПЗ-17 1/9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Письменная О.Ю.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4579" name="Диаграмма 4">
            <a:extLst>
              <a:ext uri="{FF2B5EF4-FFF2-40B4-BE49-F238E27FC236}">
                <a16:creationId xmlns:a16="http://schemas.microsoft.com/office/drawing/2014/main" id="{3BB0B397-3271-44D6-970F-C91DC9477BD3}"/>
              </a:ext>
            </a:extLst>
          </p:cNvPr>
          <p:cNvGraphicFramePr>
            <a:graphicFrameLocks/>
          </p:cNvGraphicFramePr>
          <p:nvPr/>
        </p:nvGraphicFramePr>
        <p:xfrm>
          <a:off x="1208088" y="1865313"/>
          <a:ext cx="6510337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r:id="rId3" imgW="6511092" imgH="3560373" progId="Excel.Chart.8">
                  <p:embed/>
                </p:oleObj>
              </mc:Choice>
              <mc:Fallback>
                <p:oleObj r:id="rId3" imgW="6511092" imgH="356037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865313"/>
                        <a:ext cx="6510337" cy="355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3">
            <a:extLst>
              <a:ext uri="{FF2B5EF4-FFF2-40B4-BE49-F238E27FC236}">
                <a16:creationId xmlns:a16="http://schemas.microsoft.com/office/drawing/2014/main" id="{8F62F310-26DA-4F0C-8211-612963FD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A2A41A-F8CE-4656-B472-C996058F0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620713"/>
            <a:ext cx="27559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ЗИО-17 1/9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Казак А.С.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5603" name="Диаграмма 4">
            <a:extLst>
              <a:ext uri="{FF2B5EF4-FFF2-40B4-BE49-F238E27FC236}">
                <a16:creationId xmlns:a16="http://schemas.microsoft.com/office/drawing/2014/main" id="{F822D7D4-D73B-44F8-BCCE-48163D67AD9C}"/>
              </a:ext>
            </a:extLst>
          </p:cNvPr>
          <p:cNvGraphicFramePr>
            <a:graphicFrameLocks/>
          </p:cNvGraphicFramePr>
          <p:nvPr/>
        </p:nvGraphicFramePr>
        <p:xfrm>
          <a:off x="1641475" y="1865313"/>
          <a:ext cx="6294438" cy="341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r:id="rId3" imgW="6297714" imgH="3414056" progId="Excel.Chart.8">
                  <p:embed/>
                </p:oleObj>
              </mc:Choice>
              <mc:Fallback>
                <p:oleObj r:id="rId3" imgW="6297714" imgH="341405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865313"/>
                        <a:ext cx="6294438" cy="341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3">
            <a:extLst>
              <a:ext uri="{FF2B5EF4-FFF2-40B4-BE49-F238E27FC236}">
                <a16:creationId xmlns:a16="http://schemas.microsoft.com/office/drawing/2014/main" id="{0427C6D3-6BD0-4438-9286-D0CCE1216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DEF8E9A-A9E8-4B93-B1C5-0443D1B52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313" y="476250"/>
            <a:ext cx="27543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Группа МЭПЗ-16 1/9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Куратор Давыдюк М.В.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6627" name="Диаграмма 4">
            <a:extLst>
              <a:ext uri="{FF2B5EF4-FFF2-40B4-BE49-F238E27FC236}">
                <a16:creationId xmlns:a16="http://schemas.microsoft.com/office/drawing/2014/main" id="{CAA4A221-395A-4798-933F-0D280018DD91}"/>
              </a:ext>
            </a:extLst>
          </p:cNvPr>
          <p:cNvGraphicFramePr>
            <a:graphicFrameLocks/>
          </p:cNvGraphicFramePr>
          <p:nvPr/>
        </p:nvGraphicFramePr>
        <p:xfrm>
          <a:off x="1568450" y="1349375"/>
          <a:ext cx="5718175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r:id="rId3" imgW="5718544" imgH="3956647" progId="Excel.Chart.8">
                  <p:embed/>
                </p:oleObj>
              </mc:Choice>
              <mc:Fallback>
                <p:oleObj r:id="rId3" imgW="5718544" imgH="395664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1349375"/>
                        <a:ext cx="5718175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3">
            <a:extLst>
              <a:ext uri="{FF2B5EF4-FFF2-40B4-BE49-F238E27FC236}">
                <a16:creationId xmlns:a16="http://schemas.microsoft.com/office/drawing/2014/main" id="{BCAD0112-C9B8-4CB1-924A-C97D1803B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1623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0D9672A-E184-44E3-BB5C-67FB50947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765175"/>
            <a:ext cx="64087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cs typeface="Calibri" panose="020F0502020204030204" pitchFamily="34" charset="0"/>
              </a:rPr>
              <a:t>Пропуски занятий за 1 полугодие 2019-2020 уч.года</a:t>
            </a:r>
            <a:endParaRPr lang="ru-RU" altLang="ru-RU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aphicFrame>
        <p:nvGraphicFramePr>
          <p:cNvPr id="27651" name="Диаграмма 4">
            <a:extLst>
              <a:ext uri="{FF2B5EF4-FFF2-40B4-BE49-F238E27FC236}">
                <a16:creationId xmlns:a16="http://schemas.microsoft.com/office/drawing/2014/main" id="{320A9AD1-7F64-4C7C-A753-C06136AFBEB9}"/>
              </a:ext>
            </a:extLst>
          </p:cNvPr>
          <p:cNvGraphicFramePr>
            <a:graphicFrameLocks/>
          </p:cNvGraphicFramePr>
          <p:nvPr/>
        </p:nvGraphicFramePr>
        <p:xfrm>
          <a:off x="560388" y="1360488"/>
          <a:ext cx="81661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r:id="rId3" imgW="8169348" imgH="4712616" progId="Excel.Chart.8">
                  <p:embed/>
                </p:oleObj>
              </mc:Choice>
              <mc:Fallback>
                <p:oleObj r:id="rId3" imgW="8169348" imgH="471261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360488"/>
                        <a:ext cx="8166100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3">
            <a:extLst>
              <a:ext uri="{FF2B5EF4-FFF2-40B4-BE49-F238E27FC236}">
                <a16:creationId xmlns:a16="http://schemas.microsoft.com/office/drawing/2014/main" id="{5861DF82-482C-4906-AA5E-3D803AC0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0488" y="3667125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E2FF2D4-75F5-42AB-8FCB-F7F86E356ACC}"/>
              </a:ext>
            </a:extLst>
          </p:cNvPr>
          <p:cNvSpPr/>
          <p:nvPr/>
        </p:nvSpPr>
        <p:spPr>
          <a:xfrm>
            <a:off x="1042988" y="765175"/>
            <a:ext cx="7705725" cy="28559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</a:t>
            </a:r>
            <a:endParaRPr lang="ru-RU" altLang="ru-RU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altLang="ru-RU" sz="16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buFont typeface="Trebuchet MS" panose="020B0603020202020204" pitchFamily="34" charset="0"/>
              <a:buAutoNum type="arabicPeriod"/>
            </a:pP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Усилить работу со слабоуспевающими студентами.</a:t>
            </a: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buFont typeface="Trebuchet MS" panose="020B0603020202020204" pitchFamily="34" charset="0"/>
              <a:buAutoNum type="arabicPeriod"/>
            </a:pP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ежедневный мониторинг посещаемости учебных занятий с оперативным реагированием на каждый случай пропуски без уважительной причины.</a:t>
            </a: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Aft>
                <a:spcPts val="1000"/>
              </a:spcAft>
              <a:buFont typeface="Trebuchet MS" panose="020B0603020202020204" pitchFamily="34" charset="0"/>
              <a:buAutoNum type="arabicPeriod"/>
            </a:pP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Кураторам групп поставить родителей в известность о результатах промежуточной аттестации</a:t>
            </a:r>
            <a:r>
              <a:rPr lang="ru-RU" altLang="ru-RU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Особенное внимание уделить студентам, имеющим академические задолженности.</a:t>
            </a:r>
            <a:endParaRPr lang="ru-RU" alt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Объект 3">
            <a:extLst>
              <a:ext uri="{FF2B5EF4-FFF2-40B4-BE49-F238E27FC236}">
                <a16:creationId xmlns:a16="http://schemas.microsoft.com/office/drawing/2014/main" id="{E32DEF55-1514-4C06-8213-67D46F5E67A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76288" y="1938338"/>
          <a:ext cx="6934200" cy="42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6937849" imgH="4224894" progId="Excel.Chart.8">
                  <p:embed/>
                </p:oleObj>
              </mc:Choice>
              <mc:Fallback>
                <p:oleObj r:id="rId3" imgW="6937849" imgH="422489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938338"/>
                        <a:ext cx="6934200" cy="422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2">
            <a:extLst>
              <a:ext uri="{FF2B5EF4-FFF2-40B4-BE49-F238E27FC236}">
                <a16:creationId xmlns:a16="http://schemas.microsoft.com/office/drawing/2014/main" id="{9D4EE663-354F-4EB5-8874-764C70C5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98463"/>
            <a:ext cx="68770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СРАВНИТЕЛЬНЫЙ АНАЛИЗ УСПЕВАЕМОСТИ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 в группах 1 курса МЭПЗ-19 1/9, ЗИО-19 1/9,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ПКС-19 1/9, ПКС-19 1/11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1 сем 2019-2020 уч. года 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3">
            <a:extLst>
              <a:ext uri="{FF2B5EF4-FFF2-40B4-BE49-F238E27FC236}">
                <a16:creationId xmlns:a16="http://schemas.microsoft.com/office/drawing/2014/main" id="{88460170-03F8-46BE-A5B1-880A721D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04813"/>
            <a:ext cx="612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абсолютной  и качественной успеваемости </a:t>
            </a:r>
            <a:br>
              <a:rPr lang="ru-RU" altLang="ru-RU" sz="1800" b="1">
                <a:solidFill>
                  <a:srgbClr val="FF0000"/>
                </a:solidFill>
              </a:rPr>
            </a:br>
            <a:r>
              <a:rPr lang="ru-RU" altLang="ru-RU" sz="1800" b="1">
                <a:solidFill>
                  <a:srgbClr val="FF0000"/>
                </a:solidFill>
              </a:rPr>
              <a:t> 1 курса  за 1 семестр 2019-2020 уч. год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8195" name="Диаграмма 4">
            <a:extLst>
              <a:ext uri="{FF2B5EF4-FFF2-40B4-BE49-F238E27FC236}">
                <a16:creationId xmlns:a16="http://schemas.microsoft.com/office/drawing/2014/main" id="{F0657F39-55CF-441E-93FD-CB2C0B2AB7F1}"/>
              </a:ext>
            </a:extLst>
          </p:cNvPr>
          <p:cNvGraphicFramePr>
            <a:graphicFrameLocks/>
          </p:cNvGraphicFramePr>
          <p:nvPr/>
        </p:nvGraphicFramePr>
        <p:xfrm>
          <a:off x="1497013" y="1577975"/>
          <a:ext cx="7013575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3" imgW="7011008" imgH="4279763" progId="Excel.Chart.8">
                  <p:embed/>
                </p:oleObj>
              </mc:Choice>
              <mc:Fallback>
                <p:oleObj r:id="rId3" imgW="7011008" imgH="4279763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577975"/>
                        <a:ext cx="7013575" cy="427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EB28690-156C-4F77-8CBE-EED15D46367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900113" y="2276475"/>
          <a:ext cx="7388225" cy="2582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45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64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39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Куратор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(численность студентов)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студентов, обучающихся 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Абсолютная успеваемость, %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Качественная успеваемость, %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 и «5»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«2»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«н/а»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Рахматулина Е.В.(24)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МЭПЗ-18 – 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25,0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Левченко И.Н. (25)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ЗИО 18–1/9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64,0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460" marR="684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68" name="Прямоугольник 5">
            <a:extLst>
              <a:ext uri="{FF2B5EF4-FFF2-40B4-BE49-F238E27FC236}">
                <a16:creationId xmlns:a16="http://schemas.microsoft.com/office/drawing/2014/main" id="{56C16CB5-58FB-4E72-A253-6987601A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692150"/>
            <a:ext cx="5256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ИТОГИ</a:t>
            </a:r>
            <a:endParaRPr lang="ru-RU" altLang="ru-RU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АТТЕСТАЦИИ СТУДЕНТОВ 2 КУРСА</a:t>
            </a:r>
            <a:endParaRPr lang="ru-RU" altLang="ru-RU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 1 СЕМЕСТР 2019 – 2020 уч. года</a:t>
            </a:r>
            <a:endParaRPr lang="ru-RU" altLang="ru-RU" sz="1800" b="1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7F5A001-A245-4DB5-A185-FC72EF8FD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52450"/>
            <a:ext cx="68770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СРАВНИТЕЛЬНЫЙ АНАЛИЗ УСПЕВАЕМОСТИ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 в группах 2 курса МЭПЗ-18 – 1/9 и ЗИО-18 1/9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F0000"/>
                </a:solidFill>
              </a:rPr>
              <a:t>1 сем 2018-2019 уч. года 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F08D9F6-5B1F-4240-B245-A0113300E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86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244" name="Диаграмма 6">
            <a:extLst>
              <a:ext uri="{FF2B5EF4-FFF2-40B4-BE49-F238E27FC236}">
                <a16:creationId xmlns:a16="http://schemas.microsoft.com/office/drawing/2014/main" id="{4020B442-BC8B-41F0-BB24-49D4D0EE5B77}"/>
              </a:ext>
            </a:extLst>
          </p:cNvPr>
          <p:cNvGraphicFramePr>
            <a:graphicFrameLocks/>
          </p:cNvGraphicFramePr>
          <p:nvPr/>
        </p:nvGraphicFramePr>
        <p:xfrm>
          <a:off x="849313" y="1793875"/>
          <a:ext cx="7734300" cy="398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3" imgW="7736494" imgH="3993226" progId="Excel.Chart.8">
                  <p:embed/>
                </p:oleObj>
              </mc:Choice>
              <mc:Fallback>
                <p:oleObj r:id="rId3" imgW="7736494" imgH="3993226" progId="Excel.Char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793875"/>
                        <a:ext cx="7734300" cy="398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>
            <a:extLst>
              <a:ext uri="{FF2B5EF4-FFF2-40B4-BE49-F238E27FC236}">
                <a16:creationId xmlns:a16="http://schemas.microsoft.com/office/drawing/2014/main" id="{66A80737-BFF9-48D7-8EBA-7CF0B739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2150"/>
            <a:ext cx="6408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абсолютной  и качественной успеваемости </a:t>
            </a:r>
            <a:br>
              <a:rPr lang="ru-RU" altLang="ru-RU" sz="1800" b="1">
                <a:solidFill>
                  <a:srgbClr val="FF0000"/>
                </a:solidFill>
              </a:rPr>
            </a:br>
            <a:r>
              <a:rPr lang="ru-RU" altLang="ru-RU" sz="1800" b="1">
                <a:solidFill>
                  <a:srgbClr val="FF0000"/>
                </a:solidFill>
              </a:rPr>
              <a:t> 2 курса  за 1 семестр 2019-2020 уч. год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11267" name="Диаграмма 2">
            <a:extLst>
              <a:ext uri="{FF2B5EF4-FFF2-40B4-BE49-F238E27FC236}">
                <a16:creationId xmlns:a16="http://schemas.microsoft.com/office/drawing/2014/main" id="{F657E7CF-77B4-4CA9-ADCE-C0BC404FB424}"/>
              </a:ext>
            </a:extLst>
          </p:cNvPr>
          <p:cNvGraphicFramePr>
            <a:graphicFrameLocks/>
          </p:cNvGraphicFramePr>
          <p:nvPr/>
        </p:nvGraphicFramePr>
        <p:xfrm>
          <a:off x="849313" y="2009775"/>
          <a:ext cx="7229475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7230483" imgH="3816427" progId="Excel.Chart.8">
                  <p:embed/>
                </p:oleObj>
              </mc:Choice>
              <mc:Fallback>
                <p:oleObj r:id="rId3" imgW="7230483" imgH="3816427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009775"/>
                        <a:ext cx="7229475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>
            <a:extLst>
              <a:ext uri="{FF2B5EF4-FFF2-40B4-BE49-F238E27FC236}">
                <a16:creationId xmlns:a16="http://schemas.microsoft.com/office/drawing/2014/main" id="{1A8A53CB-F923-4E51-831D-170FC28D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60350"/>
            <a:ext cx="741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успеваемости</a:t>
            </a:r>
            <a:br>
              <a:rPr lang="ru-RU" altLang="ru-RU" sz="1800" b="1">
                <a:solidFill>
                  <a:srgbClr val="FF0000"/>
                </a:solidFill>
              </a:rPr>
            </a:br>
            <a:r>
              <a:rPr lang="ru-RU" altLang="ru-RU" sz="1800" b="1">
                <a:solidFill>
                  <a:srgbClr val="FF0000"/>
                </a:solidFill>
              </a:rPr>
              <a:t> 2 курса гр. МЭПЗ-18 1/9  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за 2 семестр 2018-2019 уч.года и  1 семестр 2019-2020 уч. года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12291" name="Диаграмма 4">
            <a:extLst>
              <a:ext uri="{FF2B5EF4-FFF2-40B4-BE49-F238E27FC236}">
                <a16:creationId xmlns:a16="http://schemas.microsoft.com/office/drawing/2014/main" id="{86CB8B09-A31C-48E8-A5DC-6C5E354C872B}"/>
              </a:ext>
            </a:extLst>
          </p:cNvPr>
          <p:cNvGraphicFramePr>
            <a:graphicFrameLocks/>
          </p:cNvGraphicFramePr>
          <p:nvPr/>
        </p:nvGraphicFramePr>
        <p:xfrm>
          <a:off x="849313" y="1722438"/>
          <a:ext cx="7518400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3" imgW="7523116" imgH="4426080" progId="Excel.Chart.8">
                  <p:embed/>
                </p:oleObj>
              </mc:Choice>
              <mc:Fallback>
                <p:oleObj r:id="rId3" imgW="7523116" imgH="4426080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722438"/>
                        <a:ext cx="7518400" cy="442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>
            <a:extLst>
              <a:ext uri="{FF2B5EF4-FFF2-40B4-BE49-F238E27FC236}">
                <a16:creationId xmlns:a16="http://schemas.microsoft.com/office/drawing/2014/main" id="{F8803581-B0A2-4AA4-AF2A-F6887D37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250"/>
            <a:ext cx="763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Сравнительный анализ успеваемости</a:t>
            </a:r>
            <a:br>
              <a:rPr lang="ru-RU" altLang="ru-RU" sz="1800" b="1">
                <a:solidFill>
                  <a:srgbClr val="FF0000"/>
                </a:solidFill>
              </a:rPr>
            </a:br>
            <a:r>
              <a:rPr lang="ru-RU" altLang="ru-RU" sz="1800" b="1">
                <a:solidFill>
                  <a:srgbClr val="FF0000"/>
                </a:solidFill>
              </a:rPr>
              <a:t> 2 курса гр. ЗИО-18 1/9  </a:t>
            </a:r>
            <a:endParaRPr lang="ru-RU" altLang="ru-RU" sz="18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за 2 семестр 2018-2019 уч.года и  1 семестр 2019-2020 уч. года</a:t>
            </a:r>
            <a:endParaRPr lang="ru-RU" altLang="ru-RU" sz="1800">
              <a:solidFill>
                <a:srgbClr val="FF0000"/>
              </a:solidFill>
            </a:endParaRPr>
          </a:p>
        </p:txBody>
      </p:sp>
      <p:graphicFrame>
        <p:nvGraphicFramePr>
          <p:cNvPr id="13315" name="Диаграмма 4">
            <a:extLst>
              <a:ext uri="{FF2B5EF4-FFF2-40B4-BE49-F238E27FC236}">
                <a16:creationId xmlns:a16="http://schemas.microsoft.com/office/drawing/2014/main" id="{141AE1B3-E215-4EF6-9A26-6EC1F314C44D}"/>
              </a:ext>
            </a:extLst>
          </p:cNvPr>
          <p:cNvGraphicFramePr>
            <a:graphicFrameLocks/>
          </p:cNvGraphicFramePr>
          <p:nvPr/>
        </p:nvGraphicFramePr>
        <p:xfrm>
          <a:off x="1281113" y="1773238"/>
          <a:ext cx="6581775" cy="422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3" imgW="6584251" imgH="4224894" progId="Excel.Chart.8">
                  <p:embed/>
                </p:oleObj>
              </mc:Choice>
              <mc:Fallback>
                <p:oleObj r:id="rId3" imgW="6584251" imgH="4224894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1773238"/>
                        <a:ext cx="6581775" cy="422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1066</TotalTime>
  <Words>664</Words>
  <Application>Microsoft Office PowerPoint</Application>
  <PresentationFormat>Экран (4:3)</PresentationFormat>
  <Paragraphs>163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Trebuchet MS</vt:lpstr>
      <vt:lpstr>Arial</vt:lpstr>
      <vt:lpstr>Georgia</vt:lpstr>
      <vt:lpstr>Calibri</vt:lpstr>
      <vt:lpstr>Times New Roman</vt:lpstr>
      <vt:lpstr>Arial Black</vt:lpstr>
      <vt:lpstr>Воздушный поток</vt:lpstr>
      <vt:lpstr>Диаграмма Microsoft Excel</vt:lpstr>
      <vt:lpstr>Результаты учебной деятельности групп электротехнического  отделения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промежуточной аттестации групп  электротехнического и экономического отделения»</dc:title>
  <dc:creator>Svetik</dc:creator>
  <cp:lastModifiedBy>Admin</cp:lastModifiedBy>
  <cp:revision>48</cp:revision>
  <dcterms:created xsi:type="dcterms:W3CDTF">2017-01-31T23:10:22Z</dcterms:created>
  <dcterms:modified xsi:type="dcterms:W3CDTF">2022-06-28T07:59:01Z</dcterms:modified>
</cp:coreProperties>
</file>