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72" r:id="rId3"/>
    <p:sldId id="285" r:id="rId4"/>
    <p:sldId id="266" r:id="rId5"/>
    <p:sldId id="282" r:id="rId6"/>
    <p:sldId id="257" r:id="rId7"/>
    <p:sldId id="283" r:id="rId8"/>
    <p:sldId id="284" r:id="rId9"/>
    <p:sldId id="28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4BA"/>
    <a:srgbClr val="FF0000"/>
    <a:srgbClr val="FFCC00"/>
    <a:srgbClr val="FF66CC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3" autoAdjust="0"/>
    <p:restoredTop sz="92053" autoAdjust="0"/>
  </p:normalViewPr>
  <p:slideViewPr>
    <p:cSldViewPr>
      <p:cViewPr varScale="1">
        <p:scale>
          <a:sx n="62" d="100"/>
          <a:sy n="62" d="100"/>
        </p:scale>
        <p:origin x="34" y="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9;&#1072;&#1074;%20&#1086;&#1090;&#1076;&#1077;&#1083;&#1077;&#1085;&#1080;&#1077;&#1084;\&#1086;&#1090;&#1095;&#1077;&#1090;&#1099;\2020-2021\1%20&#1089;&#1077;&#1084;&#1077;&#1089;&#1090;&#1088;\&#1091;&#1089;&#1087;&#1077;&#1074;&#1072;&#1077;&#1084;&#1086;&#1089;&#1090;&#1100;%202020-2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'2020'!$X$2</c:f>
              <c:strCache>
                <c:ptCount val="1"/>
                <c:pt idx="0">
                  <c:v>абсолют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'2020'!$Y$1:$AJ$1</c:f>
              <c:strCache>
                <c:ptCount val="12"/>
                <c:pt idx="0">
                  <c:v>ТОП-20 Исачкова Н.В.</c:v>
                </c:pt>
                <c:pt idx="1">
                  <c:v>ТВ-20 Булах А.П.</c:v>
                </c:pt>
                <c:pt idx="2">
                  <c:v>ИХОР-20 Колесник А.В.</c:v>
                </c:pt>
                <c:pt idx="3">
                  <c:v>ПМ-20 Егиян А.М.</c:v>
                </c:pt>
                <c:pt idx="4">
                  <c:v>ПК-19 Гущина А.А.</c:v>
                </c:pt>
                <c:pt idx="5">
                  <c:v>ТОП-19 Иванова Т.Ф.</c:v>
                </c:pt>
                <c:pt idx="6">
                  <c:v>ТВ-19 Гаркуша Л.В.</c:v>
                </c:pt>
                <c:pt idx="7">
                  <c:v>ПМ-19 Петренко А.В.</c:v>
                </c:pt>
                <c:pt idx="8">
                  <c:v>ПК-18 Педант Р.Г.</c:v>
                </c:pt>
                <c:pt idx="9">
                  <c:v>ТВ-18 Карпенко И.И.</c:v>
                </c:pt>
                <c:pt idx="10">
                  <c:v>ИХОР-18 Кадырова М.Р.</c:v>
                </c:pt>
                <c:pt idx="11">
                  <c:v>ПК-17 Ольховская В.Я.</c:v>
                </c:pt>
              </c:strCache>
            </c:strRef>
          </c:cat>
          <c:val>
            <c:numRef>
              <c:f>'2020'!$Y$2:$AJ$2</c:f>
              <c:numCache>
                <c:formatCode>General</c:formatCode>
                <c:ptCount val="12"/>
                <c:pt idx="0">
                  <c:v>99</c:v>
                </c:pt>
                <c:pt idx="1">
                  <c:v>99.3</c:v>
                </c:pt>
                <c:pt idx="2">
                  <c:v>100</c:v>
                </c:pt>
                <c:pt idx="3">
                  <c:v>100</c:v>
                </c:pt>
                <c:pt idx="4" formatCode="0.0">
                  <c:v>100</c:v>
                </c:pt>
                <c:pt idx="5" formatCode="0.0">
                  <c:v>100</c:v>
                </c:pt>
                <c:pt idx="6" formatCode="0.0">
                  <c:v>95.8</c:v>
                </c:pt>
                <c:pt idx="7" formatCode="0.0">
                  <c:v>100</c:v>
                </c:pt>
                <c:pt idx="8" formatCode="0.0">
                  <c:v>100</c:v>
                </c:pt>
                <c:pt idx="9" formatCode="0.0">
                  <c:v>95.2</c:v>
                </c:pt>
                <c:pt idx="10" formatCode="0.0">
                  <c:v>100</c:v>
                </c:pt>
                <c:pt idx="11" formatCode="0.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2-4CA4-9E50-EEC777494DCA}"/>
            </c:ext>
          </c:extLst>
        </c:ser>
        <c:ser>
          <c:idx val="1"/>
          <c:order val="1"/>
          <c:tx>
            <c:strRef>
              <c:f>'2020'!$X$3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'2020'!$Y$1:$AJ$1</c:f>
              <c:strCache>
                <c:ptCount val="12"/>
                <c:pt idx="0">
                  <c:v>ТОП-20 Исачкова Н.В.</c:v>
                </c:pt>
                <c:pt idx="1">
                  <c:v>ТВ-20 Булах А.П.</c:v>
                </c:pt>
                <c:pt idx="2">
                  <c:v>ИХОР-20 Колесник А.В.</c:v>
                </c:pt>
                <c:pt idx="3">
                  <c:v>ПМ-20 Егиян А.М.</c:v>
                </c:pt>
                <c:pt idx="4">
                  <c:v>ПК-19 Гущина А.А.</c:v>
                </c:pt>
                <c:pt idx="5">
                  <c:v>ТОП-19 Иванова Т.Ф.</c:v>
                </c:pt>
                <c:pt idx="6">
                  <c:v>ТВ-19 Гаркуша Л.В.</c:v>
                </c:pt>
                <c:pt idx="7">
                  <c:v>ПМ-19 Петренко А.В.</c:v>
                </c:pt>
                <c:pt idx="8">
                  <c:v>ПК-18 Педант Р.Г.</c:v>
                </c:pt>
                <c:pt idx="9">
                  <c:v>ТВ-18 Карпенко И.И.</c:v>
                </c:pt>
                <c:pt idx="10">
                  <c:v>ИХОР-18 Кадырова М.Р.</c:v>
                </c:pt>
                <c:pt idx="11">
                  <c:v>ПК-17 Ольховская В.Я.</c:v>
                </c:pt>
              </c:strCache>
            </c:strRef>
          </c:cat>
          <c:val>
            <c:numRef>
              <c:f>'2020'!$Y$3:$AJ$3</c:f>
              <c:numCache>
                <c:formatCode>General</c:formatCode>
                <c:ptCount val="12"/>
                <c:pt idx="0">
                  <c:v>78</c:v>
                </c:pt>
                <c:pt idx="1">
                  <c:v>64</c:v>
                </c:pt>
                <c:pt idx="2">
                  <c:v>82.4</c:v>
                </c:pt>
                <c:pt idx="3">
                  <c:v>87.6</c:v>
                </c:pt>
                <c:pt idx="4" formatCode="0.0">
                  <c:v>50.7</c:v>
                </c:pt>
                <c:pt idx="5" formatCode="0.0">
                  <c:v>90</c:v>
                </c:pt>
                <c:pt idx="6" formatCode="0.0">
                  <c:v>78.3</c:v>
                </c:pt>
                <c:pt idx="7" formatCode="0.0">
                  <c:v>84.7</c:v>
                </c:pt>
                <c:pt idx="8" formatCode="0.0">
                  <c:v>72</c:v>
                </c:pt>
                <c:pt idx="9" formatCode="0.0">
                  <c:v>72</c:v>
                </c:pt>
                <c:pt idx="10" formatCode="0.0">
                  <c:v>100</c:v>
                </c:pt>
                <c:pt idx="11" formatCode="0.0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2-4CA4-9E50-EEC777494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00419295"/>
        <c:axId val="1506372015"/>
      </c:barChart>
      <c:catAx>
        <c:axId val="160041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372015"/>
        <c:crosses val="autoZero"/>
        <c:auto val="1"/>
        <c:lblAlgn val="ctr"/>
        <c:lblOffset val="100"/>
        <c:noMultiLvlLbl val="0"/>
      </c:catAx>
      <c:valAx>
        <c:axId val="1506372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0419295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</c:view3D>
    <c:floor>
      <c:thickness val="0"/>
      <c:spPr>
        <a:solidFill>
          <a:schemeClr val="accent6">
            <a:lumMod val="40000"/>
            <a:lumOff val="60000"/>
          </a:schemeClr>
        </a:solidFill>
      </c:spPr>
    </c:floor>
    <c:sideWall>
      <c:thickness val="0"/>
      <c:spPr>
        <a:solidFill>
          <a:schemeClr val="accent6">
            <a:lumMod val="40000"/>
            <a:lumOff val="60000"/>
          </a:schemeClr>
        </a:solidFill>
      </c:spPr>
    </c:sideWall>
    <c:backWall>
      <c:thickness val="0"/>
      <c:spPr>
        <a:solidFill>
          <a:schemeClr val="accent6">
            <a:lumMod val="40000"/>
            <a:lumOff val="60000"/>
          </a:schemeClr>
        </a:solidFill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'2020'!$AR$26</c:f>
              <c:strCache>
                <c:ptCount val="1"/>
                <c:pt idx="0">
                  <c:v>Абсолютная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'2020'!$AS$25:$AT$25</c:f>
              <c:strCache>
                <c:ptCount val="2"/>
                <c:pt idx="0">
                  <c:v>1 семестр 2019-2020</c:v>
                </c:pt>
                <c:pt idx="1">
                  <c:v>1 семестр 2020-2021</c:v>
                </c:pt>
              </c:strCache>
            </c:strRef>
          </c:cat>
          <c:val>
            <c:numRef>
              <c:f>'2020'!$AS$26:$AT$26</c:f>
              <c:numCache>
                <c:formatCode>General</c:formatCode>
                <c:ptCount val="2"/>
                <c:pt idx="0" formatCode="0.0">
                  <c:v>98.8</c:v>
                </c:pt>
                <c:pt idx="1">
                  <c:v>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6-42F4-B6A1-9A51B3FED4AB}"/>
            </c:ext>
          </c:extLst>
        </c:ser>
        <c:ser>
          <c:idx val="1"/>
          <c:order val="1"/>
          <c:tx>
            <c:strRef>
              <c:f>'2020'!$AR$27</c:f>
              <c:strCache>
                <c:ptCount val="1"/>
                <c:pt idx="0">
                  <c:v>Качественная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'2020'!$AS$25:$AT$25</c:f>
              <c:strCache>
                <c:ptCount val="2"/>
                <c:pt idx="0">
                  <c:v>1 семестр 2019-2020</c:v>
                </c:pt>
                <c:pt idx="1">
                  <c:v>1 семестр 2020-2021</c:v>
                </c:pt>
              </c:strCache>
            </c:strRef>
          </c:cat>
          <c:val>
            <c:numRef>
              <c:f>'2020'!$AS$27:$AT$27</c:f>
              <c:numCache>
                <c:formatCode>General</c:formatCode>
                <c:ptCount val="2"/>
                <c:pt idx="0" formatCode="0.0">
                  <c:v>73.099999999999994</c:v>
                </c:pt>
                <c:pt idx="1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6-42F4-B6A1-9A51B3FED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815802416"/>
        <c:axId val="1"/>
        <c:axId val="2"/>
      </c:bar3DChart>
      <c:catAx>
        <c:axId val="181580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15802416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669072615923007"/>
          <c:y val="0.41041789935217637"/>
          <c:w val="0.19667279090113732"/>
          <c:h val="0.170525920531609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'2020'!$X$219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'2020'!$Y$218:$AB$218</c:f>
              <c:strCache>
                <c:ptCount val="4"/>
                <c:pt idx="0">
                  <c:v>ТОП-20 Исачкова Н.В.</c:v>
                </c:pt>
                <c:pt idx="1">
                  <c:v>ТВ-20     Булах А.П.</c:v>
                </c:pt>
                <c:pt idx="2">
                  <c:v>ИХОР-20 Колесник А.В.</c:v>
                </c:pt>
                <c:pt idx="3">
                  <c:v>ПМ-20     Егиян А.М. </c:v>
                </c:pt>
              </c:strCache>
            </c:strRef>
          </c:cat>
          <c:val>
            <c:numRef>
              <c:f>'2020'!$Y$219:$AB$219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D-473F-938A-547CD1F1FD82}"/>
            </c:ext>
          </c:extLst>
        </c:ser>
        <c:ser>
          <c:idx val="1"/>
          <c:order val="1"/>
          <c:tx>
            <c:strRef>
              <c:f>'2020'!$X$220</c:f>
              <c:strCache>
                <c:ptCount val="1"/>
                <c:pt idx="0">
                  <c:v>"4" и "5"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'2020'!$Y$218:$AB$218</c:f>
              <c:strCache>
                <c:ptCount val="4"/>
                <c:pt idx="0">
                  <c:v>ТОП-20 Исачкова Н.В.</c:v>
                </c:pt>
                <c:pt idx="1">
                  <c:v>ТВ-20     Булах А.П.</c:v>
                </c:pt>
                <c:pt idx="2">
                  <c:v>ИХОР-20 Колесник А.В.</c:v>
                </c:pt>
                <c:pt idx="3">
                  <c:v>ПМ-20     Егиян А.М. </c:v>
                </c:pt>
              </c:strCache>
            </c:strRef>
          </c:cat>
          <c:val>
            <c:numRef>
              <c:f>'2020'!$Y$220:$AB$220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9D-473F-938A-547CD1F1FD82}"/>
            </c:ext>
          </c:extLst>
        </c:ser>
        <c:ser>
          <c:idx val="2"/>
          <c:order val="2"/>
          <c:tx>
            <c:strRef>
              <c:f>'2020'!$X$221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'2020'!$Y$218:$AB$218</c:f>
              <c:strCache>
                <c:ptCount val="4"/>
                <c:pt idx="0">
                  <c:v>ТОП-20 Исачкова Н.В.</c:v>
                </c:pt>
                <c:pt idx="1">
                  <c:v>ТВ-20     Булах А.П.</c:v>
                </c:pt>
                <c:pt idx="2">
                  <c:v>ИХОР-20 Колесник А.В.</c:v>
                </c:pt>
                <c:pt idx="3">
                  <c:v>ПМ-20     Егиян А.М. </c:v>
                </c:pt>
              </c:strCache>
            </c:strRef>
          </c:cat>
          <c:val>
            <c:numRef>
              <c:f>'2020'!$Y$221:$AB$221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9D-473F-938A-547CD1F1FD82}"/>
            </c:ext>
          </c:extLst>
        </c:ser>
        <c:ser>
          <c:idx val="3"/>
          <c:order val="3"/>
          <c:tx>
            <c:strRef>
              <c:f>'2020'!$X$222</c:f>
              <c:strCache>
                <c:ptCount val="1"/>
                <c:pt idx="0">
                  <c:v>"2" н/а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'2020'!$Y$218:$AB$218</c:f>
              <c:strCache>
                <c:ptCount val="4"/>
                <c:pt idx="0">
                  <c:v>ТОП-20 Исачкова Н.В.</c:v>
                </c:pt>
                <c:pt idx="1">
                  <c:v>ТВ-20     Булах А.П.</c:v>
                </c:pt>
                <c:pt idx="2">
                  <c:v>ИХОР-20 Колесник А.В.</c:v>
                </c:pt>
                <c:pt idx="3">
                  <c:v>ПМ-20     Егиян А.М. </c:v>
                </c:pt>
              </c:strCache>
            </c:strRef>
          </c:cat>
          <c:val>
            <c:numRef>
              <c:f>'2020'!$Y$222:$AB$222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9D-473F-938A-547CD1F1F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5826016"/>
        <c:axId val="1"/>
        <c:axId val="0"/>
      </c:bar3DChart>
      <c:catAx>
        <c:axId val="181582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5826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046866771985251"/>
          <c:y val="0.35062927319270276"/>
          <c:w val="0.13902489084599023"/>
          <c:h val="0.520857946656700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'2020'!$X$18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'2020'!$Y$17:$AB$17</c:f>
              <c:strCache>
                <c:ptCount val="4"/>
                <c:pt idx="0">
                  <c:v>ПК-19          Гущина А.А.</c:v>
                </c:pt>
                <c:pt idx="1">
                  <c:v>ТОП-19      Иванова Т.Ф.</c:v>
                </c:pt>
                <c:pt idx="2">
                  <c:v>ТВ-19         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'2020'!$Y$18:$AB$18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8-4B83-9125-8F982E0E1641}"/>
            </c:ext>
          </c:extLst>
        </c:ser>
        <c:ser>
          <c:idx val="1"/>
          <c:order val="1"/>
          <c:tx>
            <c:strRef>
              <c:f>'2020'!$X$19</c:f>
              <c:strCache>
                <c:ptCount val="1"/>
                <c:pt idx="0">
                  <c:v>"4" и "5"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'2020'!$Y$17:$AB$17</c:f>
              <c:strCache>
                <c:ptCount val="4"/>
                <c:pt idx="0">
                  <c:v>ПК-19          Гущина А.А.</c:v>
                </c:pt>
                <c:pt idx="1">
                  <c:v>ТОП-19      Иванова Т.Ф.</c:v>
                </c:pt>
                <c:pt idx="2">
                  <c:v>ТВ-19         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'2020'!$Y$19:$AB$19</c:f>
              <c:numCache>
                <c:formatCode>General</c:formatCode>
                <c:ptCount val="4"/>
                <c:pt idx="0">
                  <c:v>8</c:v>
                </c:pt>
                <c:pt idx="1">
                  <c:v>21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C8-4B83-9125-8F982E0E1641}"/>
            </c:ext>
          </c:extLst>
        </c:ser>
        <c:ser>
          <c:idx val="2"/>
          <c:order val="2"/>
          <c:tx>
            <c:strRef>
              <c:f>'2020'!$X$20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'2020'!$Y$17:$AB$17</c:f>
              <c:strCache>
                <c:ptCount val="4"/>
                <c:pt idx="0">
                  <c:v>ПК-19          Гущина А.А.</c:v>
                </c:pt>
                <c:pt idx="1">
                  <c:v>ТОП-19      Иванова Т.Ф.</c:v>
                </c:pt>
                <c:pt idx="2">
                  <c:v>ТВ-19         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'2020'!$Y$20:$AB$20</c:f>
              <c:numCache>
                <c:formatCode>General</c:formatCode>
                <c:ptCount val="4"/>
                <c:pt idx="0">
                  <c:v>15</c:v>
                </c:pt>
                <c:pt idx="1">
                  <c:v>3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8-4B83-9125-8F982E0E1641}"/>
            </c:ext>
          </c:extLst>
        </c:ser>
        <c:ser>
          <c:idx val="3"/>
          <c:order val="3"/>
          <c:tx>
            <c:strRef>
              <c:f>'2020'!$X$21</c:f>
              <c:strCache>
                <c:ptCount val="1"/>
                <c:pt idx="0">
                  <c:v>"2"  н/а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'2020'!$Y$17:$AB$17</c:f>
              <c:strCache>
                <c:ptCount val="4"/>
                <c:pt idx="0">
                  <c:v>ПК-19          Гущина А.А.</c:v>
                </c:pt>
                <c:pt idx="1">
                  <c:v>ТОП-19      Иванова Т.Ф.</c:v>
                </c:pt>
                <c:pt idx="2">
                  <c:v>ТВ-19         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'2020'!$Y$21:$AB$21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C8-4B83-9125-8F982E0E1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593344"/>
        <c:axId val="67594880"/>
        <c:axId val="0"/>
      </c:bar3DChart>
      <c:catAx>
        <c:axId val="675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67594880"/>
        <c:crosses val="autoZero"/>
        <c:auto val="1"/>
        <c:lblAlgn val="ctr"/>
        <c:lblOffset val="100"/>
        <c:noMultiLvlLbl val="0"/>
      </c:catAx>
      <c:valAx>
        <c:axId val="6759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5933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'2020'!$X$110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'2020'!$Y$109:$AB$109</c:f>
              <c:strCache>
                <c:ptCount val="4"/>
                <c:pt idx="0">
                  <c:v>ПК-18 Педант Р.Г.</c:v>
                </c:pt>
                <c:pt idx="1">
                  <c:v>ТВ-18 Карпенко И.И.</c:v>
                </c:pt>
                <c:pt idx="2">
                  <c:v>ИХОР-18 Кадырова М.Р.</c:v>
                </c:pt>
                <c:pt idx="3">
                  <c:v>ТОП-18 Жижко А.А.</c:v>
                </c:pt>
              </c:strCache>
            </c:strRef>
          </c:cat>
          <c:val>
            <c:numRef>
              <c:f>'2020'!$Y$110:$AB$110</c:f>
              <c:numCache>
                <c:formatCode>0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D-41B3-96BB-523919B91FB3}"/>
            </c:ext>
          </c:extLst>
        </c:ser>
        <c:ser>
          <c:idx val="1"/>
          <c:order val="1"/>
          <c:tx>
            <c:strRef>
              <c:f>'2020'!$X$111</c:f>
              <c:strCache>
                <c:ptCount val="1"/>
                <c:pt idx="0">
                  <c:v>"4" и "5"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'2020'!$Y$109:$AB$109</c:f>
              <c:strCache>
                <c:ptCount val="4"/>
                <c:pt idx="0">
                  <c:v>ПК-18 Педант Р.Г.</c:v>
                </c:pt>
                <c:pt idx="1">
                  <c:v>ТВ-18 Карпенко И.И.</c:v>
                </c:pt>
                <c:pt idx="2">
                  <c:v>ИХОР-18 Кадырова М.Р.</c:v>
                </c:pt>
                <c:pt idx="3">
                  <c:v>ТОП-18 Жижко А.А.</c:v>
                </c:pt>
              </c:strCache>
            </c:strRef>
          </c:cat>
          <c:val>
            <c:numRef>
              <c:f>'2020'!$Y$111:$AB$111</c:f>
              <c:numCache>
                <c:formatCode>0</c:formatCode>
                <c:ptCount val="4"/>
                <c:pt idx="0">
                  <c:v>14</c:v>
                </c:pt>
                <c:pt idx="1">
                  <c:v>9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0D-41B3-96BB-523919B91FB3}"/>
            </c:ext>
          </c:extLst>
        </c:ser>
        <c:ser>
          <c:idx val="2"/>
          <c:order val="2"/>
          <c:tx>
            <c:strRef>
              <c:f>'2020'!$X$112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7.20461095100855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0D-41B3-96BB-523919B91FB3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'2020'!$Y$109:$AB$109</c:f>
              <c:strCache>
                <c:ptCount val="4"/>
                <c:pt idx="0">
                  <c:v>ПК-18 Педант Р.Г.</c:v>
                </c:pt>
                <c:pt idx="1">
                  <c:v>ТВ-18 Карпенко И.И.</c:v>
                </c:pt>
                <c:pt idx="2">
                  <c:v>ИХОР-18 Кадырова М.Р.</c:v>
                </c:pt>
                <c:pt idx="3">
                  <c:v>ТОП-18 Жижко А.А.</c:v>
                </c:pt>
              </c:strCache>
            </c:strRef>
          </c:cat>
          <c:val>
            <c:numRef>
              <c:f>'2020'!$Y$112:$AB$112</c:f>
              <c:numCache>
                <c:formatCode>0</c:formatCode>
                <c:ptCount val="4"/>
                <c:pt idx="0">
                  <c:v>8</c:v>
                </c:pt>
                <c:pt idx="1">
                  <c:v>8</c:v>
                </c:pt>
                <c:pt idx="2">
                  <c:v>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0D-41B3-96BB-523919B91FB3}"/>
            </c:ext>
          </c:extLst>
        </c:ser>
        <c:ser>
          <c:idx val="3"/>
          <c:order val="3"/>
          <c:tx>
            <c:strRef>
              <c:f>'2020'!$X$113</c:f>
              <c:strCache>
                <c:ptCount val="1"/>
                <c:pt idx="0">
                  <c:v>"2" н/а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'2020'!$Y$109:$AB$109</c:f>
              <c:strCache>
                <c:ptCount val="4"/>
                <c:pt idx="0">
                  <c:v>ПК-18 Педант Р.Г.</c:v>
                </c:pt>
                <c:pt idx="1">
                  <c:v>ТВ-18 Карпенко И.И.</c:v>
                </c:pt>
                <c:pt idx="2">
                  <c:v>ИХОР-18 Кадырова М.Р.</c:v>
                </c:pt>
                <c:pt idx="3">
                  <c:v>ТОП-18 Жижко А.А.</c:v>
                </c:pt>
              </c:strCache>
            </c:strRef>
          </c:cat>
          <c:val>
            <c:numRef>
              <c:f>'2020'!$Y$113:$AB$113</c:f>
              <c:numCache>
                <c:formatCode>0</c:formatCode>
                <c:ptCount val="4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0D-41B3-96BB-523919B91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5824816"/>
        <c:axId val="1"/>
        <c:axId val="0"/>
      </c:bar3DChart>
      <c:catAx>
        <c:axId val="181582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8158248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956462214557476"/>
          <c:y val="0.28261811023622047"/>
          <c:w val="0.19885388065684872"/>
          <c:h val="0.432622960173456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accent6">
            <a:lumMod val="40000"/>
            <a:lumOff val="60000"/>
          </a:schemeClr>
        </a:solidFill>
      </c:spPr>
    </c:sideWall>
    <c:backWall>
      <c:thickness val="0"/>
      <c:spPr>
        <a:solidFill>
          <a:schemeClr val="accent6">
            <a:lumMod val="40000"/>
            <a:lumOff val="6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'2020'!$X$194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'2020'!$Y$193:$Z$193</c:f>
              <c:strCache>
                <c:ptCount val="2"/>
                <c:pt idx="0">
                  <c:v>ПК-17 Ольховская В.Я.</c:v>
                </c:pt>
                <c:pt idx="1">
                  <c:v>ТОП-17 Марченко Д.В.</c:v>
                </c:pt>
              </c:strCache>
            </c:strRef>
          </c:cat>
          <c:val>
            <c:numRef>
              <c:f>'2020'!$Y$194:$Z$194</c:f>
              <c:numCache>
                <c:formatCode>0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B-4A4F-B225-D70F47AA561C}"/>
            </c:ext>
          </c:extLst>
        </c:ser>
        <c:ser>
          <c:idx val="1"/>
          <c:order val="1"/>
          <c:tx>
            <c:strRef>
              <c:f>'2020'!$X$195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'2020'!$Y$193:$Z$193</c:f>
              <c:strCache>
                <c:ptCount val="2"/>
                <c:pt idx="0">
                  <c:v>ПК-17 Ольховская В.Я.</c:v>
                </c:pt>
                <c:pt idx="1">
                  <c:v>ТОП-17 Марченко Д.В.</c:v>
                </c:pt>
              </c:strCache>
            </c:strRef>
          </c:cat>
          <c:val>
            <c:numRef>
              <c:f>'2020'!$Y$195:$Z$195</c:f>
              <c:numCache>
                <c:formatCode>0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B-4A4F-B225-D70F47AA561C}"/>
            </c:ext>
          </c:extLst>
        </c:ser>
        <c:ser>
          <c:idx val="2"/>
          <c:order val="2"/>
          <c:tx>
            <c:strRef>
              <c:f>'2020'!$X$196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'2020'!$Y$193:$Z$193</c:f>
              <c:strCache>
                <c:ptCount val="2"/>
                <c:pt idx="0">
                  <c:v>ПК-17 Ольховская В.Я.</c:v>
                </c:pt>
                <c:pt idx="1">
                  <c:v>ТОП-17 Марченко Д.В.</c:v>
                </c:pt>
              </c:strCache>
            </c:strRef>
          </c:cat>
          <c:val>
            <c:numRef>
              <c:f>'2020'!$Y$196:$Z$196</c:f>
              <c:numCache>
                <c:formatCode>0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DB-4A4F-B225-D70F47AA561C}"/>
            </c:ext>
          </c:extLst>
        </c:ser>
        <c:ser>
          <c:idx val="3"/>
          <c:order val="3"/>
          <c:tx>
            <c:strRef>
              <c:f>'2020'!$X$197</c:f>
              <c:strCache>
                <c:ptCount val="1"/>
                <c:pt idx="0">
                  <c:v>"2" н/а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'2020'!$Y$193:$Z$193</c:f>
              <c:strCache>
                <c:ptCount val="2"/>
                <c:pt idx="0">
                  <c:v>ПК-17 Ольховская В.Я.</c:v>
                </c:pt>
                <c:pt idx="1">
                  <c:v>ТОП-17 Марченко Д.В.</c:v>
                </c:pt>
              </c:strCache>
            </c:strRef>
          </c:cat>
          <c:val>
            <c:numRef>
              <c:f>'2020'!$Y$197:$Z$197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DB-4A4F-B225-D70F47AA5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5826416"/>
        <c:axId val="1"/>
        <c:axId val="0"/>
      </c:bar3DChart>
      <c:catAx>
        <c:axId val="181582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815826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73330986822508"/>
          <c:y val="0.14319631732894039"/>
          <c:w val="0.14330182918198398"/>
          <c:h val="0.522556674706524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31283-F0CA-48F4-9276-9BA2EEA3EA9B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9E72-34D2-4E4D-8D48-5674A4D29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9E72-34D2-4E4D-8D48-5674A4D29E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02A2-5CB3-491B-9DCE-F386430B5F45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706C-E105-4FE4-912C-9326FC1D2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4BC3-C7FF-4F63-8B65-9A522581FDFA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F083C-3387-498B-B778-F4A42CF68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3678-FD39-429E-85B7-60AF3D8D0754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CA6A-F604-46EF-B43D-33AFE4136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457200" y="338138"/>
            <a:ext cx="8229600" cy="5788025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1F43-428E-41DE-B1CD-958AA296D86D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BDBF-8610-4077-9F68-C893ADEBB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E16B-85AD-4562-87B6-764B69A0390D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8E49-9699-4069-83CC-F8734E2C8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4206-1E98-4EA3-A8FD-76B78E5F5EE5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91D2-C138-4D2B-B8CB-8DB53CED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5645-F884-4343-AABB-AE4A037CD5C1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C8F5-F5DA-4AA2-B651-6580A562B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8256-29E4-4720-AE6E-6683487DAC64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C40-9668-4B85-9C0B-01787971C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0DB6-796B-4466-A7AC-24E521F43CAC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1E40-D0FB-402B-81EA-EE39D820F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1CD0-7A46-4384-99A0-5661BEEB7298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B6F5-AC60-40CE-B7DD-86EC879F6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6383-0802-487F-AD99-3B130D607376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F695-AF27-4679-826A-D5D58F3A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43E70-2B1D-4E3F-BB99-E83527AB2830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13A07-7547-4FC4-9E64-E0E7F2A3E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8359-CD72-4C7D-8269-045D6CC72C89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BA26-C4EA-463E-B6AB-421BDDFCB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4F32-808E-46FD-831B-4ACCDD9F6A5A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8B3DB1-806E-4D60-8FC9-E4673EC60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3" r:id="rId3"/>
    <p:sldLayoutId id="2147483780" r:id="rId4"/>
    <p:sldLayoutId id="2147483779" r:id="rId5"/>
    <p:sldLayoutId id="2147483778" r:id="rId6"/>
    <p:sldLayoutId id="2147483784" r:id="rId7"/>
    <p:sldLayoutId id="2147483785" r:id="rId8"/>
    <p:sldLayoutId id="2147483786" r:id="rId9"/>
    <p:sldLayoutId id="2147483777" r:id="rId10"/>
    <p:sldLayoutId id="2147483787" r:id="rId11"/>
    <p:sldLayoutId id="2147483776" r:id="rId12"/>
    <p:sldLayoutId id="21474837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229600" cy="39599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>
                <a:solidFill>
                  <a:schemeClr val="tx1"/>
                </a:solidFill>
              </a:rPr>
              <a:t>Результаты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учебной деятельности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отделения подготовки квалифицированных рабочих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 служащих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за 1 семестр 2020/2021  </a:t>
            </a:r>
            <a:r>
              <a:rPr lang="ru-RU" b="1" dirty="0" err="1">
                <a:solidFill>
                  <a:schemeClr val="tx1"/>
                </a:solidFill>
              </a:rPr>
              <a:t>уч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г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011863" y="4724400"/>
            <a:ext cx="230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Зав.отделением </a:t>
            </a:r>
          </a:p>
          <a:p>
            <a:r>
              <a:rPr lang="ru-RU" sz="2000" b="1"/>
              <a:t>Овчаренко В.В.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1252537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chemeClr val="tx1"/>
                </a:solidFill>
              </a:rPr>
              <a:t>Контингент студентов отделения 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на 28.01.2021 г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1735138" y="2060575"/>
            <a:ext cx="6725294" cy="2089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1 курс 				  100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2 курс 				    94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3 курс		                      93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4 курс                                      42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ИТОГО				  329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</a:rPr>
              <a:t>Академ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. отпуск		      5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ВСЕГО				  334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Сравнительный анализ абсолютной и качественной успеваемости по группам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F6CDD29-4A6E-43ED-9752-2BB0EA375E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501606"/>
              </p:ext>
            </p:extLst>
          </p:nvPr>
        </p:nvGraphicFramePr>
        <p:xfrm>
          <a:off x="251520" y="1821179"/>
          <a:ext cx="8568952" cy="470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574675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tx1"/>
                </a:solidFill>
              </a:rPr>
              <a:t>Анализ успеваемости  по отделению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611188" y="11969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525588" y="836613"/>
            <a:ext cx="6169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в сравнении с аналогичным периодом </a:t>
            </a:r>
          </a:p>
          <a:p>
            <a:pPr algn="ctr"/>
            <a:r>
              <a:rPr lang="ru-RU" sz="2400" b="1"/>
              <a:t>прошлого учебного года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B488FEB-0123-45FC-830B-DB723918D4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595168"/>
              </p:ext>
            </p:extLst>
          </p:nvPr>
        </p:nvGraphicFramePr>
        <p:xfrm>
          <a:off x="323528" y="2162176"/>
          <a:ext cx="8374385" cy="414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722437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По результатам 1 семестра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назначена стипендия: 179 чел. из 329 (53,9%)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67C9E84-91E5-4291-B519-F6CC1798E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86045" y="1099591"/>
            <a:ext cx="16669997" cy="76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C979E3-C375-44E0-BB95-B991744E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12832" cy="48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424862" cy="1252538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tx1"/>
                </a:solidFill>
              </a:rPr>
              <a:t>СРАВНИТЕЛЬНЫЙ АНАЛИЗ УСПЕВАЕМОСТИ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в группах 1 курса за 1 семестр обучения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18D472F-A2A7-4E71-8761-7EBDCCEC5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53321"/>
              </p:ext>
            </p:extLst>
          </p:nvPr>
        </p:nvGraphicFramePr>
        <p:xfrm>
          <a:off x="442001" y="1340769"/>
          <a:ext cx="8451174" cy="479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424862" cy="1252538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tx1"/>
                </a:solidFill>
              </a:rPr>
              <a:t>СРАВНИТЕЛЬНЫЙ АНАЛИЗ УСПЕВАЕМОСТИ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в группах 2 курса за 1 семестр обучения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187624" y="1268760"/>
          <a:ext cx="679107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424862" cy="1252538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tx1"/>
                </a:solidFill>
              </a:rPr>
              <a:t>СРАВНИТЕЛЬНЫЙ АНАЛИЗ УСПЕВАЕМОСТИ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в группах 3 курса за 1 семестр обучения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061556E-6C80-4B25-9437-0AFF268147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61803"/>
              </p:ext>
            </p:extLst>
          </p:nvPr>
        </p:nvGraphicFramePr>
        <p:xfrm>
          <a:off x="441999" y="1295399"/>
          <a:ext cx="8451175" cy="522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68313" y="333375"/>
            <a:ext cx="8424862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СРАВНИТЕЛЬНЫЙ АНАЛИЗ УСПЕВАЕМОСТИ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группах 4 курса за 1 семестр обучения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8F3EFE2-FA65-4C35-AECF-13F3716A3F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480401"/>
              </p:ext>
            </p:extLst>
          </p:nvPr>
        </p:nvGraphicFramePr>
        <p:xfrm>
          <a:off x="683568" y="1585913"/>
          <a:ext cx="8136904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1706</TotalTime>
  <Words>174</Words>
  <Application>Microsoft Office PowerPoint</Application>
  <PresentationFormat>Экран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Symbol</vt:lpstr>
      <vt:lpstr>Times New Roman</vt:lpstr>
      <vt:lpstr>Волна</vt:lpstr>
      <vt:lpstr>Результаты  учебной деятельности  отделения подготовки квалифицированных рабочих  и служащих  за 1 семестр 2020/2021  уч. г.</vt:lpstr>
      <vt:lpstr>Контингент студентов отделения  на 28.01.2021 г</vt:lpstr>
      <vt:lpstr>Сравнительный анализ абсолютной и качественной успеваемости по группам</vt:lpstr>
      <vt:lpstr>Анализ успеваемости  по отделению</vt:lpstr>
      <vt:lpstr>По результатам 1 семестра  назначена стипендия: 179 чел. из 329 (53,9%) </vt:lpstr>
      <vt:lpstr>СРАВНИТЕЛЬНЫЙ АНАЛИЗ УСПЕВАЕМОСТИ в группах 1 курса за 1 семестр обучения </vt:lpstr>
      <vt:lpstr>СРАВНИТЕЛЬНЫЙ АНАЛИЗ УСПЕВАЕМОСТИ в группах 2 курса за 1 семестр обучения </vt:lpstr>
      <vt:lpstr>СРАВНИТЕЛЬНЫЙ АНАЛИЗ УСПЕВАЕМОСТИ в группах 3 курса за 1 семестр обучения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промежуточного контроля  1 семестра 2015-2016 уч. года   групп отделения  «Электротехники и электромеханики, экономики и предпринимательства»</dc:title>
  <dc:creator>Svetik</dc:creator>
  <cp:lastModifiedBy>Пользователь</cp:lastModifiedBy>
  <cp:revision>119</cp:revision>
  <dcterms:created xsi:type="dcterms:W3CDTF">2016-01-27T17:10:16Z</dcterms:created>
  <dcterms:modified xsi:type="dcterms:W3CDTF">2021-02-03T06:25:36Z</dcterms:modified>
</cp:coreProperties>
</file>