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72" r:id="rId3"/>
    <p:sldId id="285" r:id="rId4"/>
    <p:sldId id="266" r:id="rId5"/>
    <p:sldId id="282" r:id="rId6"/>
    <p:sldId id="257" r:id="rId7"/>
    <p:sldId id="283" r:id="rId8"/>
    <p:sldId id="284" r:id="rId9"/>
    <p:sldId id="286" r:id="rId10"/>
    <p:sldId id="28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  <a:srgbClr val="FF66CC"/>
    <a:srgbClr val="0033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3" autoAdjust="0"/>
    <p:restoredTop sz="92053" autoAdjust="0"/>
  </p:normalViewPr>
  <p:slideViewPr>
    <p:cSldViewPr>
      <p:cViewPr>
        <p:scale>
          <a:sx n="50" d="100"/>
          <a:sy n="50" d="100"/>
        </p:scale>
        <p:origin x="-111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91;&#1089;&#1087;&#1077;&#1074;&#1072;&#1077;&#1084;&#1086;&#1089;&#1090;&#1100;%202018-2019-202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1%20&#1089;&#1077;&#1084;&#1077;&#1089;&#1090;&#1088;%202019-2020\&#1087;&#1088;&#1086;&#1087;&#1091;&#1089;&#1082;&#1080;%20&#1091;&#1095;&#1077;&#1073;&#1085;&#1099;&#1093;%20&#1079;&#1072;&#1085;&#1103;&#1090;&#1080;&#1081;%202019-2020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23721712398157382"/>
          <c:y val="7.0264251318135587E-2"/>
          <c:w val="0.7242709913936578"/>
          <c:h val="0.81486721992954503"/>
        </c:manualLayout>
      </c:layout>
      <c:bar3DChart>
        <c:barDir val="bar"/>
        <c:grouping val="clustered"/>
        <c:ser>
          <c:idx val="0"/>
          <c:order val="0"/>
          <c:tx>
            <c:strRef>
              <c:f>'2020'!$X$2</c:f>
              <c:strCache>
                <c:ptCount val="1"/>
                <c:pt idx="0">
                  <c:v>абсолют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'2020'!$Y$1:$AG$1</c:f>
              <c:strCache>
                <c:ptCount val="9"/>
                <c:pt idx="0">
                  <c:v>ПК-19 Гущина А.А.</c:v>
                </c:pt>
                <c:pt idx="1">
                  <c:v>ТОП-19 Иванова Т.Ф.</c:v>
                </c:pt>
                <c:pt idx="2">
                  <c:v>ТВ-19 Гаркуша Л.В.</c:v>
                </c:pt>
                <c:pt idx="3">
                  <c:v>ПМ-19 Петренко А.В.</c:v>
                </c:pt>
                <c:pt idx="4">
                  <c:v>ПК-18 Педант Р.Г.</c:v>
                </c:pt>
                <c:pt idx="5">
                  <c:v>ТВ-18 Карпенко И.И.</c:v>
                </c:pt>
                <c:pt idx="6">
                  <c:v>ИХОР-18 Кадырова М.Р.</c:v>
                </c:pt>
                <c:pt idx="7">
                  <c:v>ПК-17 Ольховская В.Я.</c:v>
                </c:pt>
                <c:pt idx="8">
                  <c:v>ПМ-17 Ахмедова И.В.</c:v>
                </c:pt>
              </c:strCache>
            </c:strRef>
          </c:cat>
          <c:val>
            <c:numRef>
              <c:f>'2020'!$Y$2:$AG$2</c:f>
              <c:numCache>
                <c:formatCode>0.0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99</c:v>
                </c:pt>
                <c:pt idx="3">
                  <c:v>100</c:v>
                </c:pt>
                <c:pt idx="4">
                  <c:v>98.6</c:v>
                </c:pt>
                <c:pt idx="5">
                  <c:v>96</c:v>
                </c:pt>
                <c:pt idx="6">
                  <c:v>100</c:v>
                </c:pt>
                <c:pt idx="7">
                  <c:v>98.6</c:v>
                </c:pt>
                <c:pt idx="8">
                  <c:v>96.7</c:v>
                </c:pt>
              </c:numCache>
            </c:numRef>
          </c:val>
        </c:ser>
        <c:ser>
          <c:idx val="1"/>
          <c:order val="1"/>
          <c:tx>
            <c:strRef>
              <c:f>'2020'!$X$3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A30A8"/>
            </a:solidFill>
          </c:spPr>
          <c:cat>
            <c:strRef>
              <c:f>'2020'!$Y$1:$AG$1</c:f>
              <c:strCache>
                <c:ptCount val="9"/>
                <c:pt idx="0">
                  <c:v>ПК-19 Гущина А.А.</c:v>
                </c:pt>
                <c:pt idx="1">
                  <c:v>ТОП-19 Иванова Т.Ф.</c:v>
                </c:pt>
                <c:pt idx="2">
                  <c:v>ТВ-19 Гаркуша Л.В.</c:v>
                </c:pt>
                <c:pt idx="3">
                  <c:v>ПМ-19 Петренко А.В.</c:v>
                </c:pt>
                <c:pt idx="4">
                  <c:v>ПК-18 Педант Р.Г.</c:v>
                </c:pt>
                <c:pt idx="5">
                  <c:v>ТВ-18 Карпенко И.И.</c:v>
                </c:pt>
                <c:pt idx="6">
                  <c:v>ИХОР-18 Кадырова М.Р.</c:v>
                </c:pt>
                <c:pt idx="7">
                  <c:v>ПК-17 Ольховская В.Я.</c:v>
                </c:pt>
                <c:pt idx="8">
                  <c:v>ПМ-17 Ахмедова И.В.</c:v>
                </c:pt>
              </c:strCache>
            </c:strRef>
          </c:cat>
          <c:val>
            <c:numRef>
              <c:f>'2020'!$Y$3:$AG$3</c:f>
              <c:numCache>
                <c:formatCode>0.0</c:formatCode>
                <c:ptCount val="9"/>
                <c:pt idx="0">
                  <c:v>66.5</c:v>
                </c:pt>
                <c:pt idx="1">
                  <c:v>87.5</c:v>
                </c:pt>
                <c:pt idx="2">
                  <c:v>63.2</c:v>
                </c:pt>
                <c:pt idx="3">
                  <c:v>79.7</c:v>
                </c:pt>
                <c:pt idx="4">
                  <c:v>82.8</c:v>
                </c:pt>
                <c:pt idx="5">
                  <c:v>75.2</c:v>
                </c:pt>
                <c:pt idx="6">
                  <c:v>100</c:v>
                </c:pt>
                <c:pt idx="7">
                  <c:v>40.5</c:v>
                </c:pt>
                <c:pt idx="8">
                  <c:v>62.7</c:v>
                </c:pt>
              </c:numCache>
            </c:numRef>
          </c:val>
        </c:ser>
        <c:shape val="box"/>
        <c:axId val="61854080"/>
        <c:axId val="61855616"/>
        <c:axId val="0"/>
      </c:bar3DChart>
      <c:catAx>
        <c:axId val="61854080"/>
        <c:scaling>
          <c:orientation val="maxMin"/>
        </c:scaling>
        <c:axPos val="l"/>
        <c:tickLblPos val="nextTo"/>
        <c:crossAx val="61855616"/>
        <c:crosses val="autoZero"/>
        <c:auto val="1"/>
        <c:lblAlgn val="ctr"/>
        <c:lblOffset val="100"/>
      </c:catAx>
      <c:valAx>
        <c:axId val="61855616"/>
        <c:scaling>
          <c:orientation val="minMax"/>
        </c:scaling>
        <c:axPos val="t"/>
        <c:majorGridlines/>
        <c:numFmt formatCode="0.0" sourceLinked="1"/>
        <c:tickLblPos val="nextTo"/>
        <c:crossAx val="61854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918000874890636"/>
          <c:y val="0.86611585010207148"/>
          <c:w val="0.44163976377952774"/>
          <c:h val="0.13388414989792968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'2020'!$AI$2</c:f>
              <c:strCache>
                <c:ptCount val="1"/>
                <c:pt idx="0">
                  <c:v>абсолютная</c:v>
                </c:pt>
              </c:strCache>
            </c:strRef>
          </c:tx>
          <c:cat>
            <c:strRef>
              <c:f>'2020'!$AJ$1:$AK$1</c:f>
              <c:strCache>
                <c:ptCount val="2"/>
                <c:pt idx="0">
                  <c:v>1 семестр 2019-2020</c:v>
                </c:pt>
                <c:pt idx="1">
                  <c:v>1 семестр 2018-2019</c:v>
                </c:pt>
              </c:strCache>
            </c:strRef>
          </c:cat>
          <c:val>
            <c:numRef>
              <c:f>'2020'!$AJ$2:$AK$2</c:f>
              <c:numCache>
                <c:formatCode>General</c:formatCode>
                <c:ptCount val="2"/>
                <c:pt idx="0" formatCode="0.0">
                  <c:v>98.8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'2020'!$AI$3</c:f>
              <c:strCache>
                <c:ptCount val="1"/>
                <c:pt idx="0">
                  <c:v>качественная</c:v>
                </c:pt>
              </c:strCache>
            </c:strRef>
          </c:tx>
          <c:spPr>
            <a:solidFill>
              <a:srgbClr val="FF66CC"/>
            </a:solidFill>
          </c:spPr>
          <c:cat>
            <c:strRef>
              <c:f>'2020'!$AJ$1:$AK$1</c:f>
              <c:strCache>
                <c:ptCount val="2"/>
                <c:pt idx="0">
                  <c:v>1 семестр 2019-2020</c:v>
                </c:pt>
                <c:pt idx="1">
                  <c:v>1 семестр 2018-2019</c:v>
                </c:pt>
              </c:strCache>
            </c:strRef>
          </c:cat>
          <c:val>
            <c:numRef>
              <c:f>'2020'!$AJ$3:$AK$3</c:f>
              <c:numCache>
                <c:formatCode>0.0</c:formatCode>
                <c:ptCount val="2"/>
                <c:pt idx="0">
                  <c:v>73.099999999999994</c:v>
                </c:pt>
                <c:pt idx="1">
                  <c:v>74.900000000000006</c:v>
                </c:pt>
              </c:numCache>
            </c:numRef>
          </c:val>
        </c:ser>
        <c:dLbls>
          <c:showVal val="1"/>
        </c:dLbls>
        <c:shape val="cone"/>
        <c:axId val="66067840"/>
        <c:axId val="66073728"/>
        <c:axId val="0"/>
      </c:bar3DChart>
      <c:catAx>
        <c:axId val="66067840"/>
        <c:scaling>
          <c:orientation val="maxMin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66073728"/>
        <c:crosses val="autoZero"/>
        <c:auto val="1"/>
        <c:lblAlgn val="ctr"/>
        <c:lblOffset val="100"/>
      </c:catAx>
      <c:valAx>
        <c:axId val="66073728"/>
        <c:scaling>
          <c:orientation val="minMax"/>
        </c:scaling>
        <c:axPos val="r"/>
        <c:majorGridlines/>
        <c:numFmt formatCode="0.0" sourceLinked="1"/>
        <c:tickLblPos val="nextTo"/>
        <c:crossAx val="66067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 baseline="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'2020'!$AI$42</c:f>
              <c:strCache>
                <c:ptCount val="1"/>
                <c:pt idx="0">
                  <c:v>акад. стипендия</c:v>
                </c:pt>
              </c:strCache>
            </c:strRef>
          </c:tx>
          <c:spPr>
            <a:solidFill>
              <a:srgbClr val="FC9710"/>
            </a:solidFill>
          </c:spPr>
          <c:dLbls>
            <c:dLblPos val="ctr"/>
            <c:showVal val="1"/>
          </c:dLbls>
          <c:cat>
            <c:strRef>
              <c:f>'2020'!$AH$43:$AH$51</c:f>
              <c:strCache>
                <c:ptCount val="9"/>
                <c:pt idx="0">
                  <c:v>ПК-19 Гущина А.А. 32,0%</c:v>
                </c:pt>
                <c:pt idx="1">
                  <c:v>ТОП-19 Иванова Т.Ф. 44,0%</c:v>
                </c:pt>
                <c:pt idx="2">
                  <c:v>ТВ-19 Гаркуша Л.В. 12,5%</c:v>
                </c:pt>
                <c:pt idx="3">
                  <c:v>ПМ-19 Петренко А.В. 45,8%</c:v>
                </c:pt>
                <c:pt idx="4">
                  <c:v>ПК-18 Педант Р.Г. 62,5%</c:v>
                </c:pt>
                <c:pt idx="5">
                  <c:v>ТВ-18 Карпенко И.И. 64,0%</c:v>
                </c:pt>
                <c:pt idx="6">
                  <c:v>ИХОР-18 Кадырова М.Р.  100%</c:v>
                </c:pt>
                <c:pt idx="7">
                  <c:v>ПК-17 Ольхлвская В.Я. 34,8%</c:v>
                </c:pt>
                <c:pt idx="8">
                  <c:v>ПМ-17 Ахмедова И.В. 45,8%</c:v>
                </c:pt>
              </c:strCache>
            </c:strRef>
          </c:cat>
          <c:val>
            <c:numRef>
              <c:f>'2020'!$AI$43:$AI$51</c:f>
              <c:numCache>
                <c:formatCode>General</c:formatCode>
                <c:ptCount val="9"/>
                <c:pt idx="0">
                  <c:v>8</c:v>
                </c:pt>
                <c:pt idx="1">
                  <c:v>11</c:v>
                </c:pt>
                <c:pt idx="2">
                  <c:v>3</c:v>
                </c:pt>
                <c:pt idx="3">
                  <c:v>11</c:v>
                </c:pt>
                <c:pt idx="4">
                  <c:v>15</c:v>
                </c:pt>
                <c:pt idx="5">
                  <c:v>16</c:v>
                </c:pt>
                <c:pt idx="6" formatCode="0">
                  <c:v>25</c:v>
                </c:pt>
                <c:pt idx="7" formatCode="0">
                  <c:v>8</c:v>
                </c:pt>
                <c:pt idx="8" formatCode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'2020'!$AJ$42</c:f>
              <c:strCache>
                <c:ptCount val="1"/>
                <c:pt idx="0">
                  <c:v>контингент группы</c:v>
                </c:pt>
              </c:strCache>
            </c:strRef>
          </c:tx>
          <c:spPr>
            <a:solidFill>
              <a:srgbClr val="A083C7"/>
            </a:solidFill>
          </c:spPr>
          <c:dLbls>
            <c:delete val="1"/>
          </c:dLbls>
          <c:cat>
            <c:strRef>
              <c:f>'2020'!$AH$43:$AH$51</c:f>
              <c:strCache>
                <c:ptCount val="9"/>
                <c:pt idx="0">
                  <c:v>ПК-19 Гущина А.А. 32,0%</c:v>
                </c:pt>
                <c:pt idx="1">
                  <c:v>ТОП-19 Иванова Т.Ф. 44,0%</c:v>
                </c:pt>
                <c:pt idx="2">
                  <c:v>ТВ-19 Гаркуша Л.В. 12,5%</c:v>
                </c:pt>
                <c:pt idx="3">
                  <c:v>ПМ-19 Петренко А.В. 45,8%</c:v>
                </c:pt>
                <c:pt idx="4">
                  <c:v>ПК-18 Педант Р.Г. 62,5%</c:v>
                </c:pt>
                <c:pt idx="5">
                  <c:v>ТВ-18 Карпенко И.И. 64,0%</c:v>
                </c:pt>
                <c:pt idx="6">
                  <c:v>ИХОР-18 Кадырова М.Р.  100%</c:v>
                </c:pt>
                <c:pt idx="7">
                  <c:v>ПК-17 Ольхлвская В.Я. 34,8%</c:v>
                </c:pt>
                <c:pt idx="8">
                  <c:v>ПМ-17 Ахмедова И.В. 45,8%</c:v>
                </c:pt>
              </c:strCache>
            </c:strRef>
          </c:cat>
          <c:val>
            <c:numRef>
              <c:f>'2020'!$AJ$43:$AJ$51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25</c:v>
                </c:pt>
                <c:pt idx="6">
                  <c:v>25</c:v>
                </c:pt>
                <c:pt idx="7">
                  <c:v>23</c:v>
                </c:pt>
                <c:pt idx="8" formatCode="0">
                  <c:v>24</c:v>
                </c:pt>
              </c:numCache>
            </c:numRef>
          </c:val>
        </c:ser>
        <c:dLbls>
          <c:showVal val="1"/>
        </c:dLbls>
        <c:axId val="66124032"/>
        <c:axId val="64954368"/>
      </c:barChart>
      <c:catAx>
        <c:axId val="66124032"/>
        <c:scaling>
          <c:orientation val="maxMin"/>
        </c:scaling>
        <c:axPos val="l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64954368"/>
        <c:crosses val="autoZero"/>
        <c:auto val="1"/>
        <c:lblAlgn val="ctr"/>
        <c:lblOffset val="100"/>
      </c:catAx>
      <c:valAx>
        <c:axId val="64954368"/>
        <c:scaling>
          <c:orientation val="minMax"/>
          <c:max val="25"/>
        </c:scaling>
        <c:axPos val="t"/>
        <c:majorGridlines/>
        <c:numFmt formatCode="General" sourceLinked="1"/>
        <c:tickLblPos val="nextTo"/>
        <c:crossAx val="661240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 baseline="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'2020'!$X$18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'2020'!$Y$17:$AB$17</c:f>
              <c:strCache>
                <c:ptCount val="4"/>
                <c:pt idx="0">
                  <c:v>ПК-19          Гущина А.А.</c:v>
                </c:pt>
                <c:pt idx="1">
                  <c:v>ТОП-19      Иванова Т.Ф.</c:v>
                </c:pt>
                <c:pt idx="2">
                  <c:v>ТВ-19          Гаркуша Л.В.</c:v>
                </c:pt>
                <c:pt idx="3">
                  <c:v>ПМ-19      Петренко А.В.</c:v>
                </c:pt>
              </c:strCache>
            </c:strRef>
          </c:cat>
          <c:val>
            <c:numRef>
              <c:f>'2020'!$Y$18:$AB$18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'2020'!$X$19</c:f>
              <c:strCache>
                <c:ptCount val="1"/>
                <c:pt idx="0">
                  <c:v>"4" и "5"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'2020'!$Y$17:$AB$17</c:f>
              <c:strCache>
                <c:ptCount val="4"/>
                <c:pt idx="0">
                  <c:v>ПК-19          Гущина А.А.</c:v>
                </c:pt>
                <c:pt idx="1">
                  <c:v>ТОП-19      Иванова Т.Ф.</c:v>
                </c:pt>
                <c:pt idx="2">
                  <c:v>ТВ-19          Гаркуша Л.В.</c:v>
                </c:pt>
                <c:pt idx="3">
                  <c:v>ПМ-19      Петренко А.В.</c:v>
                </c:pt>
              </c:strCache>
            </c:strRef>
          </c:cat>
          <c:val>
            <c:numRef>
              <c:f>'2020'!$Y$19:$AB$19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3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'2020'!$X$20</c:f>
              <c:strCache>
                <c:ptCount val="1"/>
                <c:pt idx="0">
                  <c:v>"3"</c:v>
                </c:pt>
              </c:strCache>
            </c:strRef>
          </c:tx>
          <c:dLbls>
            <c:showVal val="1"/>
          </c:dLbls>
          <c:cat>
            <c:strRef>
              <c:f>'2020'!$Y$17:$AB$17</c:f>
              <c:strCache>
                <c:ptCount val="4"/>
                <c:pt idx="0">
                  <c:v>ПК-19          Гущина А.А.</c:v>
                </c:pt>
                <c:pt idx="1">
                  <c:v>ТОП-19      Иванова Т.Ф.</c:v>
                </c:pt>
                <c:pt idx="2">
                  <c:v>ТВ-19          Гаркуша Л.В.</c:v>
                </c:pt>
                <c:pt idx="3">
                  <c:v>ПМ-19      Петренко А.В.</c:v>
                </c:pt>
              </c:strCache>
            </c:strRef>
          </c:cat>
          <c:val>
            <c:numRef>
              <c:f>'2020'!$Y$20:$AB$20</c:f>
              <c:numCache>
                <c:formatCode>General</c:formatCode>
                <c:ptCount val="4"/>
                <c:pt idx="0">
                  <c:v>17</c:v>
                </c:pt>
                <c:pt idx="1">
                  <c:v>14</c:v>
                </c:pt>
                <c:pt idx="2">
                  <c:v>17</c:v>
                </c:pt>
                <c:pt idx="3">
                  <c:v>13</c:v>
                </c:pt>
              </c:numCache>
            </c:numRef>
          </c:val>
        </c:ser>
        <c:ser>
          <c:idx val="3"/>
          <c:order val="3"/>
          <c:tx>
            <c:strRef>
              <c:f>'2020'!$X$21</c:f>
              <c:strCache>
                <c:ptCount val="1"/>
                <c:pt idx="0">
                  <c:v>"2"  н/а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'2020'!$Y$17:$AB$17</c:f>
              <c:strCache>
                <c:ptCount val="4"/>
                <c:pt idx="0">
                  <c:v>ПК-19          Гущина А.А.</c:v>
                </c:pt>
                <c:pt idx="1">
                  <c:v>ТОП-19      Иванова Т.Ф.</c:v>
                </c:pt>
                <c:pt idx="2">
                  <c:v>ТВ-19          Гаркуша Л.В.</c:v>
                </c:pt>
                <c:pt idx="3">
                  <c:v>ПМ-19      Петренко А.В.</c:v>
                </c:pt>
              </c:strCache>
            </c:strRef>
          </c:cat>
          <c:val>
            <c:numRef>
              <c:f>'2020'!$Y$21:$AB$21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hape val="cylinder"/>
        <c:axId val="66138112"/>
        <c:axId val="66139648"/>
        <c:axId val="0"/>
      </c:bar3DChart>
      <c:catAx>
        <c:axId val="66138112"/>
        <c:scaling>
          <c:orientation val="minMax"/>
        </c:scaling>
        <c:axPos val="b"/>
        <c:numFmt formatCode="General" sourceLinked="1"/>
        <c:tickLblPos val="nextTo"/>
        <c:crossAx val="66139648"/>
        <c:crosses val="autoZero"/>
        <c:auto val="1"/>
        <c:lblAlgn val="ctr"/>
        <c:lblOffset val="100"/>
      </c:catAx>
      <c:valAx>
        <c:axId val="66139648"/>
        <c:scaling>
          <c:orientation val="minMax"/>
        </c:scaling>
        <c:axPos val="l"/>
        <c:majorGridlines/>
        <c:numFmt formatCode="General" sourceLinked="1"/>
        <c:tickLblPos val="nextTo"/>
        <c:crossAx val="661381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2000" baseline="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'2020'!$X$110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'2020'!$Y$109:$AA$109</c:f>
              <c:strCache>
                <c:ptCount val="3"/>
                <c:pt idx="0">
                  <c:v>ПК-18        Педант Р.Г.</c:v>
                </c:pt>
                <c:pt idx="1">
                  <c:v>ТВ-18 Карпенко И.И.</c:v>
                </c:pt>
                <c:pt idx="2">
                  <c:v>ИХОР-18 Кадырова М.Р.</c:v>
                </c:pt>
              </c:strCache>
            </c:strRef>
          </c:cat>
          <c:val>
            <c:numRef>
              <c:f>'2020'!$Y$110:$AA$110</c:f>
              <c:numCache>
                <c:formatCode>0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'2020'!$X$111</c:f>
              <c:strCache>
                <c:ptCount val="1"/>
                <c:pt idx="0">
                  <c:v>"4" и "5"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'2020'!$Y$109:$AA$109</c:f>
              <c:strCache>
                <c:ptCount val="3"/>
                <c:pt idx="0">
                  <c:v>ПК-18        Педант Р.Г.</c:v>
                </c:pt>
                <c:pt idx="1">
                  <c:v>ТВ-18 Карпенко И.И.</c:v>
                </c:pt>
                <c:pt idx="2">
                  <c:v>ИХОР-18 Кадырова М.Р.</c:v>
                </c:pt>
              </c:strCache>
            </c:strRef>
          </c:cat>
          <c:val>
            <c:numRef>
              <c:f>'2020'!$Y$111:$AA$111</c:f>
              <c:numCache>
                <c:formatCode>0</c:formatCode>
                <c:ptCount val="3"/>
                <c:pt idx="0">
                  <c:v>15</c:v>
                </c:pt>
                <c:pt idx="1">
                  <c:v>14</c:v>
                </c:pt>
                <c:pt idx="2">
                  <c:v>21</c:v>
                </c:pt>
              </c:numCache>
            </c:numRef>
          </c:val>
        </c:ser>
        <c:ser>
          <c:idx val="2"/>
          <c:order val="2"/>
          <c:tx>
            <c:strRef>
              <c:f>'2020'!$X$112</c:f>
              <c:strCache>
                <c:ptCount val="1"/>
                <c:pt idx="0">
                  <c:v>"3"</c:v>
                </c:pt>
              </c:strCache>
            </c:strRef>
          </c:tx>
          <c:cat>
            <c:strRef>
              <c:f>'2020'!$Y$109:$AA$109</c:f>
              <c:strCache>
                <c:ptCount val="3"/>
                <c:pt idx="0">
                  <c:v>ПК-18        Педант Р.Г.</c:v>
                </c:pt>
                <c:pt idx="1">
                  <c:v>ТВ-18 Карпенко И.И.</c:v>
                </c:pt>
                <c:pt idx="2">
                  <c:v>ИХОР-18 Кадырова М.Р.</c:v>
                </c:pt>
              </c:strCache>
            </c:strRef>
          </c:cat>
          <c:val>
            <c:numRef>
              <c:f>'2020'!$Y$112:$AA$112</c:f>
              <c:numCache>
                <c:formatCode>0</c:formatCode>
                <c:ptCount val="3"/>
                <c:pt idx="0">
                  <c:v>9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'2020'!$X$113</c:f>
              <c:strCache>
                <c:ptCount val="1"/>
                <c:pt idx="0">
                  <c:v>"2" н/а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'2020'!$Y$109:$AA$109</c:f>
              <c:strCache>
                <c:ptCount val="3"/>
                <c:pt idx="0">
                  <c:v>ПК-18        Педант Р.Г.</c:v>
                </c:pt>
                <c:pt idx="1">
                  <c:v>ТВ-18 Карпенко И.И.</c:v>
                </c:pt>
                <c:pt idx="2">
                  <c:v>ИХОР-18 Кадырова М.Р.</c:v>
                </c:pt>
              </c:strCache>
            </c:strRef>
          </c:cat>
          <c:val>
            <c:numRef>
              <c:f>'2020'!$Y$113:$AA$113</c:f>
              <c:numCache>
                <c:formatCode>0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shape val="cylinder"/>
        <c:axId val="69797376"/>
        <c:axId val="69798912"/>
        <c:axId val="0"/>
      </c:bar3DChart>
      <c:catAx>
        <c:axId val="69797376"/>
        <c:scaling>
          <c:orientation val="minMax"/>
        </c:scaling>
        <c:axPos val="b"/>
        <c:numFmt formatCode="General" sourceLinked="1"/>
        <c:tickLblPos val="nextTo"/>
        <c:crossAx val="69798912"/>
        <c:crosses val="autoZero"/>
        <c:auto val="1"/>
        <c:lblAlgn val="ctr"/>
        <c:lblOffset val="100"/>
      </c:catAx>
      <c:valAx>
        <c:axId val="69798912"/>
        <c:scaling>
          <c:orientation val="minMax"/>
        </c:scaling>
        <c:axPos val="l"/>
        <c:majorGridlines/>
        <c:numFmt formatCode="0" sourceLinked="1"/>
        <c:tickLblPos val="nextTo"/>
        <c:crossAx val="697973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2000" baseline="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'2020'!$X$194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</c:spPr>
            <c:showVal val="1"/>
          </c:dLbls>
          <c:cat>
            <c:strRef>
              <c:f>'2020'!$Y$193:$Z$193</c:f>
              <c:strCache>
                <c:ptCount val="2"/>
                <c:pt idx="0">
                  <c:v>ПК-17 Ольховская В.Я.</c:v>
                </c:pt>
                <c:pt idx="1">
                  <c:v>ПМ-17 Ахмедова И.В.</c:v>
                </c:pt>
              </c:strCache>
            </c:strRef>
          </c:cat>
          <c:val>
            <c:numRef>
              <c:f>'2020'!$Y$194:$Z$194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'2020'!$X$195</c:f>
              <c:strCache>
                <c:ptCount val="1"/>
                <c:pt idx="0">
                  <c:v>"4" и "5"</c:v>
                </c:pt>
              </c:strCache>
            </c:strRef>
          </c:tx>
          <c:spPr>
            <a:solidFill>
              <a:srgbClr val="FFCC00"/>
            </a:solidFill>
          </c:spPr>
          <c:cat>
            <c:strRef>
              <c:f>'2020'!$Y$193:$Z$193</c:f>
              <c:strCache>
                <c:ptCount val="2"/>
                <c:pt idx="0">
                  <c:v>ПК-17 Ольховская В.Я.</c:v>
                </c:pt>
                <c:pt idx="1">
                  <c:v>ПМ-17 Ахмедова И.В.</c:v>
                </c:pt>
              </c:strCache>
            </c:strRef>
          </c:cat>
          <c:val>
            <c:numRef>
              <c:f>'2020'!$Y$195:$Z$195</c:f>
              <c:numCache>
                <c:formatCode>0</c:formatCode>
                <c:ptCount val="2"/>
                <c:pt idx="0">
                  <c:v>7</c:v>
                </c:pt>
                <c:pt idx="1">
                  <c:v>11</c:v>
                </c:pt>
              </c:numCache>
            </c:numRef>
          </c:val>
        </c:ser>
        <c:ser>
          <c:idx val="2"/>
          <c:order val="2"/>
          <c:tx>
            <c:strRef>
              <c:f>'2020'!$X$196</c:f>
              <c:strCache>
                <c:ptCount val="1"/>
                <c:pt idx="0">
                  <c:v>"3"</c:v>
                </c:pt>
              </c:strCache>
            </c:strRef>
          </c:tx>
          <c:cat>
            <c:strRef>
              <c:f>'2020'!$Y$193:$Z$193</c:f>
              <c:strCache>
                <c:ptCount val="2"/>
                <c:pt idx="0">
                  <c:v>ПК-17 Ольховская В.Я.</c:v>
                </c:pt>
                <c:pt idx="1">
                  <c:v>ПМ-17 Ахмедова И.В.</c:v>
                </c:pt>
              </c:strCache>
            </c:strRef>
          </c:cat>
          <c:val>
            <c:numRef>
              <c:f>'2020'!$Y$196:$Z$196</c:f>
              <c:numCache>
                <c:formatCode>0</c:formatCode>
                <c:ptCount val="2"/>
                <c:pt idx="0">
                  <c:v>15</c:v>
                </c:pt>
                <c:pt idx="1">
                  <c:v>12</c:v>
                </c:pt>
              </c:numCache>
            </c:numRef>
          </c:val>
        </c:ser>
        <c:ser>
          <c:idx val="3"/>
          <c:order val="3"/>
          <c:tx>
            <c:strRef>
              <c:f>'2020'!$X$197</c:f>
              <c:strCache>
                <c:ptCount val="1"/>
                <c:pt idx="0">
                  <c:v>"2" н/а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'2020'!$Y$193:$Z$193</c:f>
              <c:strCache>
                <c:ptCount val="2"/>
                <c:pt idx="0">
                  <c:v>ПК-17 Ольховская В.Я.</c:v>
                </c:pt>
                <c:pt idx="1">
                  <c:v>ПМ-17 Ахмедова И.В.</c:v>
                </c:pt>
              </c:strCache>
            </c:strRef>
          </c:cat>
          <c:val>
            <c:numRef>
              <c:f>'2020'!$Y$197:$Z$197</c:f>
              <c:numCache>
                <c:formatCode>0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Val val="1"/>
        </c:dLbls>
        <c:shape val="cylinder"/>
        <c:axId val="69843968"/>
        <c:axId val="69870336"/>
        <c:axId val="0"/>
      </c:bar3DChart>
      <c:catAx>
        <c:axId val="69843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200" baseline="0"/>
            </a:pPr>
            <a:endParaRPr lang="ru-RU"/>
          </a:p>
        </c:txPr>
        <c:crossAx val="69870336"/>
        <c:crosses val="autoZero"/>
        <c:auto val="1"/>
        <c:lblAlgn val="ctr"/>
        <c:lblOffset val="100"/>
      </c:catAx>
      <c:valAx>
        <c:axId val="69870336"/>
        <c:scaling>
          <c:orientation val="minMax"/>
        </c:scaling>
        <c:axPos val="l"/>
        <c:majorGridlines/>
        <c:numFmt formatCode="0" sourceLinked="1"/>
        <c:tickLblPos val="nextTo"/>
        <c:crossAx val="698439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2000" baseline="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plotArea>
      <c:layout/>
      <c:barChart>
        <c:barDir val="bar"/>
        <c:grouping val="clustered"/>
        <c:ser>
          <c:idx val="0"/>
          <c:order val="0"/>
          <c:tx>
            <c:strRef>
              <c:f>'1 семестр'!$V$1</c:f>
              <c:strCache>
                <c:ptCount val="1"/>
                <c:pt idx="0">
                  <c:v>ув.</c:v>
                </c:pt>
              </c:strCache>
            </c:strRef>
          </c:tx>
          <c:cat>
            <c:strRef>
              <c:f>'1 семестр'!$U$2:$U$12</c:f>
              <c:strCache>
                <c:ptCount val="11"/>
                <c:pt idx="0">
                  <c:v>ПК-19 Гущина А.А.</c:v>
                </c:pt>
                <c:pt idx="1">
                  <c:v>ТОП-19 Иванова Т.Ф.</c:v>
                </c:pt>
                <c:pt idx="2">
                  <c:v>ТВ-19 Гаркуша Л.В.</c:v>
                </c:pt>
                <c:pt idx="3">
                  <c:v>ПМ-19 Петренко А.В.</c:v>
                </c:pt>
                <c:pt idx="4">
                  <c:v>ПК-18 Педант Р.Г.</c:v>
                </c:pt>
                <c:pt idx="5">
                  <c:v>ТОП-18 Жижко А.А.</c:v>
                </c:pt>
                <c:pt idx="6">
                  <c:v>ТВ-18 Карпенко И.И.</c:v>
                </c:pt>
                <c:pt idx="7">
                  <c:v>ИХОР-18 Кадырова М.Р.</c:v>
                </c:pt>
                <c:pt idx="8">
                  <c:v>ПК-17 Ольхлвская В.Я.</c:v>
                </c:pt>
                <c:pt idx="9">
                  <c:v>ТОП-17 Марченко Д.В.</c:v>
                </c:pt>
                <c:pt idx="10">
                  <c:v>ПМ-17 Ахмедова И.В.</c:v>
                </c:pt>
              </c:strCache>
            </c:strRef>
          </c:cat>
          <c:val>
            <c:numRef>
              <c:f>'1 семестр'!$V$2:$V$12</c:f>
              <c:numCache>
                <c:formatCode>General</c:formatCode>
                <c:ptCount val="11"/>
                <c:pt idx="0">
                  <c:v>1964</c:v>
                </c:pt>
                <c:pt idx="1">
                  <c:v>1234</c:v>
                </c:pt>
                <c:pt idx="2">
                  <c:v>902</c:v>
                </c:pt>
                <c:pt idx="3">
                  <c:v>1488</c:v>
                </c:pt>
                <c:pt idx="4">
                  <c:v>1572</c:v>
                </c:pt>
                <c:pt idx="5">
                  <c:v>2230</c:v>
                </c:pt>
                <c:pt idx="6">
                  <c:v>1193</c:v>
                </c:pt>
                <c:pt idx="7">
                  <c:v>1994</c:v>
                </c:pt>
                <c:pt idx="8">
                  <c:v>412</c:v>
                </c:pt>
                <c:pt idx="9">
                  <c:v>1359</c:v>
                </c:pt>
                <c:pt idx="10">
                  <c:v>1904</c:v>
                </c:pt>
              </c:numCache>
            </c:numRef>
          </c:val>
        </c:ser>
        <c:ser>
          <c:idx val="1"/>
          <c:order val="1"/>
          <c:tx>
            <c:strRef>
              <c:f>'1 семестр'!$W$1</c:f>
              <c:strCache>
                <c:ptCount val="1"/>
                <c:pt idx="0">
                  <c:v>н/ув.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8"/>
              <c:layout>
                <c:manualLayout>
                  <c:x val="2.1645021645021675E-3"/>
                  <c:y val="-1.2738853503184714E-2"/>
                </c:manualLayout>
              </c:layout>
              <c:showVal val="1"/>
            </c:dLbl>
            <c:showVal val="1"/>
          </c:dLbls>
          <c:cat>
            <c:strRef>
              <c:f>'1 семестр'!$U$2:$U$12</c:f>
              <c:strCache>
                <c:ptCount val="11"/>
                <c:pt idx="0">
                  <c:v>ПК-19 Гущина А.А.</c:v>
                </c:pt>
                <c:pt idx="1">
                  <c:v>ТОП-19 Иванова Т.Ф.</c:v>
                </c:pt>
                <c:pt idx="2">
                  <c:v>ТВ-19 Гаркуша Л.В.</c:v>
                </c:pt>
                <c:pt idx="3">
                  <c:v>ПМ-19 Петренко А.В.</c:v>
                </c:pt>
                <c:pt idx="4">
                  <c:v>ПК-18 Педант Р.Г.</c:v>
                </c:pt>
                <c:pt idx="5">
                  <c:v>ТОП-18 Жижко А.А.</c:v>
                </c:pt>
                <c:pt idx="6">
                  <c:v>ТВ-18 Карпенко И.И.</c:v>
                </c:pt>
                <c:pt idx="7">
                  <c:v>ИХОР-18 Кадырова М.Р.</c:v>
                </c:pt>
                <c:pt idx="8">
                  <c:v>ПК-17 Ольхлвская В.Я.</c:v>
                </c:pt>
                <c:pt idx="9">
                  <c:v>ТОП-17 Марченко Д.В.</c:v>
                </c:pt>
                <c:pt idx="10">
                  <c:v>ПМ-17 Ахмедова И.В.</c:v>
                </c:pt>
              </c:strCache>
            </c:strRef>
          </c:cat>
          <c:val>
            <c:numRef>
              <c:f>'1 семестр'!$W$2:$W$12</c:f>
              <c:numCache>
                <c:formatCode>General</c:formatCode>
                <c:ptCount val="11"/>
                <c:pt idx="0">
                  <c:v>40</c:v>
                </c:pt>
                <c:pt idx="1">
                  <c:v>6</c:v>
                </c:pt>
                <c:pt idx="2">
                  <c:v>4</c:v>
                </c:pt>
                <c:pt idx="3">
                  <c:v>24</c:v>
                </c:pt>
                <c:pt idx="4">
                  <c:v>0</c:v>
                </c:pt>
                <c:pt idx="5">
                  <c:v>270</c:v>
                </c:pt>
                <c:pt idx="6">
                  <c:v>208</c:v>
                </c:pt>
                <c:pt idx="7">
                  <c:v>38</c:v>
                </c:pt>
                <c:pt idx="8">
                  <c:v>396</c:v>
                </c:pt>
                <c:pt idx="9">
                  <c:v>929</c:v>
                </c:pt>
                <c:pt idx="10">
                  <c:v>106</c:v>
                </c:pt>
              </c:numCache>
            </c:numRef>
          </c:val>
        </c:ser>
        <c:dLbls>
          <c:showVal val="1"/>
        </c:dLbls>
        <c:axId val="69891584"/>
        <c:axId val="69893120"/>
      </c:barChart>
      <c:catAx>
        <c:axId val="69891584"/>
        <c:scaling>
          <c:orientation val="maxMin"/>
        </c:scaling>
        <c:axPos val="l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69893120"/>
        <c:crosses val="autoZero"/>
        <c:auto val="1"/>
        <c:lblAlgn val="ctr"/>
        <c:lblOffset val="100"/>
      </c:catAx>
      <c:valAx>
        <c:axId val="69893120"/>
        <c:scaling>
          <c:orientation val="minMax"/>
        </c:scaling>
        <c:axPos val="t"/>
        <c:majorGridlines/>
        <c:numFmt formatCode="General" sourceLinked="1"/>
        <c:tickLblPos val="nextTo"/>
        <c:crossAx val="698915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perspective val="30"/>
    </c:view3D>
    <c:plotArea>
      <c:layout>
        <c:manualLayout>
          <c:layoutTarget val="inner"/>
          <c:xMode val="edge"/>
          <c:yMode val="edge"/>
          <c:x val="5.1598499013312239E-2"/>
          <c:y val="2.1402086037781237E-2"/>
          <c:w val="0.94835582099549565"/>
          <c:h val="0.7115570101795842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FF99CC"/>
            </a:solidFill>
            <a:ln w="13691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030476764959245E-2"/>
                  <c:y val="0.19350732017823041"/>
                </c:manualLayout>
              </c:layout>
              <c:showVal val="1"/>
            </c:dLbl>
            <c:dLbl>
              <c:idx val="1"/>
              <c:layout>
                <c:manualLayout>
                  <c:x val="1.6141342913102086E-2"/>
                  <c:y val="-5.5418235037615907E-2"/>
                </c:manualLayout>
              </c:layout>
              <c:showVal val="1"/>
            </c:dLbl>
            <c:spPr>
              <a:noFill/>
              <a:ln w="27383">
                <a:noFill/>
              </a:ln>
            </c:spPr>
            <c:txPr>
              <a:bodyPr/>
              <a:lstStyle/>
              <a:p>
                <a:pPr>
                  <a:defRPr sz="1725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По уважительной</c:v>
                </c:pt>
                <c:pt idx="1">
                  <c:v>По неуважительной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90.1</c:v>
                </c:pt>
                <c:pt idx="1">
                  <c:v>10.3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00FF00"/>
            </a:solidFill>
            <a:ln w="27383">
              <a:noFill/>
            </a:ln>
          </c:spPr>
          <c:dLbls>
            <c:dLbl>
              <c:idx val="0"/>
              <c:layout>
                <c:manualLayout>
                  <c:x val="1.321828605897552E-2"/>
                  <c:y val="0.17313812858052199"/>
                </c:manualLayout>
              </c:layout>
              <c:showVal val="1"/>
            </c:dLbl>
            <c:dLbl>
              <c:idx val="1"/>
              <c:layout>
                <c:manualLayout>
                  <c:x val="1.7624381411967389E-2"/>
                  <c:y val="-3.3099936346276254E-2"/>
                </c:manualLayout>
              </c:layout>
              <c:showVal val="1"/>
            </c:dLbl>
            <c:dLbl>
              <c:idx val="2"/>
              <c:layout>
                <c:manualLayout>
                  <c:x val="-5.9439336344298717E-2"/>
                  <c:y val="-8.7551407349385726E-2"/>
                </c:manualLayout>
              </c:layout>
              <c:showVal val="1"/>
            </c:dLbl>
            <c:spPr>
              <a:noFill/>
              <a:ln w="27383">
                <a:noFill/>
              </a:ln>
            </c:spPr>
            <c:txPr>
              <a:bodyPr/>
              <a:lstStyle/>
              <a:p>
                <a:pPr>
                  <a:defRPr sz="1725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По уважительной</c:v>
                </c:pt>
                <c:pt idx="1">
                  <c:v>По неуважительной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61.6</c:v>
                </c:pt>
                <c:pt idx="1">
                  <c:v>7.7</c:v>
                </c:pt>
              </c:numCache>
            </c:numRef>
          </c:val>
        </c:ser>
        <c:shape val="cylinder"/>
        <c:axId val="56068352"/>
        <c:axId val="56086528"/>
        <c:axId val="0"/>
      </c:bar3DChart>
      <c:catAx>
        <c:axId val="5606835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660066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086528"/>
        <c:crosses val="autoZero"/>
        <c:auto val="1"/>
        <c:lblAlgn val="ctr"/>
        <c:lblOffset val="100"/>
      </c:catAx>
      <c:valAx>
        <c:axId val="56086528"/>
        <c:scaling>
          <c:orientation val="minMax"/>
        </c:scaling>
        <c:axPos val="l"/>
        <c:majorGridlines/>
        <c:numFmt formatCode="0.0" sourceLinked="1"/>
        <c:tickLblPos val="nextTo"/>
        <c:crossAx val="56068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025455435294498"/>
          <c:y val="0.85188851075346961"/>
          <c:w val="0.36536556945255294"/>
          <c:h val="7.6819318654550744E-2"/>
        </c:manualLayout>
      </c:layout>
      <c:txPr>
        <a:bodyPr/>
        <a:lstStyle/>
        <a:p>
          <a:pPr>
            <a:defRPr sz="2000" b="1" i="0" baseline="0"/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31283-F0CA-48F4-9276-9BA2EEA3EA9B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89E72-34D2-4E4D-8D48-5674A4D29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89E72-34D2-4E4D-8D48-5674A4D29E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202A2-5CB3-491B-9DCE-F386430B5F45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706C-E105-4FE4-912C-9326FC1D2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4BC3-C7FF-4F63-8B65-9A522581FDFA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083C-3387-498B-B778-F4A42CF68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53678-FD39-429E-85B7-60AF3D8D0754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ECA6A-F604-46EF-B43D-33AFE4136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338138"/>
            <a:ext cx="8229600" cy="5788025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11F43-428E-41DE-B1CD-958AA296D86D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BDBF-8610-4077-9F68-C893ADEBB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EE16B-85AD-4562-87B6-764B69A0390D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08E49-9699-4069-83CC-F8734E2C8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14206-1E98-4EA3-A8FD-76B78E5F5EE5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91D2-C138-4D2B-B8CB-8DB53CEDD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85645-F884-4343-AABB-AE4A037CD5C1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C8F5-F5DA-4AA2-B651-6580A562B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58256-29E4-4720-AE6E-6683487DAC64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2C40-9668-4B85-9C0B-01787971C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0DB6-796B-4466-A7AC-24E521F43CAC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1E40-D0FB-402B-81EA-EE39D820F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31CD0-7A46-4384-99A0-5661BEEB7298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CB6F5-AC60-40CE-B7DD-86EC879F6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16383-0802-487F-AD99-3B130D607376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1F695-AF27-4679-826A-D5D58F3A4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43E70-2B1D-4E3F-BB99-E83527AB2830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13A07-7547-4FC4-9E64-E0E7F2A3E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D8359-CD72-4C7D-8269-045D6CC72C89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BA26-C4EA-463E-B6AB-421BDDFCB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CD4F32-808E-46FD-831B-4ACCDD9F6A5A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8B3DB1-806E-4D60-8FC9-E4673EC60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3" r:id="rId3"/>
    <p:sldLayoutId id="2147483780" r:id="rId4"/>
    <p:sldLayoutId id="2147483779" r:id="rId5"/>
    <p:sldLayoutId id="2147483778" r:id="rId6"/>
    <p:sldLayoutId id="2147483784" r:id="rId7"/>
    <p:sldLayoutId id="2147483785" r:id="rId8"/>
    <p:sldLayoutId id="2147483786" r:id="rId9"/>
    <p:sldLayoutId id="2147483777" r:id="rId10"/>
    <p:sldLayoutId id="2147483787" r:id="rId11"/>
    <p:sldLayoutId id="2147483776" r:id="rId12"/>
    <p:sldLayoutId id="214748377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29600" cy="39599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Результаты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учебной деятельности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отделения подготовки квалифицированных рабочих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 служащих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за 1 семестр 2019/2020  </a:t>
            </a:r>
            <a:r>
              <a:rPr lang="ru-RU" b="1" dirty="0" err="1" smtClean="0">
                <a:solidFill>
                  <a:schemeClr val="tx1"/>
                </a:solidFill>
              </a:rPr>
              <a:t>уч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011863" y="4724400"/>
            <a:ext cx="2303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Зав.отделением </a:t>
            </a:r>
          </a:p>
          <a:p>
            <a:r>
              <a:rPr lang="ru-RU" sz="2000" b="1"/>
              <a:t>Овчаренко В.В.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/>
          </p:nvPr>
        </p:nvGraphicFramePr>
        <p:xfrm>
          <a:off x="496888" y="1484784"/>
          <a:ext cx="8647112" cy="498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26" name="Rectangle 2"/>
          <p:cNvSpPr>
            <a:spLocks/>
          </p:cNvSpPr>
          <p:nvPr/>
        </p:nvSpPr>
        <p:spPr bwMode="auto">
          <a:xfrm>
            <a:off x="539552" y="332656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800" b="1" dirty="0">
                <a:latin typeface="Candara" pitchFamily="34" charset="0"/>
              </a:rPr>
              <a:t>Потери учебного времени в часах на 1 студента </a:t>
            </a:r>
            <a:br>
              <a:rPr lang="ru-RU" sz="2800" b="1" dirty="0">
                <a:latin typeface="Candara" pitchFamily="34" charset="0"/>
              </a:rPr>
            </a:br>
            <a:r>
              <a:rPr lang="ru-RU" sz="2800" b="1" dirty="0">
                <a:latin typeface="Candara" pitchFamily="34" charset="0"/>
              </a:rPr>
              <a:t>в сравнении с 1 семестром </a:t>
            </a:r>
            <a:r>
              <a:rPr lang="ru-RU" sz="2800" b="1" dirty="0" smtClean="0">
                <a:latin typeface="Candara" pitchFamily="34" charset="0"/>
              </a:rPr>
              <a:t>2018-2019 </a:t>
            </a:r>
            <a:r>
              <a:rPr lang="ru-RU" sz="2800" b="1" dirty="0">
                <a:latin typeface="Candara" pitchFamily="34" charset="0"/>
              </a:rPr>
              <a:t>учебного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620713"/>
            <a:ext cx="8229600" cy="1252537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/>
                </a:solidFill>
              </a:rPr>
              <a:t>Контингент студентов отделения 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на 30.01.2020 г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1735138" y="2060575"/>
            <a:ext cx="6725294" cy="2089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1 курс 				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99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2 курс 				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95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3 курс		                      69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ИТОГО				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263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</a:rPr>
              <a:t>Академ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. отпуск		      8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ru-RU" sz="1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ВСЕГО				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271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29600" cy="125253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Сравнительный анализ абсолютной и качественной успеваемости по группам</a:t>
            </a:r>
            <a:endParaRPr lang="ru-RU" sz="3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83568" y="1988840"/>
          <a:ext cx="7992888" cy="460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57467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</a:rPr>
              <a:t>Анализ успеваемости  по отделению</a:t>
            </a:r>
            <a:endParaRPr lang="ru-RU" sz="2800" smtClean="0">
              <a:solidFill>
                <a:schemeClr val="tx1"/>
              </a:solidFill>
            </a:endParaRPr>
          </a:p>
        </p:txBody>
      </p:sp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611188" y="119697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/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1525588" y="836613"/>
            <a:ext cx="6169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/>
              <a:t>в сравнении с аналогичным периодом </a:t>
            </a:r>
          </a:p>
          <a:p>
            <a:pPr algn="ctr"/>
            <a:r>
              <a:rPr lang="ru-RU" sz="2400" b="1"/>
              <a:t>прошлого учебного года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1844824"/>
          <a:ext cx="8640960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7224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По результатам 1 семестра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назначена стипендия: 108 чел. из 219 (45,8%)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700808"/>
          <a:ext cx="85689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424862" cy="1252538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</a:rPr>
              <a:t>СРАВНИТЕЛЬНЫЙ АНАЛИЗ УСПЕВАЕМОСТИ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в группах 1 курса за 1 семестр обучения</a:t>
            </a: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endParaRPr lang="ru-RU" sz="2800" smtClean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23528" y="1268760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424862" cy="1252538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</a:rPr>
              <a:t>СРАВНИТЕЛЬНЫЙ АНАЛИЗ УСПЕВАЕМОСТИ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в группах 2 курса за 1 семестр обучения</a:t>
            </a: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endParaRPr lang="ru-RU" sz="2800" smtClean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827584" y="1484784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424862" cy="1252538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</a:rPr>
              <a:t>СРАВНИТЕЛЬНЫЙ АНАЛИЗ УСПЕВАЕМОСТИ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в группах 3 курса за 1 семестр обучения</a:t>
            </a: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endParaRPr lang="ru-RU" sz="2800" smtClean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187624" y="1556792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50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Сравнительный анализ посещаемости в группах за 1 семестр 2019-2020 </a:t>
            </a:r>
            <a:r>
              <a:rPr lang="ru-RU" sz="3600" b="1" dirty="0" err="1" smtClean="0">
                <a:solidFill>
                  <a:schemeClr val="tx1"/>
                </a:solidFill>
              </a:rPr>
              <a:t>уч</a:t>
            </a:r>
            <a:r>
              <a:rPr lang="ru-RU" sz="3600" b="1" dirty="0" smtClean="0">
                <a:solidFill>
                  <a:schemeClr val="tx1"/>
                </a:solidFill>
              </a:rPr>
              <a:t>. года</a:t>
            </a:r>
          </a:p>
        </p:txBody>
      </p:sp>
      <p:sp>
        <p:nvSpPr>
          <p:cNvPr id="61151" name="Rectangle 5"/>
          <p:cNvSpPr>
            <a:spLocks noChangeArrowheads="1"/>
          </p:cNvSpPr>
          <p:nvPr/>
        </p:nvSpPr>
        <p:spPr bwMode="auto">
          <a:xfrm>
            <a:off x="0" y="-55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152" name="Rectangle 731"/>
          <p:cNvSpPr>
            <a:spLocks noChangeArrowheads="1"/>
          </p:cNvSpPr>
          <p:nvPr/>
        </p:nvSpPr>
        <p:spPr bwMode="auto">
          <a:xfrm>
            <a:off x="0" y="390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153" name="Rectangle 732"/>
          <p:cNvSpPr>
            <a:spLocks noChangeArrowheads="1"/>
          </p:cNvSpPr>
          <p:nvPr/>
        </p:nvSpPr>
        <p:spPr bwMode="auto">
          <a:xfrm>
            <a:off x="0" y="741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/>
            <a:endParaRPr lang="ru-RU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251520" y="1435100"/>
          <a:ext cx="8640960" cy="5018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1622</TotalTime>
  <Words>68</Words>
  <Application>Microsoft Office PowerPoint</Application>
  <PresentationFormat>Экран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Результаты  учебной деятельности  отделения подготовки квалифицированных рабочих  и служащих  за 1 семестр 2019/2020  уч. г.</vt:lpstr>
      <vt:lpstr>Контингент студентов отделения  на 30.01.2020 г</vt:lpstr>
      <vt:lpstr>Сравнительный анализ абсолютной и качественной успеваемости по группам</vt:lpstr>
      <vt:lpstr>Анализ успеваемости  по отделению</vt:lpstr>
      <vt:lpstr>По результатам 1 семестра  назначена стипендия: 108 чел. из 219 (45,8%) </vt:lpstr>
      <vt:lpstr>СРАВНИТЕЛЬНЫЙ АНАЛИЗ УСПЕВАЕМОСТИ в группах 1 курса за 1 семестр обучения </vt:lpstr>
      <vt:lpstr>СРАВНИТЕЛЬНЫЙ АНАЛИЗ УСПЕВАЕМОСТИ в группах 2 курса за 1 семестр обучения </vt:lpstr>
      <vt:lpstr>СРАВНИТЕЛЬНЫЙ АНАЛИЗ УСПЕВАЕМОСТИ в группах 3 курса за 1 семестр обучения </vt:lpstr>
      <vt:lpstr>Сравнительный анализ посещаемости в группах за 1 семестр 2019-2020 уч. года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промежуточного контроля  1 семестра 2015-2016 уч. года   групп отделения  «Электротехники и электромеханики, экономики и предпринимательства»</dc:title>
  <dc:creator>Svetik</dc:creator>
  <cp:lastModifiedBy>home</cp:lastModifiedBy>
  <cp:revision>109</cp:revision>
  <dcterms:created xsi:type="dcterms:W3CDTF">2016-01-27T17:10:16Z</dcterms:created>
  <dcterms:modified xsi:type="dcterms:W3CDTF">2020-01-28T14:52:22Z</dcterms:modified>
</cp:coreProperties>
</file>