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321" r:id="rId2"/>
    <p:sldId id="303" r:id="rId3"/>
    <p:sldId id="304" r:id="rId4"/>
    <p:sldId id="305" r:id="rId5"/>
    <p:sldId id="306" r:id="rId6"/>
    <p:sldId id="309" r:id="rId7"/>
    <p:sldId id="310" r:id="rId8"/>
    <p:sldId id="257" r:id="rId9"/>
    <p:sldId id="311" r:id="rId10"/>
    <p:sldId id="334" r:id="rId11"/>
    <p:sldId id="335" r:id="rId12"/>
    <p:sldId id="316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05114493838604"/>
          <c:y val="4.2358466023173752E-2"/>
          <c:w val="0.86215836036742599"/>
          <c:h val="0.80706615091621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</c:v>
                </c:pt>
                <c:pt idx="1">
                  <c:v>2 семестр                            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 и 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</c:v>
                </c:pt>
                <c:pt idx="1">
                  <c:v>2 семестр                            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</c:v>
                </c:pt>
                <c:pt idx="1">
                  <c:v>2 семестр                            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15</c:v>
                </c:pt>
                <c:pt idx="1">
                  <c:v>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</c:v>
                </c:pt>
                <c:pt idx="1">
                  <c:v>2 семестр                             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                          </c:v>
                </c:pt>
                <c:pt idx="1">
                  <c:v>2 семестр                             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159936"/>
        <c:axId val="185140352"/>
      </c:barChart>
      <c:catAx>
        <c:axId val="155159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85140352"/>
        <c:crosses val="autoZero"/>
        <c:auto val="1"/>
        <c:lblAlgn val="ctr"/>
        <c:lblOffset val="100"/>
        <c:noMultiLvlLbl val="0"/>
      </c:catAx>
      <c:valAx>
        <c:axId val="18514035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one"/>
        <c:crossAx val="15515993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85845610969850328"/>
          <c:y val="0.18920287592566343"/>
          <c:w val="0.13156072281276923"/>
          <c:h val="0.4482655662780764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2019-2020 уч.год</c:v>
                </c:pt>
                <c:pt idx="1">
                  <c:v>2 семестр                                                   2019-2020 уч.год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2019-2020 уч.год</c:v>
                </c:pt>
                <c:pt idx="1">
                  <c:v>2 семестр                                                   2019-2020 уч.год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0.68</c:v>
                </c:pt>
                <c:pt idx="1">
                  <c:v>0.84000000000000019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                                                  2019-2020 уч.год</c:v>
                </c:pt>
                <c:pt idx="1">
                  <c:v>2 семестр                                                   2019-2020 уч.год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3888"/>
        <c:axId val="8535424"/>
      </c:barChart>
      <c:catAx>
        <c:axId val="8533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535424"/>
        <c:crosses val="autoZero"/>
        <c:auto val="1"/>
        <c:lblAlgn val="ctr"/>
        <c:lblOffset val="100"/>
        <c:noMultiLvlLbl val="0"/>
      </c:catAx>
      <c:valAx>
        <c:axId val="85354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85338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2017-2018 уч.года</c:v>
                </c:pt>
                <c:pt idx="1">
                  <c:v>2 семестр                                                                   2017-2018 уч.года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 и 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2017-2018 уч.года</c:v>
                </c:pt>
                <c:pt idx="1">
                  <c:v>2 семестр                                                                   2017-2018 уч.года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</c:v>
                </c:pt>
                <c:pt idx="1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2017-2018 уч.года</c:v>
                </c:pt>
                <c:pt idx="1">
                  <c:v>2 семестр                                                                   2017-2018 уч.года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17</c:v>
                </c:pt>
                <c:pt idx="1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2017-2018 уч.года</c:v>
                </c:pt>
                <c:pt idx="1">
                  <c:v>2 семестр                                                                   2017-2018 уч.года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"н/я"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2017-2018 уч.года</c:v>
                </c:pt>
                <c:pt idx="1">
                  <c:v>2 семестр                                                                   2017-2018 уч.года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618176"/>
        <c:axId val="115619712"/>
      </c:barChart>
      <c:catAx>
        <c:axId val="115618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5619712"/>
        <c:crosses val="autoZero"/>
        <c:auto val="1"/>
        <c:lblAlgn val="ctr"/>
        <c:lblOffset val="100"/>
        <c:noMultiLvlLbl val="0"/>
      </c:catAx>
      <c:valAx>
        <c:axId val="115619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56181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2019-2020 уч.год</c:v>
                </c:pt>
                <c:pt idx="1">
                  <c:v>2 семестр                                                  2019-2020 уч.год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0.92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2019-2020 уч.год</c:v>
                </c:pt>
                <c:pt idx="1">
                  <c:v>2 семестр                                                  2019-2020 уч.год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0.26</c:v>
                </c:pt>
                <c:pt idx="1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                                                 2019-2020 уч.год</c:v>
                </c:pt>
                <c:pt idx="1">
                  <c:v>2 семестр                                                  2019-2020 уч.год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660288"/>
        <c:axId val="115661824"/>
      </c:barChart>
      <c:catAx>
        <c:axId val="115660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5661824"/>
        <c:crosses val="autoZero"/>
        <c:auto val="1"/>
        <c:lblAlgn val="ctr"/>
        <c:lblOffset val="100"/>
        <c:noMultiLvlLbl val="0"/>
      </c:catAx>
      <c:valAx>
        <c:axId val="1156618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156602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Оплачко И.И.                                                    ПОСО-18 1/9</c:v>
                </c:pt>
                <c:pt idx="1">
                  <c:v>Зимина Ю.А.                                              ОДЛ-18 1/9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 и 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Оплачко И.И.                                                    ПОСО-18 1/9</c:v>
                </c:pt>
                <c:pt idx="1">
                  <c:v>Зимина Ю.А.                                              ОДЛ-18 1/9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</c:v>
                </c:pt>
                <c:pt idx="1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Оплачко И.И.                                                    ПОСО-18 1/9</c:v>
                </c:pt>
                <c:pt idx="1">
                  <c:v>Зимина Ю.А.                                              ОДЛ-18 1/9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</c:v>
                </c:pt>
                <c:pt idx="1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Оплачко И.И.                                                    ПОСО-18 1/9</c:v>
                </c:pt>
                <c:pt idx="1">
                  <c:v>Зимина Ю.А.                                              ОДЛ-18 1/9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"н/я"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Оплачко И.И.                                                    ПОСО-18 1/9</c:v>
                </c:pt>
                <c:pt idx="1">
                  <c:v>Зимина Ю.А.                                              ОДЛ-18 1/9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489408"/>
        <c:axId val="115532160"/>
      </c:barChart>
      <c:catAx>
        <c:axId val="1154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5532160"/>
        <c:crosses val="autoZero"/>
        <c:auto val="1"/>
        <c:lblAlgn val="ctr"/>
        <c:lblOffset val="100"/>
        <c:noMultiLvlLbl val="0"/>
      </c:catAx>
      <c:valAx>
        <c:axId val="115532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54894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Оплачко И.И.                                    ПОСО-18 1/9</c:v>
                </c:pt>
                <c:pt idx="1">
                  <c:v>Зимина Ю.А.                           ОДЛ-18 1/9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Оплачко И.И.                                    ПОСО-18 1/9</c:v>
                </c:pt>
                <c:pt idx="1">
                  <c:v>Зимина Ю.А.                           ОДЛ-18 1/9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0.84000000000000019</c:v>
                </c:pt>
                <c:pt idx="1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Оплачко И.И.                                    ПОСО-18 1/9</c:v>
                </c:pt>
                <c:pt idx="1">
                  <c:v>Зимина Ю.А.                           ОДЛ-18 1/9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551232"/>
        <c:axId val="115585792"/>
      </c:barChart>
      <c:catAx>
        <c:axId val="11555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5585792"/>
        <c:crosses val="autoZero"/>
        <c:auto val="1"/>
        <c:lblAlgn val="ctr"/>
        <c:lblOffset val="100"/>
        <c:noMultiLvlLbl val="0"/>
      </c:catAx>
      <c:valAx>
        <c:axId val="1155857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155512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 и 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</c:v>
                </c:pt>
                <c:pt idx="1">
                  <c:v>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"н/я"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253824"/>
        <c:axId val="114255360"/>
      </c:barChart>
      <c:catAx>
        <c:axId val="114253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4255360"/>
        <c:crosses val="autoZero"/>
        <c:auto val="1"/>
        <c:lblAlgn val="ctr"/>
        <c:lblOffset val="100"/>
        <c:noMultiLvlLbl val="0"/>
      </c:catAx>
      <c:valAx>
        <c:axId val="114255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4253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640505006318659"/>
          <c:y val="0.27774177561769725"/>
          <c:w val="0.1143356906775542"/>
          <c:h val="0.5090551999651786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2019-2020 уч.год</c:v>
                </c:pt>
                <c:pt idx="1">
                  <c:v>2 семестр                                                   2019-2020 уч.год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2019-2020 уч.год</c:v>
                </c:pt>
                <c:pt idx="1">
                  <c:v>2 семестр                                                   2019-2020 уч.год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0.63000000000000023</c:v>
                </c:pt>
                <c:pt idx="1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                                                  2019-2020 уч.год</c:v>
                </c:pt>
                <c:pt idx="1">
                  <c:v>2 семестр                                                   2019-2020 уч.год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100288"/>
        <c:axId val="111101824"/>
      </c:barChart>
      <c:catAx>
        <c:axId val="111100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1101824"/>
        <c:crosses val="autoZero"/>
        <c:auto val="1"/>
        <c:lblAlgn val="ctr"/>
        <c:lblOffset val="100"/>
        <c:noMultiLvlLbl val="0"/>
      </c:catAx>
      <c:valAx>
        <c:axId val="1111018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11100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79393895207539"/>
          <c:y val="0.27809065164695335"/>
          <c:w val="0.20794680178866531"/>
          <c:h val="0.2726504834440758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 и 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</c:v>
                </c:pt>
                <c:pt idx="1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</c:v>
                </c:pt>
                <c:pt idx="1">
                  <c:v>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"н/я"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978368"/>
        <c:axId val="113992448"/>
      </c:barChart>
      <c:catAx>
        <c:axId val="113978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3992448"/>
        <c:crosses val="autoZero"/>
        <c:auto val="1"/>
        <c:lblAlgn val="ctr"/>
        <c:lblOffset val="100"/>
        <c:noMultiLvlLbl val="0"/>
      </c:catAx>
      <c:valAx>
        <c:axId val="113992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3978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2019-2020 уч.год</c:v>
                </c:pt>
                <c:pt idx="1">
                  <c:v>2 семестр                                                   2019-2020 уч.год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2019-2020 уч.год</c:v>
                </c:pt>
                <c:pt idx="1">
                  <c:v>2 семестр                                                   2019-2020 уч.год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0.63000000000000023</c:v>
                </c:pt>
                <c:pt idx="1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                                                  2019-2020 уч.год</c:v>
                </c:pt>
                <c:pt idx="1">
                  <c:v>2 семестр                                                   2019-2020 уч.год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781568"/>
        <c:axId val="114787456"/>
      </c:barChart>
      <c:catAx>
        <c:axId val="114781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4787456"/>
        <c:crosses val="autoZero"/>
        <c:auto val="1"/>
        <c:lblAlgn val="ctr"/>
        <c:lblOffset val="100"/>
        <c:noMultiLvlLbl val="0"/>
      </c:catAx>
      <c:valAx>
        <c:axId val="1147874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147815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3.0866359269839369E-2"/>
          <c:w val="0.76375072907553221"/>
          <c:h val="0.89883788267822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1 семестр                                                                   2017-2018 уч.года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 и 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1 семестр                                                                   2017-2018 уч.года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1 семестр                                                                   2017-2018 уч.года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1 семестр                                                                   2017-2018 уч.года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"н/я"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1 семестр                                                                   2017-2018 уч.года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911488"/>
        <c:axId val="114921472"/>
      </c:barChart>
      <c:catAx>
        <c:axId val="114911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4921472"/>
        <c:crosses val="autoZero"/>
        <c:auto val="1"/>
        <c:lblAlgn val="ctr"/>
        <c:lblOffset val="100"/>
        <c:noMultiLvlLbl val="0"/>
      </c:catAx>
      <c:valAx>
        <c:axId val="114921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49114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             1 семестр                                       </c:v>
                </c:pt>
                <c:pt idx="1">
                  <c:v>             2 семестр                                          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0.96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             1 семестр                                       </c:v>
                </c:pt>
                <c:pt idx="1">
                  <c:v>             2 семестр                                          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0.37</c:v>
                </c:pt>
                <c:pt idx="1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             1 семестр                                       </c:v>
                </c:pt>
                <c:pt idx="1">
                  <c:v>             2 семестр                                          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657024"/>
        <c:axId val="186662912"/>
      </c:barChart>
      <c:catAx>
        <c:axId val="186657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6662912"/>
        <c:crosses val="autoZero"/>
        <c:auto val="1"/>
        <c:lblAlgn val="ctr"/>
        <c:lblOffset val="100"/>
        <c:noMultiLvlLbl val="0"/>
      </c:catAx>
      <c:valAx>
        <c:axId val="1866629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86657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17501832148757"/>
          <c:y val="0.29864653927341406"/>
          <c:w val="0.25832263479218415"/>
          <c:h val="0.2651388734585046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1"/>
                <c:pt idx="0">
                  <c:v>1 семестр                                                  2019-2020 уч.год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1"/>
                <c:pt idx="0">
                  <c:v>1 семестр                                                  2019-2020 уч.год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1"/>
                <c:pt idx="0">
                  <c:v>1 семестр                                                  2019-2020 уч.год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948736"/>
        <c:axId val="114827648"/>
      </c:barChart>
      <c:catAx>
        <c:axId val="114948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4827648"/>
        <c:crosses val="autoZero"/>
        <c:auto val="1"/>
        <c:lblAlgn val="ctr"/>
        <c:lblOffset val="100"/>
        <c:noMultiLvlLbl val="0"/>
      </c:catAx>
      <c:valAx>
        <c:axId val="1148276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149487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308E-2"/>
          <c:y val="3.0866359269839369E-2"/>
          <c:w val="0.79770134635948287"/>
          <c:h val="0.79550584041451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Плюто Н.Е.                                                   ПОСО-17 1/9</c:v>
                </c:pt>
                <c:pt idx="1">
                  <c:v>Вишникина Т.С.                                            ОДЛ-17 1/9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 и 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Плюто Н.Е.                                                   ПОСО-17 1/9</c:v>
                </c:pt>
                <c:pt idx="1">
                  <c:v>Вишникина Т.С.                                            ОДЛ-17 1/9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</c:v>
                </c:pt>
                <c:pt idx="1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Плюто Н.Е.                                                   ПОСО-17 1/9</c:v>
                </c:pt>
                <c:pt idx="1">
                  <c:v>Вишникина Т.С.                                            ОДЛ-17 1/9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</c:v>
                </c:pt>
                <c:pt idx="1">
                  <c:v>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Плюто Н.Е.                                                   ПОСО-17 1/9</c:v>
                </c:pt>
                <c:pt idx="1">
                  <c:v>Вишникина Т.С.                                            ОДЛ-17 1/9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"н/я"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Плюто Н.Е.                                                   ПОСО-17 1/9</c:v>
                </c:pt>
                <c:pt idx="1">
                  <c:v>Вишникина Т.С.                                            ОДЛ-17 1/9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529408"/>
        <c:axId val="114530944"/>
      </c:barChart>
      <c:catAx>
        <c:axId val="11452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4530944"/>
        <c:crosses val="autoZero"/>
        <c:auto val="1"/>
        <c:lblAlgn val="ctr"/>
        <c:lblOffset val="100"/>
        <c:noMultiLvlLbl val="0"/>
      </c:catAx>
      <c:valAx>
        <c:axId val="114530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4529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60258092738407"/>
          <c:y val="0.13463410991207836"/>
          <c:w val="0.12513815981335666"/>
          <c:h val="0.699865420906003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Плюто Н.Е.                                                   ПОСО-17 1/9</c:v>
                </c:pt>
                <c:pt idx="1">
                  <c:v>Вишникина Т.С.                                            ОДЛ-17 1/9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Плюто Н.Е.                                                   ПОСО-17 1/9</c:v>
                </c:pt>
                <c:pt idx="1">
                  <c:v>Вишникина Т.С.                                            ОДЛ-17 1/9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0.8</c:v>
                </c:pt>
                <c:pt idx="1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Плюто Н.Е.                                                   ПОСО-17 1/9</c:v>
                </c:pt>
                <c:pt idx="1">
                  <c:v>Вишникина Т.С.                                            ОДЛ-17 1/9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636288"/>
        <c:axId val="114637824"/>
      </c:barChart>
      <c:catAx>
        <c:axId val="11463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4637824"/>
        <c:crosses val="autoZero"/>
        <c:auto val="1"/>
        <c:lblAlgn val="ctr"/>
        <c:lblOffset val="100"/>
        <c:noMultiLvlLbl val="0"/>
      </c:catAx>
      <c:valAx>
        <c:axId val="1146378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146362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 и "5"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000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 smtClean="0"/>
                      <a:t>1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20</c:v>
                </c:pt>
                <c:pt idx="1">
                  <c:v>19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"н/я"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709888"/>
        <c:axId val="186711424"/>
      </c:barChart>
      <c:catAx>
        <c:axId val="186709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6711424"/>
        <c:crosses val="autoZero"/>
        <c:auto val="1"/>
        <c:lblAlgn val="ctr"/>
        <c:lblOffset val="100"/>
        <c:noMultiLvlLbl val="0"/>
      </c:catAx>
      <c:valAx>
        <c:axId val="186711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6709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54161067992969"/>
          <c:y val="0.22147792611727404"/>
          <c:w val="0.18272349571158308"/>
          <c:h val="0.4229046207887208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</c:v>
                </c:pt>
                <c:pt idx="1">
                  <c:v>2 семестр                                       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</c:v>
                </c:pt>
                <c:pt idx="1">
                  <c:v>2 семестр                                       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0.2</c:v>
                </c:pt>
                <c:pt idx="1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                                       </c:v>
                </c:pt>
                <c:pt idx="1">
                  <c:v>2 семестр                                       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00320"/>
        <c:axId val="6202112"/>
      </c:barChart>
      <c:catAx>
        <c:axId val="6200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202112"/>
        <c:crosses val="autoZero"/>
        <c:auto val="1"/>
        <c:lblAlgn val="ctr"/>
        <c:lblOffset val="100"/>
        <c:noMultiLvlLbl val="0"/>
      </c:catAx>
      <c:valAx>
        <c:axId val="62021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62003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 и "5"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000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 smtClean="0"/>
                      <a:t>1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</c:v>
                </c:pt>
                <c:pt idx="1">
                  <c:v>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"н/я"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90272"/>
        <c:axId val="8266496"/>
      </c:barChart>
      <c:catAx>
        <c:axId val="7990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266496"/>
        <c:crosses val="autoZero"/>
        <c:auto val="1"/>
        <c:lblAlgn val="ctr"/>
        <c:lblOffset val="100"/>
        <c:noMultiLvlLbl val="0"/>
      </c:catAx>
      <c:valAx>
        <c:axId val="8266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990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81838493814942"/>
          <c:y val="0.25672132054981323"/>
          <c:w val="0.15003159020490428"/>
          <c:h val="0.3693914677735095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164021164021163E-2"/>
          <c:y val="9.2198581560283682E-2"/>
          <c:w val="0.58662833812440107"/>
          <c:h val="0.65775450940972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2019-2020 уч.год</c:v>
                </c:pt>
                <c:pt idx="1">
                  <c:v>2 семестр                                                      2019-2020 уч.год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0.91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/>
                      <a:t>42</a:t>
                    </a:r>
                    <a:r>
                      <a:rPr lang="en-US" sz="180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2019-2020 уч.год</c:v>
                </c:pt>
                <c:pt idx="1">
                  <c:v>2 семестр                                                      2019-2020 уч.год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0.96000000000000019</c:v>
                </c:pt>
                <c:pt idx="1">
                  <c:v>0.4200000000000001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                                                     2019-2020 уч.год</c:v>
                </c:pt>
                <c:pt idx="1">
                  <c:v>2 семестр                                                      2019-2020 уч.год</c:v>
                </c:pt>
              </c:strCache>
            </c:strRef>
          </c:cat>
          <c:val>
            <c:numRef>
              <c:f>Лист1!$D$2:$D$3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94080"/>
        <c:axId val="8095616"/>
      </c:barChart>
      <c:catAx>
        <c:axId val="8094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095616"/>
        <c:crosses val="autoZero"/>
        <c:auto val="1"/>
        <c:lblAlgn val="ctr"/>
        <c:lblOffset val="100"/>
        <c:noMultiLvlLbl val="0"/>
      </c:catAx>
      <c:valAx>
        <c:axId val="80956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8094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137864406818487"/>
          <c:y val="0.26454746630214765"/>
          <c:w val="0.2577119151709375"/>
          <c:h val="0.38018351469990197"/>
        </c:manualLayout>
      </c:layout>
      <c:overlay val="0"/>
      <c:txPr>
        <a:bodyPr/>
        <a:lstStyle/>
        <a:p>
          <a:pPr>
            <a:defRPr sz="1600">
              <a:solidFill>
                <a:schemeClr val="accent1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3148148148148147E-3"/>
          <c:y val="0"/>
          <c:w val="0.812292760279965"/>
          <c:h val="0.80554076366993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Столащук А.Н.                                                   ПОСО-19 1/9</c:v>
                </c:pt>
                <c:pt idx="1">
                  <c:v>Барташенко М.Ю.                                             ОДЛ-19 1/9</c:v>
                </c:pt>
                <c:pt idx="2">
                  <c:v>Деточка С.В.                                                    ЭК-19 1/11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 и "5"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Столащук А.Н.                                                   ПОСО-19 1/9</c:v>
                </c:pt>
                <c:pt idx="1">
                  <c:v>Барташенко М.Ю.                                             ОДЛ-19 1/9</c:v>
                </c:pt>
                <c:pt idx="2">
                  <c:v>Деточка С.В.                                                    ЭК-19 1/11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</c:v>
                </c:pt>
                <c:pt idx="1">
                  <c:v>7</c:v>
                </c:pt>
                <c:pt idx="2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Столащук А.Н.                                                   ПОСО-19 1/9</c:v>
                </c:pt>
                <c:pt idx="1">
                  <c:v>Барташенко М.Ю.                                             ОДЛ-19 1/9</c:v>
                </c:pt>
                <c:pt idx="2">
                  <c:v>Деточка С.В.                                                    ЭК-19 1/11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</c:v>
                </c:pt>
                <c:pt idx="1">
                  <c:v>17</c:v>
                </c:pt>
                <c:pt idx="2">
                  <c:v>13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Столащук А.Н.                                                   ПОСО-19 1/9</c:v>
                </c:pt>
                <c:pt idx="1">
                  <c:v>Барташенко М.Ю.                                             ОДЛ-19 1/9</c:v>
                </c:pt>
                <c:pt idx="2">
                  <c:v>Деточка С.В.                                                    ЭК-19 1/11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"н/я"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Столащук А.Н.                                                   ПОСО-19 1/9</c:v>
                </c:pt>
                <c:pt idx="1">
                  <c:v>Барташенко М.Ю.                                             ОДЛ-19 1/9</c:v>
                </c:pt>
                <c:pt idx="2">
                  <c:v>Деточка С.В.                                                    ЭК-19 1/11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27520"/>
        <c:axId val="8053888"/>
      </c:barChart>
      <c:catAx>
        <c:axId val="802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8053888"/>
        <c:crosses val="autoZero"/>
        <c:auto val="1"/>
        <c:lblAlgn val="ctr"/>
        <c:lblOffset val="100"/>
        <c:noMultiLvlLbl val="0"/>
      </c:catAx>
      <c:valAx>
        <c:axId val="8053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027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632429637838882"/>
          <c:y val="0.32576696459014132"/>
          <c:w val="0.12208820421692342"/>
          <c:h val="0.3484658313827199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абсолютная успеваемость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Столащук А.Н.                                                   ПОСО-19 1/9</c:v>
                </c:pt>
                <c:pt idx="1">
                  <c:v>Барташенко М.Ю.                                             ОДЛ-19 1/9</c:v>
                </c:pt>
                <c:pt idx="2">
                  <c:v>Деточка С.В.                                                    ЭК-19 1/11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0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Столащук А.Н.                                                   ПОСО-19 1/9</c:v>
                </c:pt>
                <c:pt idx="1">
                  <c:v>Барташенко М.Ю.                                             ОДЛ-19 1/9</c:v>
                </c:pt>
                <c:pt idx="2">
                  <c:v>Деточка С.В.                                                    ЭК-19 1/11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</c:v>
                </c:pt>
                <c:pt idx="1">
                  <c:v>0.2</c:v>
                </c:pt>
                <c:pt idx="2">
                  <c:v>0.42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Столащук А.Н.                                                   ПОСО-19 1/9</c:v>
                </c:pt>
                <c:pt idx="1">
                  <c:v>Барташенко М.Ю.                                             ОДЛ-19 1/9</c:v>
                </c:pt>
                <c:pt idx="2">
                  <c:v>Деточка С.В.                                                    ЭК-19 1/11</c:v>
                </c:pt>
              </c:strCache>
            </c:strRef>
          </c:cat>
          <c:val>
            <c:numRef>
              <c:f>Лист1!$D$2:$D$4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67232"/>
        <c:axId val="6071424"/>
      </c:barChart>
      <c:catAx>
        <c:axId val="596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6071424"/>
        <c:crosses val="autoZero"/>
        <c:auto val="1"/>
        <c:lblAlgn val="ctr"/>
        <c:lblOffset val="100"/>
        <c:noMultiLvlLbl val="0"/>
      </c:catAx>
      <c:valAx>
        <c:axId val="60714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59672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"4" и "5"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</c:v>
                </c:pt>
                <c:pt idx="1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</c:v>
                </c:pt>
                <c:pt idx="1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"н/я"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 семестр                                                                   2019-2020 уч.года</c:v>
                </c:pt>
                <c:pt idx="1">
                  <c:v>2 семестр                                                                   2019-2020 уч.года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27712"/>
        <c:axId val="8629248"/>
      </c:barChart>
      <c:catAx>
        <c:axId val="8627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8629248"/>
        <c:crosses val="autoZero"/>
        <c:auto val="1"/>
        <c:lblAlgn val="ctr"/>
        <c:lblOffset val="100"/>
        <c:noMultiLvlLbl val="0"/>
      </c:catAx>
      <c:valAx>
        <c:axId val="8629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6277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5924-753C-4F67-8548-F005573B1552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98F53-69A1-46CB-9D0F-A73B08DA1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4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1736" y="571481"/>
            <a:ext cx="62865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>«Результаты учебной деятельности  групп социально-экономического отделения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</a:b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2019-2020 учебный год </a:t>
            </a:r>
            <a:endParaRPr lang="ru-RU" sz="3600" dirty="0" smtClean="0"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</a:b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5500702"/>
            <a:ext cx="7214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Зав. отделением  Гребенникова Л.В.</a:t>
            </a:r>
            <a:endParaRPr lang="ru-RU" sz="3200" dirty="0"/>
          </a:p>
        </p:txBody>
      </p:sp>
      <p:pic>
        <p:nvPicPr>
          <p:cNvPr id="9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51520" y="24474"/>
            <a:ext cx="2215937" cy="22859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" y="260648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1" name="Заголовок 1"/>
          <p:cNvSpPr>
            <a:spLocks/>
          </p:cNvSpPr>
          <p:nvPr/>
        </p:nvSpPr>
        <p:spPr bwMode="auto">
          <a:xfrm>
            <a:off x="468313" y="333375"/>
            <a:ext cx="82296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dirty="0">
              <a:latin typeface="Candara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44403" y="16253"/>
            <a:ext cx="86551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СРАВНИТЕЛЬНЫЙ АНАЛИЗ ИТОГОВОЙ АТТЕСТАЦИИ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группе 2 курса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ПОСО-18 1/9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и 2 семестр 2019-2020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уч.года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7412393"/>
              </p:ext>
            </p:extLst>
          </p:nvPr>
        </p:nvGraphicFramePr>
        <p:xfrm>
          <a:off x="611560" y="1990724"/>
          <a:ext cx="7704856" cy="453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98" y="1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5" name="Заголовок 1"/>
          <p:cNvSpPr>
            <a:spLocks/>
          </p:cNvSpPr>
          <p:nvPr/>
        </p:nvSpPr>
        <p:spPr bwMode="auto">
          <a:xfrm>
            <a:off x="468313" y="333375"/>
            <a:ext cx="82296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dirty="0">
              <a:latin typeface="Candara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941422"/>
            <a:ext cx="869791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СРАВНИТЕЛЬНЫЙ АНАЛИЗ АБСОЛЮТНОЙ и КАЧЕСТВЕННОЙ УСПЕВАЕМОСТИ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группе 2 курса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ПОСО-18 1/9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и 2 семестр 2019-2020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уч.года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82503714"/>
              </p:ext>
            </p:extLst>
          </p:nvPr>
        </p:nvGraphicFramePr>
        <p:xfrm>
          <a:off x="971600" y="2328862"/>
          <a:ext cx="7726313" cy="3476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44405" y="-1110228"/>
            <a:ext cx="86551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СРАВНИТЕЛЬНЫЙ АНАЛИЗ ИТОГОВОЙ АТТЕСТАЦИИ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группе 2 курса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ОДЛ-18 1/9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и 2 семестр 2019-2020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уч.года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07581585"/>
              </p:ext>
            </p:extLst>
          </p:nvPr>
        </p:nvGraphicFramePr>
        <p:xfrm>
          <a:off x="899592" y="1828800"/>
          <a:ext cx="7416824" cy="43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8582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СРАВНИТЕЛЬНЫЙ АНАЛИЗ АБСОЛЮТНОЙ и КАЧЕСТВЕННОЙ УСПЕВАЕМОСТИ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группе 2 курса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ОДЛ-18 1/9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и 2 семестр 2019-2020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уч.года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3627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СРАВНИТЕЛЬНЫЙ АНАЛИЗ ИТОГОВОЙ АТТЕСТАЦИИ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в группах 2 курса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ПОСО-18 1/9, ОДЛ-18 1/9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2 семестр 2019-2020 </a:t>
            </a:r>
            <a:r>
              <a:rPr lang="ru-RU" sz="2700" b="1" dirty="0" err="1" smtClean="0">
                <a:solidFill>
                  <a:schemeClr val="accent1">
                    <a:lumMod val="75000"/>
                  </a:schemeClr>
                </a:solidFill>
              </a:rPr>
              <a:t>уч.года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421040"/>
              </p:ext>
            </p:extLst>
          </p:nvPr>
        </p:nvGraphicFramePr>
        <p:xfrm>
          <a:off x="1043608" y="1600200"/>
          <a:ext cx="7643192" cy="398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СРАВНИТЕЛЬНЫЙ АНАЛИЗ АБСОЛЮТНОЙ и КАЧЕСТВЕННОЙ УСПЕВАЕМОСТИ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группах 2 курса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ПОСО-18 1/9, ОДЛ-18 1/9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 семестр 2019-2020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уч.года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378312"/>
              </p:ext>
            </p:extLst>
          </p:nvPr>
        </p:nvGraphicFramePr>
        <p:xfrm>
          <a:off x="683568" y="2204864"/>
          <a:ext cx="8003232" cy="392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СРАВНИТЕЛЬНЫЙ АНАЛИЗ ИТОГОВОЙ АТТЕСТАЦИИ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группе 2 курса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ЭК-18 1/11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 и 2 семестр 2019-2020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уч.года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8946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СРАВНИТЕЛЬНЫЙ АНАЛИЗ АБСОЛЮТНОЙ и КАЧЕСТВЕННОЙ УСПЕВАЕМОСТИ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группе 2 курса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ЭК-18 1/11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 и 2 семестр 2019-2020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уч.года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5079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СРАВНИТЕЛЬНЫЙ АНАЛИЗ ИТОГОВОЙ АТТЕСТАЦИИ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группе 2 курса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ОДЛ-17 1/9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 и 2 семестр 2019-2020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уч.года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7558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СРАВНИТЕЛЬНЫЙ АНАЛИЗ АБСОЛЮТНОЙ и КАЧЕСТВЕННОЙ УСПЕВАЕМОСТИ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группе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курса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ОДЛ-17 1/9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 и 2 семестр 2019-2020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уч.года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3030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14030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СРАВНИТЕЛЬНЫЙ АНАЛИЗ ИТОГОВОЙ АТТЕСТАЦИИ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группе 1 курса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ПОСО-19 1/9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и 2 семестр 2019-2020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уч.года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827584" y="1988840"/>
          <a:ext cx="763284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3000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АНАЛИЗ ИТОГОВОЙ АТТЕСТАЦИИ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в группе 3 курса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ПОСО-17 1/9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2019-2020 </a:t>
            </a:r>
            <a:r>
              <a:rPr lang="ru-RU" sz="2700" b="1" dirty="0" err="1" smtClean="0">
                <a:solidFill>
                  <a:schemeClr val="accent1">
                    <a:lumMod val="75000"/>
                  </a:schemeClr>
                </a:solidFill>
              </a:rPr>
              <a:t>уч.год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371180"/>
              </p:ext>
            </p:extLst>
          </p:nvPr>
        </p:nvGraphicFramePr>
        <p:xfrm>
          <a:off x="323528" y="1600200"/>
          <a:ext cx="8363272" cy="46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АБСОЛЮТНАЯ и КАЧЕСТВЕННАЯ УСПЕВАЕМОСТИ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группе 2 курса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ПОСО-17 1/9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2019-2020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уч.год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3900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СРАВНИТЕЛЬНЫЙ АНАЛИЗ ИТОГОВОЙ АТТЕСТАЦИИ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группах 3 курса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ПОСО-17 1/9, ОДЛ-17 1/9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 семестр 2019-2020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уч.года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4803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8002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СРАВНИТЕЛЬНЫЙ АНАЛИЗ АБСОЛЮТНОЙ и КАЧЕСТВЕННОЙ УСПЕВАЕМОСТИ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 группах 3 курса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ПОСО-17 1/9, ОДЛ-17 1/9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 семестр 2019-2020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уч.года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2078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4348" y="28572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24895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СРАВНИТЕЛЬНЫЙ АНАЛИЗ АБСОЛЮТНОЙ и КАЧЕСТВЕННОЙ УСПЕВАЕМОСТИ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группе 1 курса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ПОСО-19 1/9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и 2 семестр 2019-2020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уч.года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971600" y="1916832"/>
          <a:ext cx="74168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44405" y="103318"/>
            <a:ext cx="86551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СРАВНИТЕЛЬНЫЙ АНАЛИЗ ИТОГОВОЙ АТТЕСТАЦИИ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группе 1 курса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ОДЛ-19 1/9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и 2 семестр 2019-2020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уч.года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38204104"/>
              </p:ext>
            </p:extLst>
          </p:nvPr>
        </p:nvGraphicFramePr>
        <p:xfrm>
          <a:off x="1331640" y="1828800"/>
          <a:ext cx="6408712" cy="44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51520" y="332656"/>
            <a:ext cx="873903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СРАВНИТЕЛЬНЫЙ АНАЛИЗ АБСОЛЮТНОЙ и КАЧЕСТВЕННОЙ УСПЕВАЕМОСТИ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группе 1 курса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ОДЛ-19 1/9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и 2 семестр 2019-2020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уч.года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758652"/>
              </p:ext>
            </p:extLst>
          </p:nvPr>
        </p:nvGraphicFramePr>
        <p:xfrm>
          <a:off x="1331640" y="2492896"/>
          <a:ext cx="669674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98361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СРАВНИТЕЛЬНЫЙ АНАЛИЗ ИТОГОВОЙ АТТЕСТАЦИИ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группе 1 курса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ЭК-19 1/11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и 2 семестр 2019-2020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года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31427692"/>
              </p:ext>
            </p:extLst>
          </p:nvPr>
        </p:nvGraphicFramePr>
        <p:xfrm>
          <a:off x="1043608" y="1828800"/>
          <a:ext cx="7128792" cy="45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-42316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СРАВНИТЕЛЬНЫЙ АНАЛИЗ АБСОЛЮТНОЙ и КАЧЕСТВЕННОЙ УСПЕВАЕМОСТИ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группе 1 курса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ЭК-19 1/11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и 2 семестр 2019-2020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уч.года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76780737"/>
              </p:ext>
            </p:extLst>
          </p:nvPr>
        </p:nvGraphicFramePr>
        <p:xfrm>
          <a:off x="1187624" y="2533650"/>
          <a:ext cx="6984776" cy="3919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44405" y="204633"/>
            <a:ext cx="86551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СРАВНИТЕЛЬНЫЙ АНАЛИЗ ИТОГОВОЙ АТТЕСТАЦИИ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группах 1 курса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ПОСО-19 1/9, ОДЛ-19 1/9, ЭК-19 1/11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семестр 2019-2020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уч.года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72910432"/>
              </p:ext>
            </p:extLst>
          </p:nvPr>
        </p:nvGraphicFramePr>
        <p:xfrm>
          <a:off x="899591" y="2060848"/>
          <a:ext cx="8000003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0"/>
            <a:ext cx="9143999" cy="684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RUSSIA: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1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" y="-71208"/>
            <a:ext cx="91439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СРАВНИТЕЛЬНЫЙ АНАЛИЗ АБСОЛЮТНОЙ и КАЧЕСТВЕННОЙ УСПЕВАЕМОСТИ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группах 1 курса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ПОСО-19 1/9, ОДЛ-19 1/9, ЭК-19 1/11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 семестр 2019-2020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уч.года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0192876"/>
              </p:ext>
            </p:extLst>
          </p:nvPr>
        </p:nvGraphicFramePr>
        <p:xfrm>
          <a:off x="395536" y="1700808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577</TotalTime>
  <Words>612</Words>
  <Application>Microsoft Office PowerPoint</Application>
  <PresentationFormat>Экран (4:3)</PresentationFormat>
  <Paragraphs>104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Цель WorldSkills RUSSIA:</vt:lpstr>
      <vt:lpstr>Презентация PowerPoint</vt:lpstr>
      <vt:lpstr>Презентация PowerPoint</vt:lpstr>
      <vt:lpstr>Цель WorldSkills RUSSIA:</vt:lpstr>
      <vt:lpstr>СРАВНИТЕЛЬНЫЙ АНАЛИЗ АБСОЛЮТНОЙ и КАЧЕСТВЕННОЙ УСПЕВАЕМОСТИ  в группе 2 курса  ОДЛ-18 1/9 1 и 2 семестр 2019-2020 уч.года </vt:lpstr>
      <vt:lpstr>    СРАВНИТЕЛЬНЫЙ АНАЛИЗ ИТОГОВОЙ АТТЕСТАЦИИ  в группах 2 курса  ПОСО-18 1/9, ОДЛ-18 1/9 2 семестр 2019-2020 уч.года   </vt:lpstr>
      <vt:lpstr>СРАВНИТЕЛЬНЫЙ АНАЛИЗ АБСОЛЮТНОЙ и КАЧЕСТВЕННОЙ УСПЕВАЕМОСТИ  в группах 2 курса  ПОСО-18 1/9, ОДЛ-18 1/9 2 семестр 2019-2020 уч.года </vt:lpstr>
      <vt:lpstr>СРАВНИТЕЛЬНЫЙ АНАЛИЗ ИТОГОВОЙ АТТЕСТАЦИИ  в группе 2 курса  ЭК-18 1/11 1 и 2 семестр 2019-2020 уч.года </vt:lpstr>
      <vt:lpstr>СРАВНИТЕЛЬНЫЙ АНАЛИЗ АБСОЛЮТНОЙ и КАЧЕСТВЕННОЙ УСПЕВАЕМОСТИ  в группе 2 курса  ЭК-18 1/11 1 и 2 семестр 2019-2020 уч.года </vt:lpstr>
      <vt:lpstr>СРАВНИТЕЛЬНЫЙ АНАЛИЗ ИТОГОВОЙ АТТЕСТАЦИИ  в группе 2 курса  ОДЛ-17 1/9 1 и 2 семестр 2019-2020 уч.года </vt:lpstr>
      <vt:lpstr>СРАВНИТЕЛЬНЫЙ АНАЛИЗ АБСОЛЮТНОЙ и КАЧЕСТВЕННОЙ УСПЕВАЕМОСТИ  в группе 3 курса  ОДЛ-17 1/9 1 и 2 семестр 2019-2020 уч.года </vt:lpstr>
      <vt:lpstr>АНАЛИЗ ИТОГОВОЙ АТТЕСТАЦИИ  в группе 3 курса  ПОСО-17 1/9 2019-2020 уч.год   </vt:lpstr>
      <vt:lpstr>АБСОЛЮТНАЯ и КАЧЕСТВЕННАЯ УСПЕВАЕМОСТИ  в группе 2 курса  ПОСО-17 1/9 2019-2020 уч.год   </vt:lpstr>
      <vt:lpstr>СРАВНИТЕЛЬНЫЙ АНАЛИЗ ИТОГОВОЙ АТТЕСТАЦИИ  в группах 3 курса  ПОСО-17 1/9, ОДЛ-17 1/9 2 семестр 2019-2020 уч.года </vt:lpstr>
      <vt:lpstr>СРАВНИТЕЛЬНЫЙ АНАЛИЗ АБСОЛЮТНОЙ и КАЧЕСТВЕННОЙ УСПЕВАЕМОСТИ  в группах 3 курса  ПОСО-17 1/9, ОДЛ-17 1/9 2 семестр 2019-2020 уч.года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Metodist</dc:creator>
  <cp:lastModifiedBy>user</cp:lastModifiedBy>
  <cp:revision>76</cp:revision>
  <dcterms:created xsi:type="dcterms:W3CDTF">2019-04-24T06:05:40Z</dcterms:created>
  <dcterms:modified xsi:type="dcterms:W3CDTF">2020-07-03T05:57:46Z</dcterms:modified>
</cp:coreProperties>
</file>