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B9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17829286964129484"/>
          <c:y val="3.96825396825396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студентов по курсам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DB-4929-90FF-88925371F582}"/>
              </c:ext>
            </c:extLst>
          </c:dPt>
          <c:dPt>
            <c:idx val="1"/>
            <c:bubble3D val="0"/>
            <c:spPr>
              <a:solidFill>
                <a:srgbClr val="0DFF7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DB-4929-90FF-88925371F58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DB-4929-90FF-88925371F582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DB-4929-90FF-88925371F5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курс 1</c:v>
                </c:pt>
                <c:pt idx="1">
                  <c:v>курс 2</c:v>
                </c:pt>
                <c:pt idx="2">
                  <c:v>курс 3</c:v>
                </c:pt>
                <c:pt idx="3">
                  <c:v>Академ. отпуск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125</c:v>
                </c:pt>
                <c:pt idx="1">
                  <c:v>71</c:v>
                </c:pt>
                <c:pt idx="2">
                  <c:v>49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2DB-4929-90FF-88925371F5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744373967143001"/>
          <c:y val="0.17481146589753574"/>
          <c:w val="0.20255626032857005"/>
          <c:h val="0.82518854207972203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0666293616851201E-4"/>
          <c:w val="0.74774933502803476"/>
          <c:h val="0.847868528208816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ОДЛ- 18 1/9       Зимина Ю.А.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 и "5"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7471878739137147E-2"/>
                  <c:y val="-1.8810409954449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019534709863304E-3"/>
                  <c:y val="7.6628352490421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ОДЛ- 18 1/9       Зимина Ю.А.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3.085494101523284E-2"/>
                  <c:y val="-1.5901607364522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ОДЛ- 18 1/9       Зимина Ю.А.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3.2569104404967991E-2"/>
                  <c:y val="-6.3606429458090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55869055261463E-2"/>
                  <c:y val="-3.3244341902115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ОДЛ- 18 1/9       Зимина Ю.А.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н/я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ОДЛ- 18 1/9       Зимина Ю.А.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94688"/>
        <c:axId val="6196224"/>
        <c:axId val="0"/>
      </c:bar3DChart>
      <c:catAx>
        <c:axId val="6194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accent4">
                    <a:lumMod val="50000"/>
                  </a:schemeClr>
                </a:solidFill>
              </a:defRPr>
            </a:pPr>
            <a:endParaRPr lang="ru-RU"/>
          </a:p>
        </c:txPr>
        <c:crossAx val="6196224"/>
        <c:crosses val="autoZero"/>
        <c:auto val="1"/>
        <c:lblAlgn val="ctr"/>
        <c:lblOffset val="100"/>
        <c:noMultiLvlLbl val="0"/>
      </c:catAx>
      <c:valAx>
        <c:axId val="6196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194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5227701800433"/>
          <c:y val="5.3421116478087283E-2"/>
          <c:w val="0.24238106435032411"/>
          <c:h val="0.713459615598266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67899637456711059"/>
          <c:h val="0.9103392973202466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Лист1!$C$2:$C$5</c:f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13632"/>
        <c:axId val="6215168"/>
        <c:axId val="0"/>
      </c:bar3DChart>
      <c:catAx>
        <c:axId val="621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15168"/>
        <c:crosses val="autoZero"/>
        <c:auto val="1"/>
        <c:lblAlgn val="ctr"/>
        <c:lblOffset val="100"/>
        <c:noMultiLvlLbl val="0"/>
      </c:catAx>
      <c:valAx>
        <c:axId val="6215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2136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2 семестр 2019-2020 уч. год</c:v>
                </c:pt>
                <c:pt idx="1">
                  <c:v>1 семестр  2020-2021 уч.год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2 семестр 2019-2020 уч. год</c:v>
                </c:pt>
                <c:pt idx="1">
                  <c:v>1 семестр  2020-2021 уч.год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54</c:v>
                </c:pt>
                <c:pt idx="1">
                  <c:v>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 семестр 2019-2020 уч. год</c:v>
                </c:pt>
                <c:pt idx="1">
                  <c:v>1 семестр  2020-2021 уч.год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07200"/>
        <c:axId val="6308992"/>
      </c:barChart>
      <c:catAx>
        <c:axId val="6307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308992"/>
        <c:crosses val="autoZero"/>
        <c:auto val="1"/>
        <c:lblAlgn val="ctr"/>
        <c:lblOffset val="100"/>
        <c:noMultiLvlLbl val="0"/>
      </c:catAx>
      <c:valAx>
        <c:axId val="6308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307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7222222222222224E-2"/>
                  <c:y val="1.525607624290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Лист1!$C$2:$C$5</c:f>
            </c:numRef>
          </c:val>
          <c:shape val="box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Лист1!$D$2:$D$5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40992"/>
        <c:axId val="6342528"/>
        <c:axId val="0"/>
      </c:bar3DChart>
      <c:catAx>
        <c:axId val="634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42528"/>
        <c:crosses val="autoZero"/>
        <c:auto val="1"/>
        <c:lblAlgn val="ctr"/>
        <c:lblOffset val="100"/>
        <c:noMultiLvlLbl val="0"/>
      </c:catAx>
      <c:valAx>
        <c:axId val="6342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3409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3896832"/>
        <c:axId val="153870336"/>
        <c:axId val="0"/>
      </c:bar3DChart>
      <c:catAx>
        <c:axId val="153896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53870336"/>
        <c:crosses val="autoZero"/>
        <c:auto val="1"/>
        <c:lblAlgn val="ctr"/>
        <c:lblOffset val="100"/>
        <c:noMultiLvlLbl val="0"/>
      </c:catAx>
      <c:valAx>
        <c:axId val="153870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389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4520313654415"/>
          <c:y val="0.33596128292725408"/>
          <c:w val="0.20710628900780886"/>
          <c:h val="0.3715612283090313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116444661383106E-3"/>
          <c:y val="4.4057617797775339E-2"/>
          <c:w val="0.86527100914995736"/>
          <c:h val="0.787876883560576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ПОСО -20 1/9    Зайцева В.Н.</c:v>
                </c:pt>
                <c:pt idx="1">
                  <c:v>ПОСО-20-2/9 Плюто Н.Е.</c:v>
                </c:pt>
                <c:pt idx="2">
                  <c:v>ПОСО-20 1/11                Дозморов В.А.</c:v>
                </c:pt>
                <c:pt idx="3">
                  <c:v>ОДЛ-20 1/11                     Правоторова А.В.</c:v>
                </c:pt>
                <c:pt idx="4">
                  <c:v>ЭК-20 1/11                          Котенко А.В.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 и 5"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ПОСО -20 1/9    Зайцева В.Н.</c:v>
                </c:pt>
                <c:pt idx="1">
                  <c:v>ПОСО-20-2/9 Плюто Н.Е.</c:v>
                </c:pt>
                <c:pt idx="2">
                  <c:v>ПОСО-20 1/11                Дозморов В.А.</c:v>
                </c:pt>
                <c:pt idx="3">
                  <c:v>ОДЛ-20 1/11                     Правоторова А.В.</c:v>
                </c:pt>
                <c:pt idx="4">
                  <c:v>ЭК-20 1/11                          Котенко А.В.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12</c:v>
                </c:pt>
                <c:pt idx="3">
                  <c:v>3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ПОСО -20 1/9    Зайцева В.Н.</c:v>
                </c:pt>
                <c:pt idx="1">
                  <c:v>ПОСО-20-2/9 Плюто Н.Е.</c:v>
                </c:pt>
                <c:pt idx="2">
                  <c:v>ПОСО-20 1/11                Дозморов В.А.</c:v>
                </c:pt>
                <c:pt idx="3">
                  <c:v>ОДЛ-20 1/11                     Правоторова А.В.</c:v>
                </c:pt>
                <c:pt idx="4">
                  <c:v>ЭК-20 1/11                          Котенко А.В.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17</c:v>
                </c:pt>
                <c:pt idx="1">
                  <c:v>21</c:v>
                </c:pt>
                <c:pt idx="2">
                  <c:v>11</c:v>
                </c:pt>
                <c:pt idx="3">
                  <c:v>22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ПОСО -20 1/9    Зайцева В.Н.</c:v>
                </c:pt>
                <c:pt idx="1">
                  <c:v>ПОСО-20-2/9 Плюто Н.Е.</c:v>
                </c:pt>
                <c:pt idx="2">
                  <c:v>ПОСО-20 1/11                Дозморов В.А.</c:v>
                </c:pt>
                <c:pt idx="3">
                  <c:v>ОДЛ-20 1/11                     Правоторова А.В.</c:v>
                </c:pt>
                <c:pt idx="4">
                  <c:v>ЭК-20 1/11                          Котенко А.В.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"н/я"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ПОСО -20 1/9    Зайцева В.Н.</c:v>
                </c:pt>
                <c:pt idx="1">
                  <c:v>ПОСО-20-2/9 Плюто Н.Е.</c:v>
                </c:pt>
                <c:pt idx="2">
                  <c:v>ПОСО-20 1/11                Дозморов В.А.</c:v>
                </c:pt>
                <c:pt idx="3">
                  <c:v>ОДЛ-20 1/11                     Правоторова А.В.</c:v>
                </c:pt>
                <c:pt idx="4">
                  <c:v>ЭК-20 1/11                          Котенко А.В.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3924736"/>
        <c:axId val="153926272"/>
        <c:axId val="0"/>
      </c:bar3DChart>
      <c:catAx>
        <c:axId val="15392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3926272"/>
        <c:crosses val="autoZero"/>
        <c:auto val="1"/>
        <c:lblAlgn val="ctr"/>
        <c:lblOffset val="100"/>
        <c:noMultiLvlLbl val="0"/>
      </c:catAx>
      <c:valAx>
        <c:axId val="153926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392473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88558449154575725"/>
          <c:y val="7.5530579521015079E-2"/>
          <c:w val="0.10552293909453571"/>
          <c:h val="0.35668404173997253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h="0"/>
    </a:sp3d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871358502896293E-3"/>
          <c:y val="0"/>
          <c:w val="0.70095477968926012"/>
          <c:h val="0.783707365848239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ПОСО -20 1/9    Зайцева В.Н.</c:v>
                </c:pt>
                <c:pt idx="1">
                  <c:v>ПОСО-20-2/9   Плюто Н.Е.</c:v>
                </c:pt>
                <c:pt idx="2">
                  <c:v>ПОСО-20 1/11   Дозморов В.А.</c:v>
                </c:pt>
                <c:pt idx="3">
                  <c:v>ОДЛ-20 1/11   Правоторова А.В.</c:v>
                </c:pt>
                <c:pt idx="4">
                  <c:v>ЭК-20 1/11   Котенко А.В.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ПОСО -20 1/9    Зайцева В.Н.</c:v>
                </c:pt>
                <c:pt idx="1">
                  <c:v>ПОСО-20-2/9   Плюто Н.Е.</c:v>
                </c:pt>
                <c:pt idx="2">
                  <c:v>ПОСО-20 1/11   Дозморов В.А.</c:v>
                </c:pt>
                <c:pt idx="3">
                  <c:v>ОДЛ-20 1/11   Правоторова А.В.</c:v>
                </c:pt>
                <c:pt idx="4">
                  <c:v>ЭК-20 1/11   Котенко А.В.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32</c:v>
                </c:pt>
                <c:pt idx="1">
                  <c:v>16</c:v>
                </c:pt>
                <c:pt idx="2">
                  <c:v>56</c:v>
                </c:pt>
                <c:pt idx="3">
                  <c:v>12</c:v>
                </c:pt>
                <c:pt idx="4">
                  <c:v>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3586432"/>
        <c:axId val="163587968"/>
        <c:axId val="0"/>
      </c:bar3DChart>
      <c:catAx>
        <c:axId val="163586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63587968"/>
        <c:crosses val="autoZero"/>
        <c:auto val="1"/>
        <c:lblAlgn val="ctr"/>
        <c:lblOffset val="100"/>
        <c:noMultiLvlLbl val="0"/>
      </c:catAx>
      <c:valAx>
        <c:axId val="163587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358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34948419922516"/>
          <c:y val="0.42391952330375549"/>
          <c:w val="0.20710628900780886"/>
          <c:h val="0.2761561054868143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152850458910032E-2"/>
          <c:y val="4.4057617797775346E-2"/>
          <c:w val="0.71164408796726497"/>
          <c:h val="0.72551899762529681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5194368"/>
        <c:axId val="193000576"/>
        <c:axId val="0"/>
      </c:bar3DChart>
      <c:catAx>
        <c:axId val="14519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 i="0" baseline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000576"/>
        <c:crosses val="autoZero"/>
        <c:auto val="1"/>
        <c:lblAlgn val="ctr"/>
        <c:lblOffset val="100"/>
        <c:noMultiLvlLbl val="0"/>
      </c:catAx>
      <c:valAx>
        <c:axId val="193000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51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21677845824816"/>
          <c:y val="0.23535329234524738"/>
          <c:w val="0.15052396228249251"/>
          <c:h val="0.63546364250264498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152850458910032E-2"/>
          <c:y val="4.4057617797775339E-2"/>
          <c:w val="0.71164408796726497"/>
          <c:h val="0.72551899762529681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535552"/>
        <c:axId val="188537088"/>
        <c:axId val="0"/>
      </c:bar3DChart>
      <c:catAx>
        <c:axId val="18853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 i="0" baseline="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88537088"/>
        <c:crosses val="autoZero"/>
        <c:auto val="1"/>
        <c:lblAlgn val="ctr"/>
        <c:lblOffset val="100"/>
        <c:noMultiLvlLbl val="0"/>
      </c:catAx>
      <c:valAx>
        <c:axId val="188537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88535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                     Столащук А.Н.</c:v>
                </c:pt>
                <c:pt idx="1">
                  <c:v>ОДЛ-19 1/9                      Тимофеева О.И.</c:v>
                </c:pt>
                <c:pt idx="2">
                  <c:v>ЭК-19 1/11                        Деточка С.В.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 и 5"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                     Столащук А.Н.</c:v>
                </c:pt>
                <c:pt idx="1">
                  <c:v>ОДЛ-19 1/9                      Тимофеева О.И.</c:v>
                </c:pt>
                <c:pt idx="2">
                  <c:v>ЭК-19 1/11                        Деточка С.В.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11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                     Столащук А.Н.</c:v>
                </c:pt>
                <c:pt idx="1">
                  <c:v>ОДЛ-19 1/9                      Тимофеева О.И.</c:v>
                </c:pt>
                <c:pt idx="2">
                  <c:v>ЭК-19 1/11                        Деточка С.В.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layout>
                <c:manualLayout>
                  <c:x val="1.2841091492776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                     Столащук А.Н.</c:v>
                </c:pt>
                <c:pt idx="1">
                  <c:v>ОДЛ-19 1/9                      Тимофеева О.И.</c:v>
                </c:pt>
                <c:pt idx="2">
                  <c:v>ЭК-19 1/11                        Деточка С.В.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"Н/Я"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07009095773140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                     Столащук А.Н.</c:v>
                </c:pt>
                <c:pt idx="1">
                  <c:v>ОДЛ-19 1/9                      Тимофеева О.И.</c:v>
                </c:pt>
                <c:pt idx="2">
                  <c:v>ЭК-19 1/11                        Деточка С.В.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027456"/>
        <c:axId val="193045632"/>
        <c:axId val="0"/>
      </c:bar3DChart>
      <c:catAx>
        <c:axId val="19302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93045632"/>
        <c:crosses val="autoZero"/>
        <c:auto val="1"/>
        <c:lblAlgn val="ctr"/>
        <c:lblOffset val="100"/>
        <c:noMultiLvlLbl val="0"/>
      </c:catAx>
      <c:valAx>
        <c:axId val="193045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3027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8079439508267"/>
          <c:y val="0.32060586176728006"/>
          <c:w val="0.13835096455639698"/>
          <c:h val="0.46989907511561113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9.8652701041618772E-4"/>
          <c:w val="0.77240997498877328"/>
          <c:h val="0.761697418235580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2021 год.                              АБСОЛЮТНАЯ УСПЕВАЕМОСТЬ,%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                     Столащук А.Н.</c:v>
                </c:pt>
                <c:pt idx="1">
                  <c:v>ОДЛ-19 1/9                      Тимофеева О.И.</c:v>
                </c:pt>
                <c:pt idx="2">
                  <c:v>ЭК-19 1/11                       Деточка С.В.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3.1055900621118057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22197225346831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126130972758829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26293995859209E-2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                     Столащук А.Н.</c:v>
                </c:pt>
                <c:pt idx="1">
                  <c:v>ОДЛ-19 1/9                      Тимофеева О.И.</c:v>
                </c:pt>
                <c:pt idx="2">
                  <c:v>ЭК-19 1/11                       Деточка С.В.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44</c:v>
                </c:pt>
                <c:pt idx="1">
                  <c:v>48</c:v>
                </c:pt>
                <c:pt idx="2">
                  <c:v>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363008"/>
        <c:axId val="6364544"/>
        <c:axId val="0"/>
      </c:bar3DChart>
      <c:catAx>
        <c:axId val="6363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solidFill>
                  <a:sysClr val="windowText" lastClr="000000"/>
                </a:solidFill>
              </a:defRPr>
            </a:pPr>
            <a:endParaRPr lang="ru-RU"/>
          </a:p>
        </c:txPr>
        <c:crossAx val="6364544"/>
        <c:crosses val="autoZero"/>
        <c:auto val="1"/>
        <c:lblAlgn val="ctr"/>
        <c:lblOffset val="100"/>
        <c:noMultiLvlLbl val="0"/>
      </c:catAx>
      <c:valAx>
        <c:axId val="6364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36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75982590628335"/>
          <c:y val="5.9227425908905756E-2"/>
          <c:w val="0.20195757976209275"/>
          <c:h val="0.84947800412748764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9.4057742782152232E-2"/>
          <c:w val="0.86995531355198485"/>
          <c:h val="0.725518997625296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                               АБСОЛЮТНАЯ УСПЕВАЕМОСТЬ,%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                     Столащук А.Н.</c:v>
                </c:pt>
                <c:pt idx="1">
                  <c:v>ОДЛ-19 1/9                      Тимофеева О.И.</c:v>
                </c:pt>
                <c:pt idx="2">
                  <c:v>ЭК-19 1/11                       Деточка С.В.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3.1055900621118057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22197225346831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126130972758829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26293995859209E-2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ПОСО-19 1/9                     Столащук А.Н.</c:v>
                </c:pt>
                <c:pt idx="1">
                  <c:v>ОДЛ-19 1/9                      Тимофеева О.И.</c:v>
                </c:pt>
                <c:pt idx="2">
                  <c:v>ЭК-19 1/11                       Деточка С.В.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</c:v>
                </c:pt>
                <c:pt idx="1">
                  <c:v>20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577600"/>
        <c:axId val="7579136"/>
        <c:axId val="0"/>
      </c:bar3DChart>
      <c:catAx>
        <c:axId val="7577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solidFill>
                  <a:sysClr val="windowText" lastClr="000000"/>
                </a:solidFill>
              </a:defRPr>
            </a:pPr>
            <a:endParaRPr lang="ru-RU"/>
          </a:p>
        </c:txPr>
        <c:crossAx val="7579136"/>
        <c:crosses val="autoZero"/>
        <c:auto val="1"/>
        <c:lblAlgn val="ctr"/>
        <c:lblOffset val="100"/>
        <c:noMultiLvlLbl val="0"/>
      </c:catAx>
      <c:valAx>
        <c:axId val="7579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577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31055547414096"/>
          <c:y val="5.676529768297351E-2"/>
          <c:w val="0.21058522144418179"/>
          <c:h val="0.74929328840005438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ea typeface="Calibri"/>
                <a:cs typeface="Times New Roman"/>
              </a:rPr>
              <a:t>«Результаты промежуточной аттестации групп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latin typeface="Times New Roman"/>
                <a:ea typeface="Calibri"/>
                <a:cs typeface="Times New Roman"/>
              </a:rPr>
              <a:t>социально-экономического отделения»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/>
                <a:ea typeface="Calibri"/>
                <a:cs typeface="Times New Roman"/>
              </a:rPr>
              <a:t>за 1 семестр</a:t>
            </a:r>
          </a:p>
          <a:p>
            <a:pPr algn="r"/>
            <a:r>
              <a:rPr lang="ru-RU" dirty="0" smtClean="0">
                <a:latin typeface="Times New Roman"/>
                <a:ea typeface="Calibri"/>
                <a:cs typeface="Times New Roman"/>
              </a:rPr>
              <a:t> 2020-2021 учебного года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Численность студентов по курсам</a:t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568097"/>
              </p:ext>
            </p:extLst>
          </p:nvPr>
        </p:nvGraphicFramePr>
        <p:xfrm>
          <a:off x="457200" y="1481138"/>
          <a:ext cx="850728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4">
                    <a:lumMod val="50000"/>
                  </a:schemeClr>
                </a:solidFill>
                <a:effectLst/>
              </a:rPr>
              <a:t>ИТОГИ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  <a:effectLst/>
              </a:rPr>
              <a:t> АТТЕСТАЦИИ СТУДЕНТОВ 1 КУРСА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  <a:effectLst/>
              </a:rPr>
              <a:t>ЗА 1 СЕМЕСТР 2020 – 2021 уч. 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60961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02670347"/>
              </p:ext>
            </p:extLst>
          </p:nvPr>
        </p:nvGraphicFramePr>
        <p:xfrm>
          <a:off x="251520" y="1844824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  <a:t>Сравнительный анализ абсолютной  и качественной успеваемости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  <a:t> 1 курса  за 1 семестр 2020-2021 уч. 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64940"/>
              </p:ext>
            </p:extLst>
          </p:nvPr>
        </p:nvGraphicFramePr>
        <p:xfrm>
          <a:off x="323528" y="1700808"/>
          <a:ext cx="90833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93022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  <a:t>ИТОГИ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  <a:t> АТТЕСТАЦИИ СТУДЕНТОВ 2 курса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  <a:t>ЗА 1 СЕМЕСТР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2020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  <a:t>–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2021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  <a:t>учебного года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886160"/>
              </p:ext>
            </p:extLst>
          </p:nvPr>
        </p:nvGraphicFramePr>
        <p:xfrm>
          <a:off x="-252536" y="1988840"/>
          <a:ext cx="92170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47858149"/>
              </p:ext>
            </p:extLst>
          </p:nvPr>
        </p:nvGraphicFramePr>
        <p:xfrm>
          <a:off x="539552" y="2492896"/>
          <a:ext cx="8424936" cy="38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56692210"/>
              </p:ext>
            </p:extLst>
          </p:nvPr>
        </p:nvGraphicFramePr>
        <p:xfrm>
          <a:off x="899592" y="1828800"/>
          <a:ext cx="7848872" cy="41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136904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700" dirty="0">
                <a:solidFill>
                  <a:schemeClr val="accent4">
                    <a:lumMod val="50000"/>
                  </a:schemeClr>
                </a:solidFill>
                <a:effectLst/>
              </a:rPr>
              <a:t>Сравнительный анализ абсолютной  и качественной успеваемости </a:t>
            </a:r>
            <a:br>
              <a:rPr lang="ru-RU" sz="27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700" dirty="0">
                <a:solidFill>
                  <a:schemeClr val="accent4">
                    <a:lumMod val="50000"/>
                  </a:schemeClr>
                </a:solidFill>
                <a:effectLst/>
              </a:rPr>
              <a:t>2 курса  за 1 семестр 2020-2021 уч. год</a:t>
            </a:r>
            <a:br>
              <a:rPr lang="ru-RU" sz="27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4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977099"/>
              </p:ext>
            </p:extLst>
          </p:nvPr>
        </p:nvGraphicFramePr>
        <p:xfrm>
          <a:off x="251520" y="1268760"/>
          <a:ext cx="856895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45367330"/>
              </p:ext>
            </p:extLst>
          </p:nvPr>
        </p:nvGraphicFramePr>
        <p:xfrm>
          <a:off x="-900608" y="4005064"/>
          <a:ext cx="10044608" cy="28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80506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  <a:t>ИТОГИ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  <a:t>АТТЕСТАЦИИ СТУДЕНТОВ 3 курса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  <a:t>Группа ОДЛ-18 1/9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  <a:t>ЗА 1 СЕМЕСТР 2020 – 2021 учебного года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810108"/>
              </p:ext>
            </p:extLst>
          </p:nvPr>
        </p:nvGraphicFramePr>
        <p:xfrm>
          <a:off x="1115616" y="1700808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1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effectLst/>
              </a:rPr>
              <a:t>Абсолютная  и качественная успеваемость </a:t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effectLst/>
              </a:rPr>
              <a:t>группы ОДЛ-18 1/9 </a:t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effectLst/>
              </a:rPr>
              <a:t>2 семестр 2019-2020 </a:t>
            </a:r>
            <a:r>
              <a:rPr lang="ru-RU" sz="3100" dirty="0" err="1">
                <a:solidFill>
                  <a:schemeClr val="accent4">
                    <a:lumMod val="50000"/>
                  </a:schemeClr>
                </a:solidFill>
                <a:effectLst/>
              </a:rPr>
              <a:t>уч.года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effectLst/>
              </a:rPr>
              <a:t> и 1 семестр 2020-2021 уч. года </a:t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530700"/>
              </p:ext>
            </p:extLst>
          </p:nvPr>
        </p:nvGraphicFramePr>
        <p:xfrm>
          <a:off x="899592" y="2276872"/>
          <a:ext cx="77872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38524760"/>
              </p:ext>
            </p:extLst>
          </p:nvPr>
        </p:nvGraphicFramePr>
        <p:xfrm>
          <a:off x="683568" y="1828800"/>
          <a:ext cx="7848872" cy="44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051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4">
                    <a:lumMod val="50000"/>
                  </a:schemeClr>
                </a:solidFill>
                <a:effectLst/>
              </a:rPr>
              <a:t>Абсолютная и качественная успеваемость по отделению за 1 семестр 2020-2021 учебного 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368859"/>
              </p:ext>
            </p:extLst>
          </p:nvPr>
        </p:nvGraphicFramePr>
        <p:xfrm>
          <a:off x="457200" y="1844824"/>
          <a:ext cx="8229600" cy="4162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38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47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«Результаты промежуточной аттестации групп  социально-экономического отделения»</vt:lpstr>
      <vt:lpstr>Численность студентов по курсам </vt:lpstr>
      <vt:lpstr>ИТОГИ  АТТЕСТАЦИИ СТУДЕНТОВ 1 КУРСА ЗА 1 СЕМЕСТР 2020 – 2021 уч. года</vt:lpstr>
      <vt:lpstr>Сравнительный анализ абсолютной  и качественной успеваемости   1 курса  за 1 семестр 2020-2021 уч. год</vt:lpstr>
      <vt:lpstr>ИТОГИ  АТТЕСТАЦИИ СТУДЕНТОВ 2 курса ЗА 1 СЕМЕСТР 2020 – 2021 учебного года </vt:lpstr>
      <vt:lpstr>    Сравнительный анализ абсолютной  и качественной успеваемости  2 курса  за 1 семестр 2020-2021 уч. год   </vt:lpstr>
      <vt:lpstr>  ИТОГИ АТТЕСТАЦИИ СТУДЕНТОВ 3 курса Группа ОДЛ-18 1/9 ЗА 1 СЕМЕСТР 2020 – 2021 учебного года </vt:lpstr>
      <vt:lpstr> Абсолютная  и качественная успеваемость  группы ОДЛ-18 1/9  2 семестр 2019-2020 уч.года и 1 семестр 2020-2021 уч. года   </vt:lpstr>
      <vt:lpstr>Абсолютная и качественная успеваемость по отделению за 1 семестр 2020-2021 учебного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«Результаты промежуточной аттестации групп  социально-экономического отделения»</dc:title>
  <dc:creator>USER</dc:creator>
  <cp:lastModifiedBy>user</cp:lastModifiedBy>
  <cp:revision>42</cp:revision>
  <dcterms:created xsi:type="dcterms:W3CDTF">2018-01-30T02:26:58Z</dcterms:created>
  <dcterms:modified xsi:type="dcterms:W3CDTF">2021-02-01T08:57:35Z</dcterms:modified>
</cp:coreProperties>
</file>