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321" r:id="rId2"/>
    <p:sldId id="352" r:id="rId3"/>
    <p:sldId id="351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49" r:id="rId14"/>
    <p:sldId id="348" r:id="rId15"/>
    <p:sldId id="3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1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09322745897226E-2"/>
          <c:y val="0.16458490215853377"/>
          <c:w val="0.80513797452811087"/>
          <c:h val="0.60087189268471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46528"/>
        <c:axId val="42248064"/>
      </c:barChart>
      <c:catAx>
        <c:axId val="4224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42248064"/>
        <c:crosses val="autoZero"/>
        <c:auto val="1"/>
        <c:lblAlgn val="ctr"/>
        <c:lblOffset val="100"/>
        <c:noMultiLvlLbl val="0"/>
      </c:catAx>
      <c:valAx>
        <c:axId val="4224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246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семестр.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семестр.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семестр.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00896"/>
        <c:axId val="33890688"/>
      </c:barChart>
      <c:catAx>
        <c:axId val="3440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33890688"/>
        <c:crosses val="autoZero"/>
        <c:auto val="1"/>
        <c:lblAlgn val="ctr"/>
        <c:lblOffset val="100"/>
        <c:noMultiLvlLbl val="0"/>
      </c:catAx>
      <c:valAx>
        <c:axId val="33890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400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185444165871922E-3"/>
          <c:y val="6.1634119090253008E-2"/>
          <c:w val="0.8344786585919961"/>
          <c:h val="0.74312410561347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17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5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53280"/>
        <c:axId val="33954816"/>
      </c:barChart>
      <c:catAx>
        <c:axId val="339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33954816"/>
        <c:crosses val="autoZero"/>
        <c:auto val="1"/>
        <c:lblAlgn val="ctr"/>
        <c:lblOffset val="100"/>
        <c:noMultiLvlLbl val="0"/>
      </c:catAx>
      <c:valAx>
        <c:axId val="3395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95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04526283816883"/>
          <c:y val="0.12915436620073939"/>
          <c:w val="0.14369549967040024"/>
          <c:h val="0.74169126759852122"/>
        </c:manualLayout>
      </c:layout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24993424282236E-3"/>
          <c:y val="5.3511705685618728E-2"/>
          <c:w val="0.83296150481189857"/>
          <c:h val="0.73231464773353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0.92</c:v>
                </c:pt>
                <c:pt idx="2">
                  <c:v>1</c:v>
                </c:pt>
                <c:pt idx="3">
                  <c:v>1</c:v>
                </c:pt>
                <c:pt idx="4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0.36</c:v>
                </c:pt>
                <c:pt idx="1">
                  <c:v>0.16</c:v>
                </c:pt>
                <c:pt idx="2">
                  <c:v>0.8</c:v>
                </c:pt>
                <c:pt idx="3">
                  <c:v>0.37</c:v>
                </c:pt>
                <c:pt idx="4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Зайцева В.Н.                                                   ПОСО-20 1/9</c:v>
                </c:pt>
                <c:pt idx="1">
                  <c:v>Правоторова А.В.                                                ОДЛ-20 1/9</c:v>
                </c:pt>
                <c:pt idx="2">
                  <c:v>Дозморов В.А.                                                  ПОСО-20/11</c:v>
                </c:pt>
                <c:pt idx="3">
                  <c:v>Котенко А.В.                                                        ЭК-20 1/11</c:v>
                </c:pt>
                <c:pt idx="4">
                  <c:v>Плюто Н.Е.                                                            ПОСО-20 2/9 д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88832"/>
        <c:axId val="34090368"/>
      </c:barChart>
      <c:catAx>
        <c:axId val="3408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34090368"/>
        <c:crosses val="autoZero"/>
        <c:auto val="1"/>
        <c:lblAlgn val="ctr"/>
        <c:lblOffset val="100"/>
        <c:noMultiLvlLbl val="0"/>
      </c:catAx>
      <c:valAx>
        <c:axId val="34090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08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01373066810239"/>
          <c:y val="6.2617824945794834E-2"/>
          <c:w val="0.12873830732957497"/>
          <c:h val="0.87922330778886748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936331679667216E-3"/>
          <c:y val="0"/>
          <c:w val="0.8440801836194447"/>
          <c:h val="0.6568494377240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</c:v>
                </c:pt>
                <c:pt idx="1">
                  <c:v>2 семестр                 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</c:v>
                </c:pt>
                <c:pt idx="1">
                  <c:v>2 семестр                    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</c:v>
                </c:pt>
                <c:pt idx="1">
                  <c:v>2 семестр                    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</c:v>
                </c:pt>
                <c:pt idx="1">
                  <c:v>2 семестр                    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</c:v>
                </c:pt>
                <c:pt idx="1">
                  <c:v>2 семестр                    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71552"/>
        <c:axId val="36893824"/>
      </c:barChart>
      <c:catAx>
        <c:axId val="36871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36893824"/>
        <c:crosses val="autoZero"/>
        <c:auto val="1"/>
        <c:lblAlgn val="ctr"/>
        <c:lblOffset val="100"/>
        <c:noMultiLvlLbl val="0"/>
      </c:catAx>
      <c:valAx>
        <c:axId val="3689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871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1198501872659176"/>
          <c:w val="0.73557054266697641"/>
          <c:h val="0.6385272346574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0.44</c:v>
                </c:pt>
                <c:pt idx="1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99136"/>
        <c:axId val="36770560"/>
      </c:barChart>
      <c:catAx>
        <c:axId val="3669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36770560"/>
        <c:crosses val="autoZero"/>
        <c:auto val="1"/>
        <c:lblAlgn val="ctr"/>
        <c:lblOffset val="100"/>
        <c:noMultiLvlLbl val="0"/>
      </c:catAx>
      <c:valAx>
        <c:axId val="36770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6699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432098765432098E-3"/>
          <c:y val="4.4896522574311808E-2"/>
          <c:w val="0.87486184018664337"/>
          <c:h val="0.745342250265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23392"/>
        <c:axId val="90924928"/>
      </c:barChart>
      <c:catAx>
        <c:axId val="9092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0924928"/>
        <c:crosses val="autoZero"/>
        <c:auto val="1"/>
        <c:lblAlgn val="ctr"/>
        <c:lblOffset val="100"/>
        <c:noMultiLvlLbl val="0"/>
      </c:catAx>
      <c:valAx>
        <c:axId val="90924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923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037523452157598E-2"/>
          <c:y val="0.1198501872659176"/>
          <c:w val="0.59287172593106907"/>
          <c:h val="0.6385272346574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0.48</c:v>
                </c:pt>
                <c:pt idx="1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29920"/>
        <c:axId val="91731456"/>
      </c:barChart>
      <c:catAx>
        <c:axId val="9172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1731456"/>
        <c:crosses val="autoZero"/>
        <c:auto val="1"/>
        <c:lblAlgn val="ctr"/>
        <c:lblOffset val="100"/>
        <c:noMultiLvlLbl val="0"/>
      </c:catAx>
      <c:valAx>
        <c:axId val="91731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1729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985649742621189E-2"/>
          <c:y val="0.13023636700027641"/>
          <c:w val="0.97501435025737881"/>
          <c:h val="0.54617383634173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Столащук А.Н.                                                      ПОСО-19 1/9</c:v>
                </c:pt>
                <c:pt idx="1">
                  <c:v>Тимофеева О.И.                                                  ОДЛ-19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Столащук А.Н.                                                      ПОСО-19 1/9</c:v>
                </c:pt>
                <c:pt idx="1">
                  <c:v>Тимофеева О.И.                                                  ОДЛ-19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Столащук А.Н.                                                      ПОСО-19 1/9</c:v>
                </c:pt>
                <c:pt idx="1">
                  <c:v>Тимофеева О.И.                                                  ОДЛ-19 1/9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Столащук А.Н.                                                      ПОСО-19 1/9</c:v>
                </c:pt>
                <c:pt idx="1">
                  <c:v>Тимофеева О.И.                                                  ОДЛ-19 1/9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Столащук А.Н.                                                      ПОСО-19 1/9</c:v>
                </c:pt>
                <c:pt idx="1">
                  <c:v>Тимофеева О.И.                                                  ОДЛ-19 1/9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61184"/>
        <c:axId val="91275264"/>
      </c:barChart>
      <c:catAx>
        <c:axId val="912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1275264"/>
        <c:crosses val="autoZero"/>
        <c:auto val="1"/>
        <c:lblAlgn val="ctr"/>
        <c:lblOffset val="100"/>
        <c:noMultiLvlLbl val="0"/>
      </c:catAx>
      <c:valAx>
        <c:axId val="91275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26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36733418509059"/>
          <c:y val="2.3404806873310372E-2"/>
          <c:w val="0.13781420119986668"/>
          <c:h val="0.6185406037505804"/>
        </c:manualLayout>
      </c:layout>
      <c:overlay val="0"/>
      <c:txPr>
        <a:bodyPr/>
        <a:lstStyle/>
        <a:p>
          <a:pPr>
            <a:defRPr sz="18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229997580303447E-2"/>
          <c:w val="0.79322220902658325"/>
          <c:h val="0.64544713711002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Столащук А.Н.                                                 ПОСО-19 1/9</c:v>
                </c:pt>
                <c:pt idx="1">
                  <c:v>Тимофеева О.И.                                               ОДЛ-19 1/9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 i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Столащук А.Н.                                                 ПОСО-19 1/9</c:v>
                </c:pt>
                <c:pt idx="1">
                  <c:v>Тимофеева О.И.                                               ОДЛ-19 1/9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0.68</c:v>
                </c:pt>
                <c:pt idx="1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Столащук А.Н.                                                 ПОСО-19 1/9</c:v>
                </c:pt>
                <c:pt idx="1">
                  <c:v>Тимофеева О.И.                                               ОДЛ-19 1/9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75040"/>
        <c:axId val="93576576"/>
      </c:barChart>
      <c:catAx>
        <c:axId val="935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3576576"/>
        <c:crosses val="autoZero"/>
        <c:auto val="1"/>
        <c:lblAlgn val="ctr"/>
        <c:lblOffset val="100"/>
        <c:noMultiLvlLbl val="0"/>
      </c:catAx>
      <c:valAx>
        <c:axId val="93576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357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38291441091135"/>
          <c:y val="6.2617824945794834E-2"/>
          <c:w val="0.19380229023601983"/>
          <c:h val="0.87922330778886748"/>
        </c:manualLayout>
      </c:layout>
      <c:overlay val="0"/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014089955028594E-2"/>
          <c:y val="0.10033831434958485"/>
          <c:w val="0.7876012060236034"/>
          <c:h val="0.68806302560144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93696"/>
        <c:axId val="106895232"/>
      </c:barChart>
      <c:catAx>
        <c:axId val="10689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06895232"/>
        <c:crosses val="autoZero"/>
        <c:auto val="1"/>
        <c:lblAlgn val="ctr"/>
        <c:lblOffset val="100"/>
        <c:noMultiLvlLbl val="0"/>
      </c:catAx>
      <c:valAx>
        <c:axId val="10689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689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64598199107899"/>
          <c:y val="4.6211415065289578E-2"/>
          <c:w val="0.14665839442509279"/>
          <c:h val="0.71251222522354696"/>
        </c:manualLayout>
      </c:layout>
      <c:overlay val="0"/>
      <c:txPr>
        <a:bodyPr/>
        <a:lstStyle/>
        <a:p>
          <a:pPr>
            <a:defRPr sz="18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98501872659176"/>
          <c:w val="0.69769501501929554"/>
          <c:h val="0.6385272346574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0.32</c:v>
                </c:pt>
                <c:pt idx="1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51936"/>
        <c:axId val="42153472"/>
      </c:barChart>
      <c:catAx>
        <c:axId val="4215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42153472"/>
        <c:crosses val="autoZero"/>
        <c:auto val="1"/>
        <c:lblAlgn val="ctr"/>
        <c:lblOffset val="100"/>
        <c:noMultiLvlLbl val="0"/>
      </c:catAx>
      <c:valAx>
        <c:axId val="421534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2151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0.67</c:v>
                </c:pt>
                <c:pt idx="1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53792"/>
        <c:axId val="91555328"/>
      </c:barChart>
      <c:catAx>
        <c:axId val="9155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91555328"/>
        <c:crosses val="autoZero"/>
        <c:auto val="1"/>
        <c:lblAlgn val="ctr"/>
        <c:lblOffset val="100"/>
        <c:noMultiLvlLbl val="0"/>
      </c:catAx>
      <c:valAx>
        <c:axId val="91555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91553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709121117531806E-3"/>
          <c:y val="6.4668740510313669E-2"/>
          <c:w val="0.69173134405352499"/>
          <c:h val="0.70075037958745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2020-2021 уч.год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2020-2021 уч.год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2020-2021 уч.год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2020-2021 уч.год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2020-2021 уч.год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89952"/>
        <c:axId val="34105600"/>
      </c:barChart>
      <c:catAx>
        <c:axId val="31389952"/>
        <c:scaling>
          <c:orientation val="minMax"/>
        </c:scaling>
        <c:delete val="1"/>
        <c:axPos val="b"/>
        <c:majorTickMark val="out"/>
        <c:minorTickMark val="none"/>
        <c:tickLblPos val="nextTo"/>
        <c:crossAx val="34105600"/>
        <c:crosses val="autoZero"/>
        <c:auto val="1"/>
        <c:lblAlgn val="ctr"/>
        <c:lblOffset val="100"/>
        <c:noMultiLvlLbl val="0"/>
      </c:catAx>
      <c:valAx>
        <c:axId val="34105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38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90147249867705"/>
          <c:y val="0.1405260526608155"/>
          <c:w val="0.18053154950171568"/>
          <c:h val="0.67863491358103079"/>
        </c:manualLayout>
      </c:layout>
      <c:overlay val="0"/>
      <c:txPr>
        <a:bodyPr/>
        <a:lstStyle/>
        <a:p>
          <a:pPr>
            <a:defRPr sz="20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517198248905566E-2"/>
          <c:y val="8.2397003745318345E-2"/>
          <c:w val="0.66948439260717063"/>
          <c:h val="0.81057806442559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 2020-2021 уч.год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  2020-2021 уч.год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  2020-2021 уч.год</c:v>
                </c:pt>
              </c:strCache>
            </c:strRef>
          </c:cat>
          <c:val>
            <c:numRef>
              <c:f>Лист1!$D$2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28960"/>
        <c:axId val="36536704"/>
      </c:barChart>
      <c:catAx>
        <c:axId val="3632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36536704"/>
        <c:crosses val="autoZero"/>
        <c:auto val="1"/>
        <c:lblAlgn val="ctr"/>
        <c:lblOffset val="100"/>
        <c:noMultiLvlLbl val="0"/>
      </c:catAx>
      <c:valAx>
        <c:axId val="36536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6328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78424672170712573"/>
          <c:h val="0.6944387522853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2020-2021 уч. год</c:v>
                </c:pt>
                <c:pt idx="1">
                  <c:v>2 семестр                                                              2020-2021 уч.год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2020-2021 уч. год</c:v>
                </c:pt>
                <c:pt idx="1">
                  <c:v>2 семестр                                                              2020-2021 уч.год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2020-2021 уч. год</c:v>
                </c:pt>
                <c:pt idx="1">
                  <c:v>2 семестр                                                              2020-2021 уч.год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2020-2021 уч. год</c:v>
                </c:pt>
                <c:pt idx="1">
                  <c:v>2 семестр                                                              2020-2021 уч.год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2020-2021 уч. год</c:v>
                </c:pt>
                <c:pt idx="1">
                  <c:v>2 семестр                                                              2020-2021 уч.год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71328"/>
        <c:axId val="91572864"/>
      </c:barChart>
      <c:catAx>
        <c:axId val="9157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91572864"/>
        <c:crosses val="autoZero"/>
        <c:auto val="1"/>
        <c:lblAlgn val="ctr"/>
        <c:lblOffset val="100"/>
        <c:noMultiLvlLbl val="0"/>
      </c:catAx>
      <c:valAx>
        <c:axId val="91572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571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318773547578536E-2"/>
          <c:y val="0.12345850461059882"/>
          <c:w val="0.72836424607792116"/>
          <c:h val="0.57659600322186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2020-2021 уч.год</c:v>
                </c:pt>
                <c:pt idx="1">
                  <c:v>2 семестр                                          2020-2021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2020-2021 уч.год</c:v>
                </c:pt>
                <c:pt idx="1">
                  <c:v>2 семестр                                          2020-2021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0.62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2020-2021 уч.год</c:v>
                </c:pt>
                <c:pt idx="1">
                  <c:v>2 семестр                                          2020-2021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21792"/>
        <c:axId val="133523328"/>
      </c:barChart>
      <c:catAx>
        <c:axId val="13352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133523328"/>
        <c:crosses val="autoZero"/>
        <c:auto val="1"/>
        <c:lblAlgn val="ctr"/>
        <c:lblOffset val="100"/>
        <c:noMultiLvlLbl val="0"/>
      </c:catAx>
      <c:valAx>
        <c:axId val="133523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3521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70110923347692"/>
          <c:y val="0.12296480946561493"/>
          <c:w val="0.20201629643489902"/>
          <c:h val="0.70115959337851352"/>
        </c:manualLayout>
      </c:layout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1704578594342384E-2"/>
          <c:y val="4.4057617797775277E-2"/>
          <c:w val="0.87917614464858551"/>
          <c:h val="0.79388136085638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0362173038229008E-3"/>
                  <c:y val="-1.1352885525070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E-4E89-AC9C-2534A85F253E}"/>
                </c:ext>
              </c:extLst>
            </c:dLbl>
            <c:dLbl>
              <c:idx val="1"/>
              <c:layout>
                <c:manualLayout>
                  <c:x val="1.5598155864319776E-2"/>
                  <c:y val="-1.284008373125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E-4E89-AC9C-2534A85F2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 2020-2021 уч.года</c:v>
                </c:pt>
                <c:pt idx="1">
                  <c:v>2 семестр 2020-2021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6E-4E89-AC9C-2534A85F25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961279487951329E-2"/>
                  <c:y val="-3.0274361400189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E-4E89-AC9C-2534A85F253E}"/>
                </c:ext>
              </c:extLst>
            </c:dLbl>
            <c:dLbl>
              <c:idx val="1"/>
              <c:layout>
                <c:manualLayout>
                  <c:x val="1.9925062184128393E-2"/>
                  <c:y val="-2.6985898285893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E-4E89-AC9C-2534A85F2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 2020-2021 уч.года</c:v>
                </c:pt>
                <c:pt idx="1">
                  <c:v>2 семестр 2020-2021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6E-4E89-AC9C-2534A85F2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gapDepth val="46"/>
        <c:shape val="box"/>
        <c:axId val="133556864"/>
        <c:axId val="107024768"/>
        <c:axId val="0"/>
      </c:bar3DChart>
      <c:catAx>
        <c:axId val="1335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07024768"/>
        <c:crosses val="autoZero"/>
        <c:auto val="0"/>
        <c:lblAlgn val="ctr"/>
        <c:lblOffset val="100"/>
        <c:noMultiLvlLbl val="0"/>
      </c:catAx>
      <c:valAx>
        <c:axId val="10702476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low"/>
        <c:crossAx val="1335568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8883119266945E-2"/>
          <c:y val="7.880679924452838E-2"/>
          <c:w val="0.76443933765813465"/>
          <c:h val="0.67031391353341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63808"/>
        <c:axId val="41465344"/>
      </c:barChart>
      <c:catAx>
        <c:axId val="4146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41465344"/>
        <c:crosses val="autoZero"/>
        <c:auto val="1"/>
        <c:lblAlgn val="ctr"/>
        <c:lblOffset val="100"/>
        <c:noMultiLvlLbl val="0"/>
      </c:catAx>
      <c:valAx>
        <c:axId val="4146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463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0.12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96352"/>
        <c:axId val="42202240"/>
      </c:barChart>
      <c:catAx>
        <c:axId val="4219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42202240"/>
        <c:crosses val="autoZero"/>
        <c:auto val="1"/>
        <c:lblAlgn val="ctr"/>
        <c:lblOffset val="100"/>
        <c:noMultiLvlLbl val="0"/>
      </c:catAx>
      <c:valAx>
        <c:axId val="42202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2196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261462205700124E-2"/>
          <c:y val="7.9470198675496692E-2"/>
          <c:w val="0.78049278426173851"/>
          <c:h val="0.64804984431917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</c:v>
                </c:pt>
                <c:pt idx="1">
                  <c:v>2 семестр 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</c:v>
                </c:pt>
                <c:pt idx="1">
                  <c:v>2 семестр    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</c:v>
                </c:pt>
                <c:pt idx="1">
                  <c:v>2 семестр    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</c:v>
                </c:pt>
                <c:pt idx="1">
                  <c:v>2 семестр    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</c:v>
                </c:pt>
                <c:pt idx="1">
                  <c:v>2 семестр    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67552"/>
        <c:axId val="42569088"/>
      </c:barChart>
      <c:catAx>
        <c:axId val="4256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42569088"/>
        <c:crosses val="autoZero"/>
        <c:auto val="1"/>
        <c:lblAlgn val="ctr"/>
        <c:lblOffset val="100"/>
        <c:noMultiLvlLbl val="0"/>
      </c:catAx>
      <c:valAx>
        <c:axId val="42569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67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89967637540453E-3"/>
          <c:y val="9.2352092352092352E-2"/>
          <c:w val="0.73556403909430623"/>
          <c:h val="0.69908387372163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04576"/>
        <c:axId val="31706112"/>
      </c:barChart>
      <c:catAx>
        <c:axId val="3170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31706112"/>
        <c:crosses val="autoZero"/>
        <c:auto val="1"/>
        <c:lblAlgn val="ctr"/>
        <c:lblOffset val="100"/>
        <c:noMultiLvlLbl val="0"/>
      </c:catAx>
      <c:valAx>
        <c:axId val="31706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170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86634195369776"/>
          <c:y val="7.8018012618480972E-2"/>
          <c:w val="0.20424379118831038"/>
          <c:h val="0.76506192294423425"/>
        </c:manualLayout>
      </c:layout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</c:v>
                </c:pt>
                <c:pt idx="1">
                  <c:v>2 семестр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</c:v>
                </c:pt>
                <c:pt idx="1">
                  <c:v>2 семестр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</c:v>
                </c:pt>
                <c:pt idx="1">
                  <c:v>2 семестр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</c:v>
                </c:pt>
                <c:pt idx="1">
                  <c:v>2 семестр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</c:v>
                </c:pt>
                <c:pt idx="1">
                  <c:v>2 семестр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01600"/>
        <c:axId val="34203136"/>
      </c:barChart>
      <c:catAx>
        <c:axId val="3420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34203136"/>
        <c:crosses val="autoZero"/>
        <c:auto val="1"/>
        <c:lblAlgn val="ctr"/>
        <c:lblOffset val="100"/>
        <c:noMultiLvlLbl val="0"/>
      </c:catAx>
      <c:valAx>
        <c:axId val="34203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201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0.92</c:v>
                </c:pt>
                <c:pt idx="1">
                  <c:v>0.375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54208"/>
        <c:axId val="34256000"/>
      </c:barChart>
      <c:catAx>
        <c:axId val="3425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34256000"/>
        <c:crosses val="autoZero"/>
        <c:auto val="1"/>
        <c:lblAlgn val="ctr"/>
        <c:lblOffset val="100"/>
        <c:noMultiLvlLbl val="0"/>
      </c:catAx>
      <c:valAx>
        <c:axId val="34256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25420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455447999008399E-2"/>
          <c:y val="8.2918690418884805E-2"/>
          <c:w val="0.8015005687702168"/>
          <c:h val="0.6146570300630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15264"/>
        <c:axId val="34333440"/>
      </c:barChart>
      <c:catAx>
        <c:axId val="3431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34333440"/>
        <c:crosses val="autoZero"/>
        <c:auto val="1"/>
        <c:lblAlgn val="ctr"/>
        <c:lblOffset val="100"/>
        <c:noMultiLvlLbl val="0"/>
      </c:catAx>
      <c:valAx>
        <c:axId val="3433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315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571481"/>
            <a:ext cx="628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«Результаты учебной деятельности  групп социально-экономического отделения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2020-2021 учебный год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500702"/>
            <a:ext cx="721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Зав. отделением  Гребенникова Л.В.</a:t>
            </a:r>
            <a:endParaRPr lang="ru-RU" sz="3200" dirty="0"/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СРАВНИТЕЛЬНЫЙ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АНАЛИЗ ИТОГОВОЙ АТТЕСТАЦИИ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курс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группа ОДЛ-19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1/9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05577"/>
              </p:ext>
            </p:extLst>
          </p:nvPr>
        </p:nvGraphicFramePr>
        <p:xfrm>
          <a:off x="467544" y="1628801"/>
          <a:ext cx="80648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700651"/>
              </p:ext>
            </p:extLst>
          </p:nvPr>
        </p:nvGraphicFramePr>
        <p:xfrm>
          <a:off x="467544" y="4077072"/>
          <a:ext cx="82809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331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группах 2 курса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07040"/>
              </p:ext>
            </p:extLst>
          </p:nvPr>
        </p:nvGraphicFramePr>
        <p:xfrm>
          <a:off x="179512" y="1412776"/>
          <a:ext cx="8640960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6902291"/>
              </p:ext>
            </p:extLst>
          </p:nvPr>
        </p:nvGraphicFramePr>
        <p:xfrm>
          <a:off x="611560" y="3861048"/>
          <a:ext cx="8352928" cy="2673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699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 курс группа ЭК-19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1/11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236742"/>
              </p:ext>
            </p:extLst>
          </p:nvPr>
        </p:nvGraphicFramePr>
        <p:xfrm>
          <a:off x="457200" y="1600200"/>
          <a:ext cx="7859216" cy="24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21299163"/>
              </p:ext>
            </p:extLst>
          </p:nvPr>
        </p:nvGraphicFramePr>
        <p:xfrm>
          <a:off x="683568" y="4077072"/>
          <a:ext cx="79208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863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АНАЛИЗ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ИТОГОВОЙ АТТЕСТАЦИИ 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3 курс группа ПОСО-18 1/9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001531"/>
              </p:ext>
            </p:extLst>
          </p:nvPr>
        </p:nvGraphicFramePr>
        <p:xfrm>
          <a:off x="827584" y="1340768"/>
          <a:ext cx="78592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9640132"/>
              </p:ext>
            </p:extLst>
          </p:nvPr>
        </p:nvGraphicFramePr>
        <p:xfrm>
          <a:off x="611560" y="3861048"/>
          <a:ext cx="80648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53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АНАЛИЗ ИТОГОВОЙ АТТЕСТАЦИИ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3 курс группа ОДЛ-18 1/9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857596"/>
              </p:ext>
            </p:extLst>
          </p:nvPr>
        </p:nvGraphicFramePr>
        <p:xfrm>
          <a:off x="323528" y="836712"/>
          <a:ext cx="8352928" cy="250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7347701"/>
              </p:ext>
            </p:extLst>
          </p:nvPr>
        </p:nvGraphicFramePr>
        <p:xfrm>
          <a:off x="467544" y="3356992"/>
          <a:ext cx="82089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692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Абсолютная и качественная </a:t>
            </a:r>
            <a:r>
              <a:rPr lang="ru-RU" sz="3200" b="1" dirty="0" smtClean="0">
                <a:solidFill>
                  <a:srgbClr val="002060"/>
                </a:solidFill>
              </a:rPr>
              <a:t>успеваемость по отделению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1 и 2 семестр 2020-2021 учебного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2831"/>
              </p:ext>
            </p:extLst>
          </p:nvPr>
        </p:nvGraphicFramePr>
        <p:xfrm>
          <a:off x="539552" y="1772816"/>
          <a:ext cx="82296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51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СРАВНИТЕЛЬНЫЙ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АНАЛИЗ ИТОГОВОЙ АТТЕСТАЦИИ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1 курс группа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ПОСО-20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1/9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583202"/>
              </p:ext>
            </p:extLst>
          </p:nvPr>
        </p:nvGraphicFramePr>
        <p:xfrm>
          <a:off x="755576" y="1268413"/>
          <a:ext cx="7931224" cy="244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8519432"/>
              </p:ext>
            </p:extLst>
          </p:nvPr>
        </p:nvGraphicFramePr>
        <p:xfrm>
          <a:off x="827584" y="3717032"/>
          <a:ext cx="76328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3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курс группа ОДЛ-20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1/9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92514"/>
              </p:ext>
            </p:extLst>
          </p:nvPr>
        </p:nvGraphicFramePr>
        <p:xfrm>
          <a:off x="251520" y="1412776"/>
          <a:ext cx="82809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94475672"/>
              </p:ext>
            </p:extLst>
          </p:nvPr>
        </p:nvGraphicFramePr>
        <p:xfrm>
          <a:off x="611560" y="3645024"/>
          <a:ext cx="77768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03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89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курса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группа ПОСО-20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1/11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68527"/>
              </p:ext>
            </p:extLst>
          </p:nvPr>
        </p:nvGraphicFramePr>
        <p:xfrm>
          <a:off x="457200" y="1600200"/>
          <a:ext cx="8219256" cy="211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9515326"/>
              </p:ext>
            </p:extLst>
          </p:nvPr>
        </p:nvGraphicFramePr>
        <p:xfrm>
          <a:off x="827584" y="3717032"/>
          <a:ext cx="77048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33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курс группа ЭК-20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1/11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8153414"/>
              </p:ext>
            </p:extLst>
          </p:nvPr>
        </p:nvGraphicFramePr>
        <p:xfrm>
          <a:off x="539552" y="1556792"/>
          <a:ext cx="799288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2342507"/>
              </p:ext>
            </p:extLst>
          </p:nvPr>
        </p:nvGraphicFramePr>
        <p:xfrm>
          <a:off x="611560" y="3501008"/>
          <a:ext cx="79928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06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курс группа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ПОСО-20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2/9 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355304"/>
              </p:ext>
            </p:extLst>
          </p:nvPr>
        </p:nvGraphicFramePr>
        <p:xfrm>
          <a:off x="683568" y="1600200"/>
          <a:ext cx="8003232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1614557"/>
              </p:ext>
            </p:extLst>
          </p:nvPr>
        </p:nvGraphicFramePr>
        <p:xfrm>
          <a:off x="1043608" y="4005064"/>
          <a:ext cx="73448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8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СРАВНИТЕЛЬНЫЙ 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группах 1 курса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 семестр 2020-2021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уч.год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662180"/>
              </p:ext>
            </p:extLst>
          </p:nvPr>
        </p:nvGraphicFramePr>
        <p:xfrm>
          <a:off x="457200" y="1412776"/>
          <a:ext cx="83632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7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СРАВНИТЕЛЬНЫЙ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АНАЛИЗ АБСОЛЮТНОЙ и КАЧЕСТВЕННОЙ УСПЕВАЕМОСТИ </a:t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в группах 1 курса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7970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84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СРАВНИТЕЛЬНЫЙ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АНАЛИЗ ИТОГОВОЙ АТТЕСТАЦИИ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курса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группа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ПОСО-19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1/9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 и 2 семестр 2020-2021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уч.года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81051"/>
              </p:ext>
            </p:extLst>
          </p:nvPr>
        </p:nvGraphicFramePr>
        <p:xfrm>
          <a:off x="395536" y="1700808"/>
          <a:ext cx="83529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2780315"/>
              </p:ext>
            </p:extLst>
          </p:nvPr>
        </p:nvGraphicFramePr>
        <p:xfrm>
          <a:off x="683568" y="3933056"/>
          <a:ext cx="79208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146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</TotalTime>
  <Words>95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Цель WorldSkills RUSSIA:</vt:lpstr>
      <vt:lpstr> СРАВНИТЕЛЬНЫЙ АНАЛИЗ ИТОГОВОЙ АТТЕСТАЦИИ  1 курс группа ПОСО-20 1/9 1 и 2 семестр 2020-2021 уч.года </vt:lpstr>
      <vt:lpstr>СРАВНИТЕЛЬНЫЙ АНАЛИЗ ИТОГОВОЙ АТТЕСТАЦИИ  1 курс группа ОДЛ-20 1/9 1 и 2 семестр 2020-2021 уч.года</vt:lpstr>
      <vt:lpstr>СРАВНИТЕЛЬНЫЙ АНАЛИЗ ИТОГОВОЙ АТТЕСТАЦИИ  1 курса группа ПОСО-20 1/11 1 и 2 семестр 2020-2021 уч.года</vt:lpstr>
      <vt:lpstr>СРАВНИТЕЛЬНЫЙ АНАЛИЗ ИТОГОВОЙ АТТЕСТАЦИИ  1 курс группа ЭК-20 1/11 1 и 2 семестр 2020-2021 уч.года</vt:lpstr>
      <vt:lpstr>СРАВНИТЕЛЬНЫЙ АНАЛИЗ ИТОГОВОЙ АТТЕСТАЦИИ  1 курс группа ПОСО-20 2/9 д 1 и 2 семестр 2020-2021 уч.года</vt:lpstr>
      <vt:lpstr>СРАВНИТЕЛЬНЫЙ АНАЛИЗ ИТОГОВОЙ АТТЕСТАЦИИ  в группах 1 курса  2 семестр 2020-2021 уч.год </vt:lpstr>
      <vt:lpstr>  СРАВНИТЕЛЬНЫЙ АНАЛИЗ АБСОЛЮТНОЙ и КАЧЕСТВЕННОЙ УСПЕВАЕМОСТИ  в группах 1 курса  </vt:lpstr>
      <vt:lpstr> СРАВНИТЕЛЬНЫЙ АНАЛИЗ ИТОГОВОЙ АТТЕСТАЦИИ  2 курса группа  ПОСО-19 1/9 1 и 2 семестр 2020-2021 уч.года </vt:lpstr>
      <vt:lpstr> СРАВНИТЕЛЬНЫЙ АНАЛИЗ ИТОГОВОЙ АТТЕСТАЦИИ  2 курс группа ОДЛ-19 1/9 1 и 2 семестр 2020-2021 уч.года </vt:lpstr>
      <vt:lpstr>СРАВНИТЕЛЬНЫЙ АНАЛИЗ ИТОГОВОЙ АТТЕСТАЦИИ  в группах 2 курса  2 семестр 2020-2021 уч.года</vt:lpstr>
      <vt:lpstr>СРАВНИТЕЛЬНЫЙ АНАЛИЗ ИТОГОВОЙ АТТЕСТАЦИИ  2 курс группа ЭК-19 1/11 1 и 2 семестр 2020-2021 уч.года</vt:lpstr>
      <vt:lpstr>АНАЛИЗ ИТОГОВОЙ АТТЕСТАЦИИ  3 курс группа ПОСО-18 1/9</vt:lpstr>
      <vt:lpstr>АНАЛИЗ ИТОГОВОЙ АТТЕСТАЦИИ  3 курс группа ОДЛ-18 1/9</vt:lpstr>
      <vt:lpstr>Абсолютная и качественная успеваемость по отделению   1 и 2 семестр 2020-2021 учебного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user</cp:lastModifiedBy>
  <cp:revision>103</cp:revision>
  <dcterms:created xsi:type="dcterms:W3CDTF">2019-04-24T06:05:40Z</dcterms:created>
  <dcterms:modified xsi:type="dcterms:W3CDTF">2021-07-01T05:14:33Z</dcterms:modified>
</cp:coreProperties>
</file>