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Распределение контингента по курсам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C9B-48B0-96E7-8313E6F36CC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9B-48B0-96E7-8313E6F36CC8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C9B-48B0-96E7-8313E6F36CC8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9B-48B0-96E7-8313E6F36CC8}"/>
              </c:ext>
            </c:extLst>
          </c:dPt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9B-48B0-96E7-8313E6F36CC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C9B-48B0-96E7-8313E6F36C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4">
                  <c:v>Академ.отп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124</c:v>
                </c:pt>
                <c:pt idx="1">
                  <c:v>92</c:v>
                </c:pt>
                <c:pt idx="2">
                  <c:v>70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C9B-48B0-96E7-8313E6F36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926616750182387"/>
          <c:y val="0.27665156954057796"/>
          <c:w val="0.19276525474058281"/>
          <c:h val="0.51680997642083815"/>
        </c:manualLayout>
      </c:layout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231027839847526"/>
          <c:y val="0"/>
          <c:w val="0.41553862889794851"/>
          <c:h val="0.8795664128940406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fld id="{3E70715E-AB5A-402B-A2FB-B30D70F38A7D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B5B-4425-A85D-9B27162D84C9}"/>
                </c:ext>
              </c:extLst>
            </c:dLbl>
            <c:dLbl>
              <c:idx val="1"/>
              <c:layout>
                <c:manualLayout>
                  <c:x val="1.957905041605482E-2"/>
                  <c:y val="5.9757591213845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5B-4425-A85D-9B27162D84C9}"/>
                </c:ext>
              </c:extLst>
            </c:dLbl>
            <c:dLbl>
              <c:idx val="2"/>
              <c:layout>
                <c:manualLayout>
                  <c:x val="1.2236906510034264E-2"/>
                  <c:y val="-2.73885795778043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5B-4425-A85D-9B27162D84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ОДЛ-21 1/9 Корженевская А.Г.</c:v>
                </c:pt>
                <c:pt idx="1">
                  <c:v>ПОСО-21 1/9 Оплачко И.И.</c:v>
                </c:pt>
                <c:pt idx="2">
                  <c:v>Эк-21 1/11 Деточка С.В.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</c:v>
                </c:pt>
                <c:pt idx="1">
                  <c:v>46</c:v>
                </c:pt>
                <c:pt idx="2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69-4D9C-B6AC-1FC42F9356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Абс. Усп.,%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1.35845875901048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1D-4BA1-BEA2-F0993B715276}"/>
                </c:ext>
              </c:extLst>
            </c:dLbl>
            <c:dLbl>
              <c:idx val="1"/>
              <c:layout>
                <c:manualLayout>
                  <c:x val="1.3584587590104761E-2"/>
                  <c:y val="5.693405198751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1D-4BA1-BEA2-F0993B715276}"/>
                </c:ext>
              </c:extLst>
            </c:dLbl>
            <c:dLbl>
              <c:idx val="2"/>
              <c:layout>
                <c:manualLayout>
                  <c:x val="1.3584587590104761E-2"/>
                  <c:y val="5.693405198751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1D-4BA1-BEA2-F0993B715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ОДЛ-21 1/9 Корженевская А.Г.</c:v>
                </c:pt>
                <c:pt idx="1">
                  <c:v>ПОСО-21 1/9 Оплачко И.И.</c:v>
                </c:pt>
                <c:pt idx="2">
                  <c:v>Эк-21 1/11 Деточка С.В.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69-4D9C-B6AC-1FC42F935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7427328"/>
        <c:axId val="107428864"/>
        <c:axId val="0"/>
      </c:bar3DChart>
      <c:catAx>
        <c:axId val="1074273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7428864"/>
        <c:crosses val="autoZero"/>
        <c:auto val="1"/>
        <c:lblAlgn val="ctr"/>
        <c:lblOffset val="100"/>
        <c:noMultiLvlLbl val="0"/>
      </c:catAx>
      <c:valAx>
        <c:axId val="1074288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7427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09079583705456"/>
          <c:y val="0.41993682465650933"/>
          <c:w val="0.1853724807111175"/>
          <c:h val="0.43993379467491039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316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ПОСО-21 1/11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27-4E6C-9CBA-50E289060A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ПОСО-21 1/11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27-4E6C-9CBA-50E289060A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1.9897597874247122E-2"/>
                  <c:y val="-3.2236464365507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0F-4A77-A622-6085A892D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ПОСО-21 1/11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27-4E6C-9CBA-50E289060AC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9897597874247153E-2"/>
                  <c:y val="-2.2565525055855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0F-4A77-A622-6085A892D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ПОСО-21 1/11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F27-4E6C-9CBA-50E289060A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7474304"/>
        <c:axId val="107496576"/>
        <c:axId val="0"/>
      </c:bar3DChart>
      <c:catAx>
        <c:axId val="107474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107496576"/>
        <c:crosses val="autoZero"/>
        <c:auto val="1"/>
        <c:lblAlgn val="ctr"/>
        <c:lblOffset val="100"/>
        <c:noMultiLvlLbl val="0"/>
      </c:catAx>
      <c:valAx>
        <c:axId val="107496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474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12252369199342"/>
          <c:y val="0.32105411715492765"/>
          <c:w val="0.19863398895766243"/>
          <c:h val="0.3707863514363503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316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ПОСО-21 1/11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DE-4070-A00D-4B317FD3C4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-1.6581331561872692E-2"/>
                  <c:y val="9.6709393096522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3C-498A-9354-8FAB8F0BAC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ПОСО-21 1/11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DDE-4070-A00D-4B317FD3C4A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2.3213864186621771E-2"/>
                  <c:y val="9.6709393096522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DE-4070-A00D-4B317FD3C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ПОСО-21 1/11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DDE-4070-A00D-4B317FD3C4A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9897597874247153E-2"/>
                  <c:y val="-2.2565525055855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DE-4070-A00D-4B317FD3C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ПОСО-21 1/11 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DDE-4070-A00D-4B317FD3C4A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н/а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ПОСО-21 1/11 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37-4D6D-A935-871F946235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7607936"/>
        <c:axId val="107609472"/>
        <c:axId val="0"/>
      </c:bar3DChart>
      <c:catAx>
        <c:axId val="107607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107609472"/>
        <c:crosses val="autoZero"/>
        <c:auto val="1"/>
        <c:lblAlgn val="ctr"/>
        <c:lblOffset val="100"/>
        <c:noMultiLvlLbl val="0"/>
      </c:catAx>
      <c:valAx>
        <c:axId val="107609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6079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988781342374741"/>
          <c:y val="2.8846151662162971E-2"/>
          <c:w val="0.41646263203364375"/>
          <c:h val="0.8531683182034908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ПОСО-21 1/11 Теницкая А.В.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FB-4E5F-BB8F-8CBAFFB809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1.9525051475634901E-2"/>
                  <c:y val="-2.8846151662162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0B-4917-8EFF-DE41B9AC69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ПОСО-21 1/11 Теницкая А.В.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FB-4E5F-BB8F-8CBAFFB80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7560320"/>
        <c:axId val="107709568"/>
        <c:axId val="0"/>
      </c:bar3DChart>
      <c:catAx>
        <c:axId val="1075603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7709568"/>
        <c:crosses val="autoZero"/>
        <c:auto val="1"/>
        <c:lblAlgn val="ctr"/>
        <c:lblOffset val="100"/>
        <c:noMultiLvlLbl val="0"/>
      </c:catAx>
      <c:valAx>
        <c:axId val="1077095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7560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231027839847526"/>
          <c:y val="0"/>
          <c:w val="0.41553862889794851"/>
          <c:h val="0.8795664128940406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ПОСО-21 1/11 Теницкая А.В.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69-4D9C-B6AC-1FC42F9356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Абс. Усп.,%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1.35845875901048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1D-4BA1-BEA2-F0993B715276}"/>
                </c:ext>
              </c:extLst>
            </c:dLbl>
            <c:dLbl>
              <c:idx val="1"/>
              <c:layout>
                <c:manualLayout>
                  <c:x val="1.3584587590104761E-2"/>
                  <c:y val="5.693405198751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1D-4BA1-BEA2-F0993B715276}"/>
                </c:ext>
              </c:extLst>
            </c:dLbl>
            <c:dLbl>
              <c:idx val="2"/>
              <c:layout>
                <c:manualLayout>
                  <c:x val="1.3584587590104761E-2"/>
                  <c:y val="5.693405198751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1D-4BA1-BEA2-F0993B715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ПОСО-21 1/11 Теницкая А.В.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69-4D9C-B6AC-1FC42F935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7770240"/>
        <c:axId val="107771776"/>
        <c:axId val="0"/>
      </c:bar3DChart>
      <c:catAx>
        <c:axId val="1077702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7771776"/>
        <c:crosses val="autoZero"/>
        <c:auto val="1"/>
        <c:lblAlgn val="ctr"/>
        <c:lblOffset val="100"/>
        <c:noMultiLvlLbl val="0"/>
      </c:catAx>
      <c:valAx>
        <c:axId val="1077717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7770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09079583705456"/>
          <c:y val="0.41993682465650933"/>
          <c:w val="0.1853724807111175"/>
          <c:h val="0.43993379467491039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316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ОДЛ-20 1/9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27-4E6C-9CBA-50E289060A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ОДЛ-20 1/9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27-4E6C-9CBA-50E289060A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1.9897597874247122E-2"/>
                  <c:y val="-3.2236464365507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0F-4A77-A622-6085A892D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ОДЛ-20 1/9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27-4E6C-9CBA-50E289060AC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9897597874247153E-2"/>
                  <c:y val="-2.2565525055855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0F-4A77-A622-6085A892D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ОДЛ-20 1/9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F27-4E6C-9CBA-50E289060A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5763456"/>
        <c:axId val="115777536"/>
        <c:axId val="0"/>
      </c:bar3DChart>
      <c:catAx>
        <c:axId val="115763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115777536"/>
        <c:crosses val="autoZero"/>
        <c:auto val="1"/>
        <c:lblAlgn val="ctr"/>
        <c:lblOffset val="100"/>
        <c:noMultiLvlLbl val="0"/>
      </c:catAx>
      <c:valAx>
        <c:axId val="115777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763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12252369199342"/>
          <c:y val="0.32105411715492765"/>
          <c:w val="0.19863398895766243"/>
          <c:h val="0.3707863514363503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316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ОДЛ-20 1/9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DE-4070-A00D-4B317FD3C4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-1.6581331561872692E-2"/>
                  <c:y val="9.6709393096522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3C-498A-9354-8FAB8F0BAC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ОДЛ-20 1/9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DDE-4070-A00D-4B317FD3C4A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2.3213864186621771E-2"/>
                  <c:y val="9.6709393096522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DE-4070-A00D-4B317FD3C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ОДЛ-20 1/9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DDE-4070-A00D-4B317FD3C4A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9897597874247153E-2"/>
                  <c:y val="-2.2565525055855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DE-4070-A00D-4B317FD3C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ОДЛ-20 1/9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DDE-4070-A00D-4B317FD3C4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8904192"/>
        <c:axId val="128942848"/>
        <c:axId val="0"/>
      </c:bar3DChart>
      <c:catAx>
        <c:axId val="128904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128942848"/>
        <c:crosses val="autoZero"/>
        <c:auto val="1"/>
        <c:lblAlgn val="ctr"/>
        <c:lblOffset val="100"/>
        <c:noMultiLvlLbl val="0"/>
      </c:catAx>
      <c:valAx>
        <c:axId val="128942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90419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988781342374741"/>
          <c:y val="2.8846151662162971E-2"/>
          <c:w val="0.41646263203364375"/>
          <c:h val="0.8531683182034908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7.8100205902539466E-2"/>
                  <c:y val="8.6538454986488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59-41F6-A727-A63020E939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ОДЛ-20 1/9 Зимина Ю.А.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FB-4E5F-BB8F-8CBAFFB809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8.0889498970487195E-2"/>
                  <c:y val="-1.4423075831081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0B-4917-8EFF-DE41B9AC69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ОДЛ-20 1/9 Зимина Ю.А.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FB-4E5F-BB8F-8CBAFFB80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771264"/>
        <c:axId val="135772800"/>
        <c:axId val="0"/>
      </c:bar3DChart>
      <c:catAx>
        <c:axId val="1357712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5772800"/>
        <c:crosses val="autoZero"/>
        <c:auto val="1"/>
        <c:lblAlgn val="ctr"/>
        <c:lblOffset val="100"/>
        <c:noMultiLvlLbl val="0"/>
      </c:catAx>
      <c:valAx>
        <c:axId val="1357728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5771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231027839847526"/>
          <c:y val="0"/>
          <c:w val="0.41553862889794851"/>
          <c:h val="0.8795664128940406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6.36319138521781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EA-47E6-8C45-38BE014F07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ОДЛ-20 1/9 Зимина Ю.А.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69-4D9C-B6AC-1FC42F9356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Абс. Усп.,%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7.47690404338224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1D-4BA1-BEA2-F0993B715276}"/>
                </c:ext>
              </c:extLst>
            </c:dLbl>
            <c:dLbl>
              <c:idx val="1"/>
              <c:layout>
                <c:manualLayout>
                  <c:x val="1.3584587590104761E-2"/>
                  <c:y val="5.693405198751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1D-4BA1-BEA2-F0993B715276}"/>
                </c:ext>
              </c:extLst>
            </c:dLbl>
            <c:dLbl>
              <c:idx val="2"/>
              <c:layout>
                <c:manualLayout>
                  <c:x val="1.3584587590104761E-2"/>
                  <c:y val="5.693405198751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1D-4BA1-BEA2-F0993B715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ОДЛ-20 1/9 Зимина Ю.А.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69-4D9C-B6AC-1FC42F935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760128"/>
        <c:axId val="135786496"/>
        <c:axId val="0"/>
      </c:bar3DChart>
      <c:catAx>
        <c:axId val="1357601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5786496"/>
        <c:crosses val="autoZero"/>
        <c:auto val="1"/>
        <c:lblAlgn val="ctr"/>
        <c:lblOffset val="100"/>
        <c:noMultiLvlLbl val="0"/>
      </c:catAx>
      <c:valAx>
        <c:axId val="1357864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5760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09079583705456"/>
          <c:y val="0.41993682465650933"/>
          <c:w val="0.1853724807111175"/>
          <c:h val="0.43993379467491039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316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ПОСО-20 1/9</c:v>
                </c:pt>
                <c:pt idx="1">
                  <c:v>ПОСО-20 2/9д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D2-42BE-912D-32C6C4D15B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ПОСО-20 1/9</c:v>
                </c:pt>
                <c:pt idx="1">
                  <c:v>ПОСО-20 2/9д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D2-42BE-912D-32C6C4D15B8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ПОСО-20 1/9</c:v>
                </c:pt>
                <c:pt idx="1">
                  <c:v>ПОСО-20 2/9д
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</c:v>
                </c:pt>
                <c:pt idx="1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BD2-42BE-912D-32C6C4D15B8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ПОСО-20 1/9</c:v>
                </c:pt>
                <c:pt idx="1">
                  <c:v>ПОСО-20 2/9д
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BD2-42BE-912D-32C6C4D15B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1721728"/>
        <c:axId val="161813632"/>
        <c:axId val="0"/>
      </c:bar3DChart>
      <c:catAx>
        <c:axId val="161721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161813632"/>
        <c:crosses val="autoZero"/>
        <c:auto val="1"/>
        <c:lblAlgn val="ctr"/>
        <c:lblOffset val="100"/>
        <c:noMultiLvlLbl val="0"/>
      </c:catAx>
      <c:valAx>
        <c:axId val="161813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7217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316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ОДЛ-22 1/9 </c:v>
                </c:pt>
                <c:pt idx="1">
                  <c:v>ПОСО-22 1/9</c:v>
                </c:pt>
                <c:pt idx="2">
                  <c:v>ПОСО-22 2/9д</c:v>
                </c:pt>
                <c:pt idx="3">
                  <c:v>ЭК-22 1/11</c:v>
                </c:pt>
                <c:pt idx="4">
                  <c:v>ПОСО-22 3/9д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27-4E6C-9CBA-50E289060A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2"/>
              <c:layout>
                <c:manualLayout>
                  <c:x val="-5.8789151781322869E-3"/>
                  <c:y val="-5.5047820084652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E9-43D4-9F4C-B0C45DA9C4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ОДЛ-22 1/9 </c:v>
                </c:pt>
                <c:pt idx="1">
                  <c:v>ПОСО-22 1/9</c:v>
                </c:pt>
                <c:pt idx="2">
                  <c:v>ПОСО-22 2/9д</c:v>
                </c:pt>
                <c:pt idx="3">
                  <c:v>ЭК-22 1/11</c:v>
                </c:pt>
                <c:pt idx="4">
                  <c:v>ПОСО-22 3/9д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</c:v>
                </c:pt>
                <c:pt idx="1">
                  <c:v>12</c:v>
                </c:pt>
                <c:pt idx="2">
                  <c:v>0</c:v>
                </c:pt>
                <c:pt idx="3">
                  <c:v>16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27-4E6C-9CBA-50E289060A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1.9897597874247122E-2"/>
                  <c:y val="-3.2236464365507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0F-4A77-A622-6085A892D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ОДЛ-22 1/9 </c:v>
                </c:pt>
                <c:pt idx="1">
                  <c:v>ПОСО-22 1/9</c:v>
                </c:pt>
                <c:pt idx="2">
                  <c:v>ПОСО-22 2/9д</c:v>
                </c:pt>
                <c:pt idx="3">
                  <c:v>ЭК-22 1/11</c:v>
                </c:pt>
                <c:pt idx="4">
                  <c:v>ПОСО-22 3/9д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16</c:v>
                </c:pt>
                <c:pt idx="1">
                  <c:v>13</c:v>
                </c:pt>
                <c:pt idx="2">
                  <c:v>16</c:v>
                </c:pt>
                <c:pt idx="3">
                  <c:v>4</c:v>
                </c:pt>
                <c:pt idx="4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27-4E6C-9CBA-50E289060AC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9897597874247153E-2"/>
                  <c:y val="-2.2565525055855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0F-4A77-A622-6085A892D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ОДЛ-22 1/9 </c:v>
                </c:pt>
                <c:pt idx="1">
                  <c:v>ПОСО-22 1/9</c:v>
                </c:pt>
                <c:pt idx="2">
                  <c:v>ПОСО-22 2/9д</c:v>
                </c:pt>
                <c:pt idx="3">
                  <c:v>ЭК-22 1/11</c:v>
                </c:pt>
                <c:pt idx="4">
                  <c:v>ПОСО-22 3/9д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F27-4E6C-9CBA-50E289060AC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н/а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0576203123463005E-2"/>
                  <c:y val="-5.8488308839942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E9-43D4-9F4C-B0C45DA9C4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ОДЛ-22 1/9 </c:v>
                </c:pt>
                <c:pt idx="1">
                  <c:v>ПОСО-22 1/9</c:v>
                </c:pt>
                <c:pt idx="2">
                  <c:v>ПОСО-22 2/9д</c:v>
                </c:pt>
                <c:pt idx="3">
                  <c:v>ЭК-22 1/11</c:v>
                </c:pt>
                <c:pt idx="4">
                  <c:v>ПОСО-22 3/9д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6</c:v>
                </c:pt>
                <c:pt idx="3">
                  <c:v>4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E9-43D4-9F4C-B0C45DA9C4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97872256"/>
        <c:axId val="197989120"/>
        <c:axId val="0"/>
      </c:bar3DChart>
      <c:catAx>
        <c:axId val="197872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197989120"/>
        <c:crosses val="autoZero"/>
        <c:auto val="1"/>
        <c:lblAlgn val="ctr"/>
        <c:lblOffset val="100"/>
        <c:noMultiLvlLbl val="0"/>
      </c:catAx>
      <c:valAx>
        <c:axId val="197989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78722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316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ПОСО-20 1/9</c:v>
                </c:pt>
                <c:pt idx="1">
                  <c:v>ПОСО-20 2/9д 1/9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EB-4577-A2EE-86FC04B1F02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9.9487989371235905E-3"/>
                  <c:y val="-9.6709393096523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2B-4D32-9D18-B0FF3CE290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ПОСО-20 1/9</c:v>
                </c:pt>
                <c:pt idx="1">
                  <c:v>ПОСО-20 2/9д 1/9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EB-4577-A2EE-86FC04B1F02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9846396811370836E-2"/>
                  <c:y val="-9.6709393096523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2B-4D32-9D18-B0FF3CE290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ПОСО-20 1/9</c:v>
                </c:pt>
                <c:pt idx="1">
                  <c:v>ПОСО-20 2/9д 1/9
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</c:v>
                </c:pt>
                <c:pt idx="1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EB-4577-A2EE-86FC04B1F02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ПОСО-20 1/9</c:v>
                </c:pt>
                <c:pt idx="1">
                  <c:v>ПОСО-20 2/9д 1/9
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EB-4577-A2EE-86FC04B1F0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1886208"/>
        <c:axId val="161887744"/>
        <c:axId val="0"/>
      </c:bar3DChart>
      <c:catAx>
        <c:axId val="161886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161887744"/>
        <c:crosses val="autoZero"/>
        <c:auto val="1"/>
        <c:lblAlgn val="ctr"/>
        <c:lblOffset val="100"/>
        <c:noMultiLvlLbl val="0"/>
      </c:catAx>
      <c:valAx>
        <c:axId val="161887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8862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98878134237473"/>
          <c:y val="2.8846151662162971E-2"/>
          <c:w val="0.41646263203364364"/>
          <c:h val="0.8531683182034907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2.7892930679478279E-2"/>
                  <c:y val="-1.0576800092029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9D-450E-8DAB-43D0D21E03FA}"/>
                </c:ext>
              </c:extLst>
            </c:dLbl>
            <c:dLbl>
              <c:idx val="1"/>
              <c:layout>
                <c:manualLayout>
                  <c:x val="4.7417982155113246E-2"/>
                  <c:y val="8.6538454986488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9D-450E-8DAB-43D0D21E03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ПОСО-20 1/9 Зайцева В.Н.</c:v>
                </c:pt>
                <c:pt idx="1">
                  <c:v>ПОСО-20 2/9д Плюто Н.Е.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</c:v>
                </c:pt>
                <c:pt idx="1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FB-4E5F-BB8F-8CBAFFB809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1.9525051475634901E-2"/>
                  <c:y val="-2.8846151662162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0B-4917-8EFF-DE41B9AC69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ПОСО-20 1/9 Зайцева В.Н.</c:v>
                </c:pt>
                <c:pt idx="1">
                  <c:v>ПОСО-20 2/9д Плюто Н.Е.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FB-4E5F-BB8F-8CBAFFB80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4456704"/>
        <c:axId val="164519936"/>
        <c:axId val="0"/>
      </c:bar3DChart>
      <c:catAx>
        <c:axId val="1644567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4519936"/>
        <c:crosses val="autoZero"/>
        <c:auto val="1"/>
        <c:lblAlgn val="ctr"/>
        <c:lblOffset val="100"/>
        <c:noMultiLvlLbl val="0"/>
      </c:catAx>
      <c:valAx>
        <c:axId val="1645199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4456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231027839847509"/>
          <c:y val="0"/>
          <c:w val="0.41553862889794846"/>
          <c:h val="0.8795664128940406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4.405286343612335E-2"/>
                  <c:y val="5.9757591213846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45-4B37-80AB-8BAC3B3EFDEB}"/>
                </c:ext>
              </c:extLst>
            </c:dLbl>
            <c:dLbl>
              <c:idx val="1"/>
              <c:layout>
                <c:manualLayout>
                  <c:x val="4.405286343612335E-2"/>
                  <c:y val="-2.98787956069230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45-4B37-80AB-8BAC3B3EFD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ПОСО-20 1/9 Зайцева В.Н.</c:v>
                </c:pt>
                <c:pt idx="1">
                  <c:v>ПОСО-20 2/9 д Плюто Н.Е.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</c:v>
                </c:pt>
                <c:pt idx="1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69-4D9C-B6AC-1FC42F9356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Абс. Усп.,%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1.35845875901048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1D-4BA1-BEA2-F0993B715276}"/>
                </c:ext>
              </c:extLst>
            </c:dLbl>
            <c:dLbl>
              <c:idx val="1"/>
              <c:layout>
                <c:manualLayout>
                  <c:x val="1.3584587590104761E-2"/>
                  <c:y val="5.693405198751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1D-4BA1-BEA2-F0993B715276}"/>
                </c:ext>
              </c:extLst>
            </c:dLbl>
            <c:dLbl>
              <c:idx val="2"/>
              <c:layout>
                <c:manualLayout>
                  <c:x val="1.3584587590104761E-2"/>
                  <c:y val="5.693405198751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1D-4BA1-BEA2-F0993B715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ПОСО-20 1/9 Зайцева В.Н.</c:v>
                </c:pt>
                <c:pt idx="1">
                  <c:v>ПОСО-20 2/9 д Плюто Н.Е.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</c:v>
                </c:pt>
                <c:pt idx="1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69-4D9C-B6AC-1FC42F935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9887488"/>
        <c:axId val="109889024"/>
        <c:axId val="0"/>
      </c:bar3DChart>
      <c:catAx>
        <c:axId val="109887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889024"/>
        <c:crosses val="autoZero"/>
        <c:auto val="1"/>
        <c:lblAlgn val="ctr"/>
        <c:lblOffset val="100"/>
        <c:noMultiLvlLbl val="0"/>
      </c:catAx>
      <c:valAx>
        <c:axId val="1098890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9887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09079583705456"/>
          <c:y val="0.41993682465650933"/>
          <c:w val="0.18537248071111748"/>
          <c:h val="0.43993379467491034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Усп.,%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-3.653846153846154E-2"/>
                  <c:y val="-3.1730766828379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42-479C-99FB-E45030A6FA18}"/>
                </c:ext>
              </c:extLst>
            </c:dLbl>
            <c:dLbl>
              <c:idx val="1"/>
              <c:layout>
                <c:manualLayout>
                  <c:x val="-2.8846153846153848E-2"/>
                  <c:y val="-2.596153649594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42-479C-99FB-E45030A6FA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 семестр 2021-2022 уч. год</c:v>
                </c:pt>
                <c:pt idx="1">
                  <c:v>1 семестр 2022 - 2023 уч.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62.3</c:v>
                </c:pt>
                <c:pt idx="1">
                  <c:v>44.4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42-479C-99FB-E45030A6FA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Усп., %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2.629425373028613E-2"/>
                  <c:y val="-3.2586771902268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18-4933-9B6C-DE8D3C934325}"/>
                </c:ext>
              </c:extLst>
            </c:dLbl>
            <c:dLbl>
              <c:idx val="1"/>
              <c:layout>
                <c:manualLayout>
                  <c:x val="-1.7990805183879979E-2"/>
                  <c:y val="-3.5093446663981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18-4933-9B6C-DE8D3C9343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 семестр 2021-2022 уч. год</c:v>
                </c:pt>
                <c:pt idx="1">
                  <c:v>1 семестр 2022 - 2023 уч.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99.4</c:v>
                </c:pt>
                <c:pt idx="1">
                  <c:v>97.3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42-479C-99FB-E45030A6F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9452416"/>
        <c:axId val="209470592"/>
        <c:axId val="0"/>
      </c:bar3DChart>
      <c:catAx>
        <c:axId val="209452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209470592"/>
        <c:crosses val="autoZero"/>
        <c:auto val="1"/>
        <c:lblAlgn val="ctr"/>
        <c:lblOffset val="100"/>
        <c:noMultiLvlLbl val="0"/>
      </c:catAx>
      <c:valAx>
        <c:axId val="209470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45241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197787134758096"/>
          <c:y val="3.1730766828379366E-2"/>
          <c:w val="0.40110775679139316"/>
          <c:h val="0.8531683182034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студентов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7"/>
                <c:pt idx="0">
                  <c:v>ПОСО-21 1/9 Оплачко И.И.</c:v>
                </c:pt>
                <c:pt idx="1">
                  <c:v>ОДЛ-21 1/9 Корженевская А.Г.</c:v>
                </c:pt>
                <c:pt idx="2">
                  <c:v>ПОСО-22 1/9 Лифарь О.Н.</c:v>
                </c:pt>
                <c:pt idx="3">
                  <c:v>ЭК-21 1/11 Деточка С.В.</c:v>
                </c:pt>
                <c:pt idx="4">
                  <c:v>ОДЛ-20 1/9 Зимина Ю.А.</c:v>
                </c:pt>
                <c:pt idx="5">
                  <c:v>ЭК-22 1/11 Рахматулина Е.В.</c:v>
                </c:pt>
                <c:pt idx="6">
                  <c:v>ОДЛ-22 1/9 Тимофеева О.И.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24</c:v>
                </c:pt>
                <c:pt idx="1">
                  <c:v>24</c:v>
                </c:pt>
                <c:pt idx="2">
                  <c:v>25</c:v>
                </c:pt>
                <c:pt idx="3">
                  <c:v>20</c:v>
                </c:pt>
                <c:pt idx="4">
                  <c:v>23</c:v>
                </c:pt>
                <c:pt idx="5">
                  <c:v>25</c:v>
                </c:pt>
                <c:pt idx="6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6F-4065-B519-261E181BC2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Стипендиаты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7"/>
                <c:pt idx="0">
                  <c:v>ПОСО-21 1/9 Оплачко И.И.</c:v>
                </c:pt>
                <c:pt idx="1">
                  <c:v>ОДЛ-21 1/9 Корженевская А.Г.</c:v>
                </c:pt>
                <c:pt idx="2">
                  <c:v>ПОСО-22 1/9 Лифарь О.Н.</c:v>
                </c:pt>
                <c:pt idx="3">
                  <c:v>ЭК-21 1/11 Деточка С.В.</c:v>
                </c:pt>
                <c:pt idx="4">
                  <c:v>ОДЛ-20 1/9 Зимина Ю.А.</c:v>
                </c:pt>
                <c:pt idx="5">
                  <c:v>ЭК-22 1/11 Рахматулина Е.В.</c:v>
                </c:pt>
                <c:pt idx="6">
                  <c:v>ОДЛ-22 1/9 Тимофеева О.И.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11</c:v>
                </c:pt>
                <c:pt idx="1">
                  <c:v>11</c:v>
                </c:pt>
                <c:pt idx="2">
                  <c:v>10</c:v>
                </c:pt>
                <c:pt idx="3">
                  <c:v>10</c:v>
                </c:pt>
                <c:pt idx="4">
                  <c:v>15</c:v>
                </c:pt>
                <c:pt idx="5">
                  <c:v>24</c:v>
                </c:pt>
                <c:pt idx="6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6F-4065-B519-261E181BC2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6246016"/>
        <c:axId val="136247552"/>
      </c:barChart>
      <c:catAx>
        <c:axId val="1362460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6247552"/>
        <c:crosses val="autoZero"/>
        <c:auto val="1"/>
        <c:lblAlgn val="ctr"/>
        <c:lblOffset val="100"/>
        <c:noMultiLvlLbl val="0"/>
      </c:catAx>
      <c:valAx>
        <c:axId val="13624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6246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95746654428643"/>
          <c:y val="0.27449085342987922"/>
          <c:w val="0.21663405161483679"/>
          <c:h val="0.29226865393487877"/>
        </c:manualLayout>
      </c:layout>
      <c:overlay val="0"/>
      <c:txPr>
        <a:bodyPr/>
        <a:lstStyle/>
        <a:p>
          <a:pPr>
            <a:defRPr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63500">
        <a:schemeClr val="accent2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197787134758096"/>
          <c:y val="2.2109608841798079E-2"/>
          <c:w val="0.40110775679139316"/>
          <c:h val="0.8531683182034907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 семестр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ПОСО-21 1/9 Оплачко И.И.</c:v>
                </c:pt>
                <c:pt idx="1">
                  <c:v>ОДЛ-21 1/9 Корженевская А.Г.</c:v>
                </c:pt>
                <c:pt idx="2">
                  <c:v>ОДЛ-20 1/9 Зимина Ю.А.</c:v>
                </c:pt>
                <c:pt idx="3">
                  <c:v>ЭК-21 1/11 Деточка С.В.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22</c:v>
                </c:pt>
                <c:pt idx="2">
                  <c:v>10</c:v>
                </c:pt>
                <c:pt idx="3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09-4157-97FC-7B53C1C32C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1 семестр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8028272802931003E-2"/>
                  <c:y val="-1.202648781858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09-4157-97FC-7B53C1C32C84}"/>
                </c:ext>
              </c:extLst>
            </c:dLbl>
            <c:dLbl>
              <c:idx val="1"/>
              <c:layout>
                <c:manualLayout>
                  <c:x val="7.9880577488353491E-2"/>
                  <c:y val="-9.6211902548706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09-4157-97FC-7B53C1C32C84}"/>
                </c:ext>
              </c:extLst>
            </c:dLbl>
            <c:dLbl>
              <c:idx val="2"/>
              <c:layout>
                <c:manualLayout>
                  <c:x val="3.6436754643810312E-2"/>
                  <c:y val="-9.6211902548706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09-4157-97FC-7B53C1C32C84}"/>
                </c:ext>
              </c:extLst>
            </c:dLbl>
            <c:dLbl>
              <c:idx val="3"/>
              <c:layout>
                <c:manualLayout>
                  <c:x val="4.4845236484689611E-2"/>
                  <c:y val="-4.8105951274353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09-4157-97FC-7B53C1C32C84}"/>
                </c:ext>
              </c:extLst>
            </c:dLbl>
            <c:dLbl>
              <c:idx val="4"/>
              <c:layout>
                <c:manualLayout>
                  <c:x val="0.10790885029128452"/>
                  <c:y val="-1.202648781858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09-4157-97FC-7B53C1C32C84}"/>
                </c:ext>
              </c:extLst>
            </c:dLbl>
            <c:dLbl>
              <c:idx val="5"/>
              <c:layout>
                <c:manualLayout>
                  <c:x val="5.8859372886155087E-2"/>
                  <c:y val="-2.4052975637176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09-4157-97FC-7B53C1C32C84}"/>
                </c:ext>
              </c:extLst>
            </c:dLbl>
            <c:dLbl>
              <c:idx val="6"/>
              <c:layout>
                <c:manualLayout>
                  <c:x val="7.4274922927767162E-2"/>
                  <c:y val="-7.215892691152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09-4157-97FC-7B53C1C32C84}"/>
                </c:ext>
              </c:extLst>
            </c:dLbl>
            <c:dLbl>
              <c:idx val="7"/>
              <c:layout>
                <c:manualLayout>
                  <c:x val="3.5035341003663907E-2"/>
                  <c:y val="-4.8105951274353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D09-4157-97FC-7B53C1C32C84}"/>
                </c:ext>
              </c:extLst>
            </c:dLbl>
            <c:dLbl>
              <c:idx val="8"/>
              <c:layout>
                <c:manualLayout>
                  <c:x val="6.1662200166448349E-2"/>
                  <c:y val="-9.6211902548706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D09-4157-97FC-7B53C1C32C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ПОСО-21 1/9 Оплачко И.И.</c:v>
                </c:pt>
                <c:pt idx="1">
                  <c:v>ОДЛ-21 1/9 Корженевская А.Г.</c:v>
                </c:pt>
                <c:pt idx="2">
                  <c:v>ОДЛ-20 1/9 Зимина Ю.А.</c:v>
                </c:pt>
                <c:pt idx="3">
                  <c:v>ЭК-21 1/11 Деточка С.В.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</c:v>
                </c:pt>
                <c:pt idx="1">
                  <c:v>11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6D09-4157-97FC-7B53C1C32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752576"/>
        <c:axId val="161754112"/>
      </c:barChart>
      <c:catAx>
        <c:axId val="161752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754112"/>
        <c:crosses val="autoZero"/>
        <c:auto val="1"/>
        <c:lblAlgn val="ctr"/>
        <c:lblOffset val="100"/>
        <c:noMultiLvlLbl val="0"/>
      </c:catAx>
      <c:valAx>
        <c:axId val="16175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1752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95746654428643"/>
          <c:y val="0.27449085342987922"/>
          <c:w val="0.21663405161483679"/>
          <c:h val="0.29226865393487877"/>
        </c:manualLayout>
      </c:layout>
      <c:overlay val="0"/>
      <c:txPr>
        <a:bodyPr/>
        <a:lstStyle/>
        <a:p>
          <a:pPr>
            <a:defRPr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63500">
        <a:schemeClr val="accent2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316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ОДЛ-22 1/9 </c:v>
                </c:pt>
                <c:pt idx="1">
                  <c:v>ПОСО-22 1/9</c:v>
                </c:pt>
                <c:pt idx="2">
                  <c:v>ПОСО-22 2/9 д
</c:v>
                </c:pt>
                <c:pt idx="3">
                  <c:v>ЭК-22 1/11</c:v>
                </c:pt>
                <c:pt idx="4">
                  <c:v>ПОСО-22 3/9д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DE-4070-A00D-4B317FD3C4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-1.6581331561872692E-2"/>
                  <c:y val="9.6709393096522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3C-498A-9354-8FAB8F0BAC5F}"/>
                </c:ext>
              </c:extLst>
            </c:dLbl>
            <c:dLbl>
              <c:idx val="2"/>
              <c:layout>
                <c:manualLayout>
                  <c:x val="0"/>
                  <c:y val="-2.0642932531744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8A-4927-AD86-F9E44D1355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ОДЛ-22 1/9 </c:v>
                </c:pt>
                <c:pt idx="1">
                  <c:v>ПОСО-22 1/9</c:v>
                </c:pt>
                <c:pt idx="2">
                  <c:v>ПОСО-22 2/9 д
</c:v>
                </c:pt>
                <c:pt idx="3">
                  <c:v>ЭК-22 1/11</c:v>
                </c:pt>
                <c:pt idx="4">
                  <c:v>ПОСО-22 3/9д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</c:v>
                </c:pt>
                <c:pt idx="1">
                  <c:v>10</c:v>
                </c:pt>
                <c:pt idx="2">
                  <c:v>1</c:v>
                </c:pt>
                <c:pt idx="3">
                  <c:v>15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DDE-4070-A00D-4B317FD3C4A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2.3213864186621771E-2"/>
                  <c:y val="9.6709393096522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DE-4070-A00D-4B317FD3C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ОДЛ-22 1/9 </c:v>
                </c:pt>
                <c:pt idx="1">
                  <c:v>ПОСО-22 1/9</c:v>
                </c:pt>
                <c:pt idx="2">
                  <c:v>ПОСО-22 2/9 д
</c:v>
                </c:pt>
                <c:pt idx="3">
                  <c:v>ЭК-22 1/11</c:v>
                </c:pt>
                <c:pt idx="4">
                  <c:v>ПОСО-22 3/9д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16</c:v>
                </c:pt>
                <c:pt idx="1">
                  <c:v>15</c:v>
                </c:pt>
                <c:pt idx="2">
                  <c:v>21</c:v>
                </c:pt>
                <c:pt idx="3">
                  <c:v>1</c:v>
                </c:pt>
                <c:pt idx="4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DDE-4070-A00D-4B317FD3C4A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9897597874247153E-2"/>
                  <c:y val="-2.2565525055855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DE-4070-A00D-4B317FD3C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ОДЛ-22 1/9 </c:v>
                </c:pt>
                <c:pt idx="1">
                  <c:v>ПОСО-22 1/9</c:v>
                </c:pt>
                <c:pt idx="2">
                  <c:v>ПОСО-22 2/9 д
</c:v>
                </c:pt>
                <c:pt idx="3">
                  <c:v>ЭК-22 1/11</c:v>
                </c:pt>
                <c:pt idx="4">
                  <c:v>ПОСО-22 3/9д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DDE-4070-A00D-4B317FD3C4A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н/а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125709197959124E-2"/>
                  <c:y val="-6.8809775105815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8A-4927-AD86-F9E44D13551B}"/>
                </c:ext>
              </c:extLst>
            </c:dLbl>
            <c:dLbl>
              <c:idx val="1"/>
              <c:layout>
                <c:manualLayout>
                  <c:x val="5.2814272994897811E-3"/>
                  <c:y val="-5.5047820084652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8A-4927-AD86-F9E44D13551B}"/>
                </c:ext>
              </c:extLst>
            </c:dLbl>
            <c:dLbl>
              <c:idx val="3"/>
              <c:layout>
                <c:manualLayout>
                  <c:x val="-9.6825048626088519E-17"/>
                  <c:y val="-5.5047820084652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8A-4927-AD86-F9E44D1355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ОДЛ-22 1/9 </c:v>
                </c:pt>
                <c:pt idx="1">
                  <c:v>ПОСО-22 1/9</c:v>
                </c:pt>
                <c:pt idx="2">
                  <c:v>ПОСО-22 2/9 д
</c:v>
                </c:pt>
                <c:pt idx="3">
                  <c:v>ЭК-22 1/11</c:v>
                </c:pt>
                <c:pt idx="4">
                  <c:v>ПОСО-22 3/9д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8A-4927-AD86-F9E44D1355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76506240"/>
        <c:axId val="76507776"/>
        <c:axId val="0"/>
      </c:bar3DChart>
      <c:catAx>
        <c:axId val="76506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76507776"/>
        <c:crosses val="autoZero"/>
        <c:auto val="1"/>
        <c:lblAlgn val="ctr"/>
        <c:lblOffset val="100"/>
        <c:noMultiLvlLbl val="0"/>
      </c:catAx>
      <c:valAx>
        <c:axId val="76507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5062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988781342374741"/>
          <c:y val="2.8846151662162971E-2"/>
          <c:w val="0.41646263203364375"/>
          <c:h val="0.8531683182034908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ОДЛ-22 1/9 Тимофеева О.И.</c:v>
                </c:pt>
                <c:pt idx="1">
                  <c:v>ПОСО-22 1/9 Лифарь О.Н. </c:v>
                </c:pt>
                <c:pt idx="2">
                  <c:v>ПОСО-22 2/9д Столащук А.Н.</c:v>
                </c:pt>
                <c:pt idx="3">
                  <c:v>ЭК-22 1/11 Рахматулина Е.В.</c:v>
                </c:pt>
                <c:pt idx="4">
                  <c:v>ПОСО-22 3/9 д Харченко Н.А.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</c:v>
                </c:pt>
                <c:pt idx="1">
                  <c:v>52</c:v>
                </c:pt>
                <c:pt idx="2">
                  <c:v>0</c:v>
                </c:pt>
                <c:pt idx="3">
                  <c:v>66.7</c:v>
                </c:pt>
                <c:pt idx="4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FB-4E5F-BB8F-8CBAFFB809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1.9525051475634901E-2"/>
                  <c:y val="-2.8846151662162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0B-4917-8EFF-DE41B9AC69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ОДЛ-22 1/9 Тимофеева О.И.</c:v>
                </c:pt>
                <c:pt idx="1">
                  <c:v>ПОСО-22 1/9 Лифарь О.Н. </c:v>
                </c:pt>
                <c:pt idx="2">
                  <c:v>ПОСО-22 2/9д Столащук А.Н.</c:v>
                </c:pt>
                <c:pt idx="3">
                  <c:v>ЭК-22 1/11 Рахматулина Е.В.</c:v>
                </c:pt>
                <c:pt idx="4">
                  <c:v>ПОСО-22 3/9 д Харченко Н.А.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88</c:v>
                </c:pt>
                <c:pt idx="1">
                  <c:v>100</c:v>
                </c:pt>
                <c:pt idx="2">
                  <c:v>64</c:v>
                </c:pt>
                <c:pt idx="3">
                  <c:v>88</c:v>
                </c:pt>
                <c:pt idx="4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FB-4E5F-BB8F-8CBAFFB80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401152"/>
        <c:axId val="84423424"/>
        <c:axId val="0"/>
      </c:bar3DChart>
      <c:catAx>
        <c:axId val="84401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423424"/>
        <c:crosses val="autoZero"/>
        <c:auto val="1"/>
        <c:lblAlgn val="ctr"/>
        <c:lblOffset val="100"/>
        <c:noMultiLvlLbl val="0"/>
      </c:catAx>
      <c:valAx>
        <c:axId val="844234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4401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231027839847526"/>
          <c:y val="0"/>
          <c:w val="0.41553862889794851"/>
          <c:h val="0.8795664128940406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ОДЛ-22 1/9 Тимофеева О.И.</c:v>
                </c:pt>
                <c:pt idx="1">
                  <c:v>ПОСО-22 1/9 Лифарь О.Н.</c:v>
                </c:pt>
                <c:pt idx="2">
                  <c:v>ПОСО-22 2/9д Столащук А.Н.</c:v>
                </c:pt>
                <c:pt idx="3">
                  <c:v>Эк-22 1/11 Рахматулина Е.В.</c:v>
                </c:pt>
                <c:pt idx="4">
                  <c:v>ПОСО-22 3/9д Харченко Н.А.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</c:v>
                </c:pt>
                <c:pt idx="1">
                  <c:v>40</c:v>
                </c:pt>
                <c:pt idx="2">
                  <c:v>4</c:v>
                </c:pt>
                <c:pt idx="3">
                  <c:v>96</c:v>
                </c:pt>
                <c:pt idx="4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69-4D9C-B6AC-1FC42F9356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Абс. Усп.,%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1.35845875901048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1D-4BA1-BEA2-F0993B715276}"/>
                </c:ext>
              </c:extLst>
            </c:dLbl>
            <c:dLbl>
              <c:idx val="1"/>
              <c:layout>
                <c:manualLayout>
                  <c:x val="1.3584587590104761E-2"/>
                  <c:y val="5.693405198751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1D-4BA1-BEA2-F0993B715276}"/>
                </c:ext>
              </c:extLst>
            </c:dLbl>
            <c:dLbl>
              <c:idx val="2"/>
              <c:layout>
                <c:manualLayout>
                  <c:x val="1.3584587590104761E-2"/>
                  <c:y val="5.693405198751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1D-4BA1-BEA2-F0993B715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ОДЛ-22 1/9 Тимофеева О.И.</c:v>
                </c:pt>
                <c:pt idx="1">
                  <c:v>ПОСО-22 1/9 Лифарь О.Н.</c:v>
                </c:pt>
                <c:pt idx="2">
                  <c:v>ПОСО-22 2/9д Столащук А.Н.</c:v>
                </c:pt>
                <c:pt idx="3">
                  <c:v>Эк-22 1/11 Рахматулина Е.В.</c:v>
                </c:pt>
                <c:pt idx="4">
                  <c:v>ПОСО-22 3/9д Харченко Н.А.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88</c:v>
                </c:pt>
                <c:pt idx="3">
                  <c:v>100</c:v>
                </c:pt>
                <c:pt idx="4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69-4D9C-B6AC-1FC42F935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463616"/>
        <c:axId val="84465152"/>
        <c:axId val="0"/>
      </c:bar3DChart>
      <c:catAx>
        <c:axId val="844636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465152"/>
        <c:crosses val="autoZero"/>
        <c:auto val="1"/>
        <c:lblAlgn val="ctr"/>
        <c:lblOffset val="100"/>
        <c:noMultiLvlLbl val="0"/>
      </c:catAx>
      <c:valAx>
        <c:axId val="844651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4463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09079583705456"/>
          <c:y val="0.41993682465650933"/>
          <c:w val="0.1853724807111175"/>
          <c:h val="0.43993379467491039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186176142698192E-3"/>
          <c:y val="0.14473245733873191"/>
          <c:w val="0.98364920104050702"/>
          <c:h val="0.6842548498472371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Балл при поступлении</c:v>
                </c:pt>
              </c:strCache>
            </c:strRef>
          </c:tx>
          <c:spPr>
            <a:solidFill>
              <a:srgbClr val="00B050"/>
            </a:solidFill>
            <a:ln w="57150"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ОДЛ-22 1/9</c:v>
                </c:pt>
                <c:pt idx="1">
                  <c:v>ПОСО-22 1/9</c:v>
                </c:pt>
                <c:pt idx="2">
                  <c:v>ПОСО-22 2/9д</c:v>
                </c:pt>
                <c:pt idx="3">
                  <c:v>ЭК-22 1/11</c:v>
                </c:pt>
                <c:pt idx="4">
                  <c:v>ПОСО-22 3/9д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4.3</c:v>
                </c:pt>
                <c:pt idx="1">
                  <c:v>4.5999999999999996</c:v>
                </c:pt>
                <c:pt idx="2">
                  <c:v>3.8</c:v>
                </c:pt>
                <c:pt idx="3">
                  <c:v>4.3</c:v>
                </c:pt>
                <c:pt idx="4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68-49D1-BFC8-35BA2D4922A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Рпезультат КК</c:v>
                </c:pt>
              </c:strCache>
            </c:strRef>
          </c:tx>
          <c:spPr>
            <a:solidFill>
              <a:srgbClr val="FFFF00"/>
            </a:solidFill>
            <a:ln w="57150"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ОДЛ-22 1/9</c:v>
                </c:pt>
                <c:pt idx="1">
                  <c:v>ПОСО-22 1/9</c:v>
                </c:pt>
                <c:pt idx="2">
                  <c:v>ПОСО-22 2/9д</c:v>
                </c:pt>
                <c:pt idx="3">
                  <c:v>ЭК-22 1/11</c:v>
                </c:pt>
                <c:pt idx="4">
                  <c:v>ПОСО-22 3/9д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4</c:v>
                </c:pt>
                <c:pt idx="1">
                  <c:v>4.4000000000000004</c:v>
                </c:pt>
                <c:pt idx="2">
                  <c:v>3.5</c:v>
                </c:pt>
                <c:pt idx="3">
                  <c:v>4.3</c:v>
                </c:pt>
                <c:pt idx="4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68-49D1-BFC8-35BA2D4922A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Результат 1сем.</c:v>
                </c:pt>
              </c:strCache>
            </c:strRef>
          </c:tx>
          <c:spPr>
            <a:solidFill>
              <a:srgbClr val="FF0000"/>
            </a:solidFill>
            <a:ln w="57150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ОДЛ-22 1/9</c:v>
                </c:pt>
                <c:pt idx="1">
                  <c:v>ПОСО-22 1/9</c:v>
                </c:pt>
                <c:pt idx="2">
                  <c:v>ПОСО-22 2/9д</c:v>
                </c:pt>
                <c:pt idx="3">
                  <c:v>ЭК-22 1/11</c:v>
                </c:pt>
                <c:pt idx="4">
                  <c:v>ПОСО-22 3/9д</c:v>
                </c:pt>
              </c:strCache>
            </c:str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4.2</c:v>
                </c:pt>
                <c:pt idx="1">
                  <c:v>4.2</c:v>
                </c:pt>
                <c:pt idx="2">
                  <c:v>3.4</c:v>
                </c:pt>
                <c:pt idx="3">
                  <c:v>4.5999999999999996</c:v>
                </c:pt>
                <c:pt idx="4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68-49D1-BFC8-35BA2D4922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4546304"/>
        <c:axId val="84540416"/>
        <c:axId val="0"/>
      </c:bar3DChart>
      <c:valAx>
        <c:axId val="845404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84546304"/>
        <c:crosses val="autoZero"/>
        <c:crossBetween val="between"/>
      </c:valAx>
      <c:catAx>
        <c:axId val="84546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540416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2.625409282033728E-2"/>
          <c:y val="1.7511854974263087E-2"/>
          <c:w val="0.89843930043861553"/>
          <c:h val="0.15763703026517406"/>
        </c:manualLayout>
      </c:layout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316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ОДЛ-21 1/9 </c:v>
                </c:pt>
                <c:pt idx="1">
                  <c:v>ПОСО-21 1/9</c:v>
                </c:pt>
                <c:pt idx="2">
                  <c:v>ЭК-21 1/11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27-4E6C-9CBA-50E289060A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ОДЛ-21 1/9 </c:v>
                </c:pt>
                <c:pt idx="1">
                  <c:v>ПОСО-21 1/9</c:v>
                </c:pt>
                <c:pt idx="2">
                  <c:v>ЭК-21 1/11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</c:v>
                </c:pt>
                <c:pt idx="1">
                  <c:v>12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27-4E6C-9CBA-50E289060A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1.9897597874247122E-2"/>
                  <c:y val="-3.2236464365507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0F-4A77-A622-6085A892D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ОДЛ-21 1/9 </c:v>
                </c:pt>
                <c:pt idx="1">
                  <c:v>ПОСО-21 1/9</c:v>
                </c:pt>
                <c:pt idx="2">
                  <c:v>ЭК-21 1/11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</c:v>
                </c:pt>
                <c:pt idx="1">
                  <c:v>12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27-4E6C-9CBA-50E289060AC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9897597874247153E-2"/>
                  <c:y val="-2.2565525055855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0F-4A77-A622-6085A892D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ОДЛ-21 1/9 </c:v>
                </c:pt>
                <c:pt idx="1">
                  <c:v>ПОСО-21 1/9</c:v>
                </c:pt>
                <c:pt idx="2">
                  <c:v>ЭК-21 1/11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F27-4E6C-9CBA-50E289060AC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н/а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ОДЛ-21 1/9 </c:v>
                </c:pt>
                <c:pt idx="1">
                  <c:v>ПОСО-21 1/9</c:v>
                </c:pt>
                <c:pt idx="2">
                  <c:v>ЭК-21 1/11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92-4E01-9768-44B850B84E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4592512"/>
        <c:axId val="84594048"/>
        <c:axId val="0"/>
      </c:bar3DChart>
      <c:catAx>
        <c:axId val="84592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84594048"/>
        <c:crosses val="autoZero"/>
        <c:auto val="1"/>
        <c:lblAlgn val="ctr"/>
        <c:lblOffset val="100"/>
        <c:noMultiLvlLbl val="0"/>
      </c:catAx>
      <c:valAx>
        <c:axId val="84594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5925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316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ОДЛ-21 1/9 </c:v>
                </c:pt>
                <c:pt idx="1">
                  <c:v>ПОСО-21 1/9</c:v>
                </c:pt>
                <c:pt idx="2">
                  <c:v>ЭК-21 1/11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DE-4070-A00D-4B317FD3C4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-1.6581331561872692E-2"/>
                  <c:y val="9.6709393096522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3C-498A-9354-8FAB8F0BAC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ОДЛ-21 1/9 </c:v>
                </c:pt>
                <c:pt idx="1">
                  <c:v>ПОСО-21 1/9</c:v>
                </c:pt>
                <c:pt idx="2">
                  <c:v>ЭК-21 1/11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</c:v>
                </c:pt>
                <c:pt idx="1">
                  <c:v>11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DDE-4070-A00D-4B317FD3C4A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2.3213864186621771E-2"/>
                  <c:y val="9.6709393096522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DE-4070-A00D-4B317FD3C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ОДЛ-21 1/9 </c:v>
                </c:pt>
                <c:pt idx="1">
                  <c:v>ПОСО-21 1/9</c:v>
                </c:pt>
                <c:pt idx="2">
                  <c:v>ЭК-21 1/11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DDE-4070-A00D-4B317FD3C4A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9897597874247153E-2"/>
                  <c:y val="-2.2565525055855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DE-4070-A00D-4B317FD3C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ОДЛ-21 1/9 </c:v>
                </c:pt>
                <c:pt idx="1">
                  <c:v>ПОСО-21 1/9</c:v>
                </c:pt>
                <c:pt idx="2">
                  <c:v>ЭК-21 1/11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DDE-4070-A00D-4B317FD3C4A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н/а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ОДЛ-21 1/9 </c:v>
                </c:pt>
                <c:pt idx="1">
                  <c:v>ПОСО-21 1/9</c:v>
                </c:pt>
                <c:pt idx="2">
                  <c:v>ЭК-21 1/11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AA-4D0D-A72E-5E6A6693B8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6647936"/>
        <c:axId val="106649472"/>
        <c:axId val="0"/>
      </c:bar3DChart>
      <c:catAx>
        <c:axId val="106647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106649472"/>
        <c:crosses val="autoZero"/>
        <c:auto val="1"/>
        <c:lblAlgn val="ctr"/>
        <c:lblOffset val="100"/>
        <c:noMultiLvlLbl val="0"/>
      </c:catAx>
      <c:valAx>
        <c:axId val="106649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6479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988781342374741"/>
          <c:y val="2.8846151662162971E-2"/>
          <c:w val="0.41646263203364375"/>
          <c:h val="0.8531683182034908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1.6735758407686926E-2"/>
                  <c:y val="8.6538454986488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76-4017-9AC1-EF3F546458A1}"/>
                </c:ext>
              </c:extLst>
            </c:dLbl>
            <c:dLbl>
              <c:idx val="1"/>
              <c:layout>
                <c:manualLayout>
                  <c:x val="2.5103637611530543E-2"/>
                  <c:y val="-5.28840004601460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76-4017-9AC1-EF3F546458A1}"/>
                </c:ext>
              </c:extLst>
            </c:dLbl>
            <c:dLbl>
              <c:idx val="2"/>
              <c:layout>
                <c:manualLayout>
                  <c:x val="3.068222374742622E-2"/>
                  <c:y val="-8.6538454986488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76-4017-9AC1-EF3F546458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ОДЛ-21 1/9 Корженевскя А.Г</c:v>
                </c:pt>
                <c:pt idx="1">
                  <c:v>ПОСО-21 1/9 Оплачко И.И.</c:v>
                </c:pt>
                <c:pt idx="2">
                  <c:v>ЭК-21 1/11 Деточка С.В.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88</c:v>
                </c:pt>
                <c:pt idx="1">
                  <c:v>52</c:v>
                </c:pt>
                <c:pt idx="2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FB-4E5F-BB8F-8CBAFFB809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1.9525051475634901E-2"/>
                  <c:y val="-2.8846151662162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0B-4917-8EFF-DE41B9AC69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ОДЛ-21 1/9 Корженевскя А.Г</c:v>
                </c:pt>
                <c:pt idx="1">
                  <c:v>ПОСО-21 1/9 Оплачко И.И.</c:v>
                </c:pt>
                <c:pt idx="2">
                  <c:v>ЭК-21 1/11 Деточка С.В.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FB-4E5F-BB8F-8CBAFFB80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6695680"/>
        <c:axId val="106697472"/>
        <c:axId val="0"/>
      </c:bar3DChart>
      <c:catAx>
        <c:axId val="106695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697472"/>
        <c:crosses val="autoZero"/>
        <c:auto val="1"/>
        <c:lblAlgn val="ctr"/>
        <c:lblOffset val="100"/>
        <c:noMultiLvlLbl val="0"/>
      </c:catAx>
      <c:valAx>
        <c:axId val="1066974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6695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9056-B883-420D-9427-74125FB64AB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8423-8FA3-4F50-A4B2-26599BCA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74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9056-B883-420D-9427-74125FB64AB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8423-8FA3-4F50-A4B2-26599BCA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82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9056-B883-420D-9427-74125FB64AB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8423-8FA3-4F50-A4B2-26599BCA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2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9056-B883-420D-9427-74125FB64AB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8423-8FA3-4F50-A4B2-26599BCA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9056-B883-420D-9427-74125FB64AB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8423-8FA3-4F50-A4B2-26599BCA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50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9056-B883-420D-9427-74125FB64AB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8423-8FA3-4F50-A4B2-26599BCA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9056-B883-420D-9427-74125FB64AB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8423-8FA3-4F50-A4B2-26599BCA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96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9056-B883-420D-9427-74125FB64AB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8423-8FA3-4F50-A4B2-26599BCA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7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9056-B883-420D-9427-74125FB64AB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8423-8FA3-4F50-A4B2-26599BCA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96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9056-B883-420D-9427-74125FB64AB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8423-8FA3-4F50-A4B2-26599BCA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12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9056-B883-420D-9427-74125FB64AB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8423-8FA3-4F50-A4B2-26599BCA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24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D9056-B883-420D-9427-74125FB64AB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A8423-8FA3-4F50-A4B2-26599BCA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29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59875" cy="687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01203" y="442485"/>
            <a:ext cx="2280664" cy="224846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1" y="3383281"/>
            <a:ext cx="9143999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Результаты учебной деятельности за 1 семестр 2022 – 2023 учебный год</a:t>
            </a:r>
          </a:p>
          <a:p>
            <a:pPr algn="ctr"/>
            <a:endParaRPr lang="ru-RU" altLang="ru-RU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altLang="ru-RU" sz="3600" b="1" dirty="0"/>
              <a:t>Письменная Ольга Юрьевна</a:t>
            </a:r>
          </a:p>
          <a:p>
            <a:pPr algn="ctr"/>
            <a:r>
              <a:rPr lang="ru-RU" altLang="ru-RU" sz="3200" b="1" dirty="0"/>
              <a:t>(отделение социально – экономических дисциплин)</a:t>
            </a:r>
          </a:p>
        </p:txBody>
      </p:sp>
      <p:pic>
        <p:nvPicPr>
          <p:cNvPr id="5" name="Рисунок 4" descr="C:\Users\User\Desktop\1 001.jpg"/>
          <p:cNvPicPr/>
          <p:nvPr/>
        </p:nvPicPr>
        <p:blipFill>
          <a:blip r:embed="rId4" cstate="print"/>
          <a:srcRect l="30911" t="25319" r="24491" b="51990"/>
          <a:stretch>
            <a:fillRect/>
          </a:stretch>
        </p:blipFill>
        <p:spPr bwMode="auto">
          <a:xfrm rot="10800000">
            <a:off x="5377877" y="548638"/>
            <a:ext cx="3303896" cy="203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2586956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70D4D39-DF55-465D-974E-D45D2FA2ABE0}"/>
              </a:ext>
            </a:extLst>
          </p:cNvPr>
          <p:cNvSpPr/>
          <p:nvPr/>
        </p:nvSpPr>
        <p:spPr>
          <a:xfrm>
            <a:off x="229102" y="321270"/>
            <a:ext cx="4726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3 КУРСА ЗА 2 СЕМЕСТР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D413485-6B0C-4C19-9184-9D0D0F0D489F}"/>
              </a:ext>
            </a:extLst>
          </p:cNvPr>
          <p:cNvSpPr/>
          <p:nvPr/>
        </p:nvSpPr>
        <p:spPr>
          <a:xfrm>
            <a:off x="4425295" y="321270"/>
            <a:ext cx="4347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3 КУРСА ЗА 1 СЕМЕСТР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2022 – 2023 уч. года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17237052"/>
              </p:ext>
            </p:extLst>
          </p:nvPr>
        </p:nvGraphicFramePr>
        <p:xfrm>
          <a:off x="280363" y="1985554"/>
          <a:ext cx="3855538" cy="3475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01736" y="5701498"/>
            <a:ext cx="794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ОДЛ-20 1/9 Зимина Ю.А.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DF868851-F680-48E6-8281-6E61FF32D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0255046"/>
              </p:ext>
            </p:extLst>
          </p:nvPr>
        </p:nvGraphicFramePr>
        <p:xfrm>
          <a:off x="4543866" y="1776549"/>
          <a:ext cx="4128866" cy="368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43082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9816"/>
            <a:ext cx="916916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ACD9F79-99A0-4B8E-B480-90ED94DBC3BD}"/>
              </a:ext>
            </a:extLst>
          </p:cNvPr>
          <p:cNvSpPr/>
          <p:nvPr/>
        </p:nvSpPr>
        <p:spPr>
          <a:xfrm>
            <a:off x="204987" y="273893"/>
            <a:ext cx="893901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rgbClr val="CC33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ГРУППЕ 3 КУРСА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40861485"/>
              </p:ext>
            </p:extLst>
          </p:nvPr>
        </p:nvGraphicFramePr>
        <p:xfrm>
          <a:off x="25167" y="2339047"/>
          <a:ext cx="4202885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33425177"/>
              </p:ext>
            </p:extLst>
          </p:nvPr>
        </p:nvGraphicFramePr>
        <p:xfrm>
          <a:off x="3967089" y="2424614"/>
          <a:ext cx="4790049" cy="4250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EA643D-D6E3-4C6D-B510-06DA5374E79D}"/>
              </a:ext>
            </a:extLst>
          </p:cNvPr>
          <p:cNvSpPr txBox="1"/>
          <p:nvPr/>
        </p:nvSpPr>
        <p:spPr>
          <a:xfrm>
            <a:off x="958442" y="1645920"/>
            <a:ext cx="2924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семестр 2021 – 2022 уч. год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F7E86F-6A39-4808-805C-8E773C09493B}"/>
              </a:ext>
            </a:extLst>
          </p:cNvPr>
          <p:cNvSpPr txBox="1"/>
          <p:nvPr/>
        </p:nvSpPr>
        <p:spPr>
          <a:xfrm>
            <a:off x="5609833" y="1632857"/>
            <a:ext cx="309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семестр 2022-2023 уч. год</a:t>
            </a:r>
          </a:p>
        </p:txBody>
      </p:sp>
    </p:spTree>
    <p:extLst>
      <p:ext uri="{BB962C8B-B14F-4D97-AF65-F5344CB8AC3E}">
        <p14:creationId xmlns:p14="http://schemas.microsoft.com/office/powerpoint/2010/main" val="1596820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22" y="0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70D4D39-DF55-465D-974E-D45D2FA2ABE0}"/>
              </a:ext>
            </a:extLst>
          </p:cNvPr>
          <p:cNvSpPr/>
          <p:nvPr/>
        </p:nvSpPr>
        <p:spPr>
          <a:xfrm>
            <a:off x="204988" y="321270"/>
            <a:ext cx="3979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3 КУРСА ЗА 2 СЕМЕСТР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D413485-6B0C-4C19-9184-9D0D0F0D489F}"/>
              </a:ext>
            </a:extLst>
          </p:cNvPr>
          <p:cNvSpPr/>
          <p:nvPr/>
        </p:nvSpPr>
        <p:spPr>
          <a:xfrm>
            <a:off x="5016817" y="321270"/>
            <a:ext cx="3755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КОНТРОЛЯ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КАЧЕСТВА СТУДЕНТОВ 3 КУРСА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32919239"/>
              </p:ext>
            </p:extLst>
          </p:nvPr>
        </p:nvGraphicFramePr>
        <p:xfrm>
          <a:off x="280363" y="1521599"/>
          <a:ext cx="4195486" cy="3520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6148" y="5613300"/>
            <a:ext cx="8326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ПОСО-20 1/9 - Зайцева В.Н.                       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ПОСО-20 2/9д -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Плюто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Н.Е.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EC81E2D2-FC25-4070-B216-A2509F43E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1671499"/>
              </p:ext>
            </p:extLst>
          </p:nvPr>
        </p:nvGraphicFramePr>
        <p:xfrm>
          <a:off x="4863034" y="1380384"/>
          <a:ext cx="4083067" cy="372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81244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166" cy="727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ACD9F79-99A0-4B8E-B480-90ED94DBC3BD}"/>
              </a:ext>
            </a:extLst>
          </p:cNvPr>
          <p:cNvSpPr/>
          <p:nvPr/>
        </p:nvSpPr>
        <p:spPr>
          <a:xfrm>
            <a:off x="144696" y="273893"/>
            <a:ext cx="874206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rgbClr val="CC33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3 КУРСА</a:t>
            </a:r>
            <a:endParaRPr lang="ru-RU" sz="2400" dirty="0">
              <a:solidFill>
                <a:srgbClr val="CC33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21098539"/>
              </p:ext>
            </p:extLst>
          </p:nvPr>
        </p:nvGraphicFramePr>
        <p:xfrm>
          <a:off x="25167" y="2339047"/>
          <a:ext cx="4202885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59847423"/>
              </p:ext>
            </p:extLst>
          </p:nvPr>
        </p:nvGraphicFramePr>
        <p:xfrm>
          <a:off x="3967089" y="2424614"/>
          <a:ext cx="4790049" cy="4250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EA643D-D6E3-4C6D-B510-06DA5374E79D}"/>
              </a:ext>
            </a:extLst>
          </p:cNvPr>
          <p:cNvSpPr txBox="1"/>
          <p:nvPr/>
        </p:nvSpPr>
        <p:spPr>
          <a:xfrm>
            <a:off x="633046" y="1724297"/>
            <a:ext cx="308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семестр 2021 -2022 уч. год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F7E86F-6A39-4808-805C-8E773C09493B}"/>
              </a:ext>
            </a:extLst>
          </p:cNvPr>
          <p:cNvSpPr txBox="1"/>
          <p:nvPr/>
        </p:nvSpPr>
        <p:spPr>
          <a:xfrm>
            <a:off x="4927210" y="1763486"/>
            <a:ext cx="302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</a:t>
            </a:r>
          </a:p>
        </p:txBody>
      </p:sp>
    </p:spTree>
    <p:extLst>
      <p:ext uri="{BB962C8B-B14F-4D97-AF65-F5344CB8AC3E}">
        <p14:creationId xmlns:p14="http://schemas.microsoft.com/office/powerpoint/2010/main" val="119368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44DE690-70FF-4BF2-979C-BAD73537684E}"/>
              </a:ext>
            </a:extLst>
          </p:cNvPr>
          <p:cNvSpPr/>
          <p:nvPr/>
        </p:nvSpPr>
        <p:spPr>
          <a:xfrm>
            <a:off x="241160" y="175712"/>
            <a:ext cx="8681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АБСОЛЮТНАЯ И КАЧЕСТВЕННАЯ УСПЕВАЕМОСТЬ</a:t>
            </a:r>
            <a:endParaRPr lang="ru-RU" b="1" dirty="0">
              <a:solidFill>
                <a:srgbClr val="CC33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отделению</a:t>
            </a:r>
            <a:endParaRPr lang="ru-RU" b="1" dirty="0">
              <a:solidFill>
                <a:srgbClr val="CC33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45840647"/>
              </p:ext>
            </p:extLst>
          </p:nvPr>
        </p:nvGraphicFramePr>
        <p:xfrm>
          <a:off x="367535" y="1436914"/>
          <a:ext cx="8470994" cy="5066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3654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6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2"/>
          <p:cNvSpPr>
            <a:spLocks/>
          </p:cNvSpPr>
          <p:nvPr/>
        </p:nvSpPr>
        <p:spPr bwMode="auto">
          <a:xfrm>
            <a:off x="250825" y="182881"/>
            <a:ext cx="8713788" cy="96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dirty="0">
                <a:solidFill>
                  <a:srgbClr val="CC3300"/>
                </a:solidFill>
                <a:latin typeface="Calibri" pitchFamily="34" charset="0"/>
              </a:rPr>
              <a:t>Назначена стипендия в 1 семестре</a:t>
            </a:r>
            <a:endParaRPr lang="ru-RU" sz="3200" b="1" dirty="0">
              <a:solidFill>
                <a:srgbClr val="CC3300"/>
              </a:solidFill>
              <a:latin typeface="Calibri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33615286"/>
              </p:ext>
            </p:extLst>
          </p:nvPr>
        </p:nvGraphicFramePr>
        <p:xfrm>
          <a:off x="163130" y="1263651"/>
          <a:ext cx="8365180" cy="528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7028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6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2"/>
          <p:cNvSpPr>
            <a:spLocks/>
          </p:cNvSpPr>
          <p:nvPr/>
        </p:nvSpPr>
        <p:spPr bwMode="auto">
          <a:xfrm>
            <a:off x="250825" y="260350"/>
            <a:ext cx="871378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dirty="0">
                <a:solidFill>
                  <a:srgbClr val="CC3300"/>
                </a:solidFill>
                <a:latin typeface="Calibri" pitchFamily="34" charset="0"/>
              </a:rPr>
              <a:t>Количество студентов, получающих стипендию</a:t>
            </a:r>
          </a:p>
          <a:p>
            <a:pPr algn="ctr" eaLnBrk="0" hangingPunct="0"/>
            <a:r>
              <a:rPr lang="ru-RU" sz="2800" b="1" dirty="0">
                <a:solidFill>
                  <a:srgbClr val="CC3300"/>
                </a:solidFill>
                <a:latin typeface="Calibri" pitchFamily="34" charset="0"/>
              </a:rPr>
              <a:t>в сравнении со 2 семестром </a:t>
            </a:r>
            <a:endParaRPr lang="ru-RU" sz="3200" b="1" dirty="0">
              <a:solidFill>
                <a:srgbClr val="CC3300"/>
              </a:solidFill>
              <a:latin typeface="Calibri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02956817"/>
              </p:ext>
            </p:extLst>
          </p:nvPr>
        </p:nvGraphicFramePr>
        <p:xfrm>
          <a:off x="250825" y="1577988"/>
          <a:ext cx="8365180" cy="528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3418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37625" y="6019313"/>
            <a:ext cx="4027379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286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студентов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54213737"/>
              </p:ext>
            </p:extLst>
          </p:nvPr>
        </p:nvGraphicFramePr>
        <p:xfrm>
          <a:off x="760844" y="450762"/>
          <a:ext cx="7751100" cy="5179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600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89"/>
            <a:ext cx="9144000" cy="707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D413485-6B0C-4C19-9184-9D0D0F0D489F}"/>
              </a:ext>
            </a:extLst>
          </p:cNvPr>
          <p:cNvSpPr/>
          <p:nvPr/>
        </p:nvSpPr>
        <p:spPr>
          <a:xfrm>
            <a:off x="4268540" y="587830"/>
            <a:ext cx="4714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1 КУРСА ЗА 1 СЕМЕСТР  2022 – 2023 уч. года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24339445"/>
              </p:ext>
            </p:extLst>
          </p:nvPr>
        </p:nvGraphicFramePr>
        <p:xfrm>
          <a:off x="280363" y="1521599"/>
          <a:ext cx="3988177" cy="3691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7335" y="5346738"/>
            <a:ext cx="857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ОДЛ-22 1/9        - Тимофеева О.И.          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ПОСО-22 2/9д  -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Столащук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А.Н.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ПОСО-22 1/9    -  Лифарь О.Н.               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ЭК-22 1/11 -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Рахматулина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Е.В.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ПОСО-22 3/9д –  Харченко Н.А.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DF868851-F680-48E6-8281-6E61FF32D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2426724"/>
              </p:ext>
            </p:extLst>
          </p:nvPr>
        </p:nvGraphicFramePr>
        <p:xfrm>
          <a:off x="4543867" y="1521599"/>
          <a:ext cx="4439359" cy="3691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9392" y="548640"/>
            <a:ext cx="4160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КОНТРОЛЯ КАЧЕСТВА СТУДЕНТОВ 1 КУРСА</a:t>
            </a:r>
          </a:p>
        </p:txBody>
      </p:sp>
    </p:spTree>
    <p:extLst>
      <p:ext uri="{BB962C8B-B14F-4D97-AF65-F5344CB8AC3E}">
        <p14:creationId xmlns:p14="http://schemas.microsoft.com/office/powerpoint/2010/main" val="1880982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165" y="16778"/>
            <a:ext cx="9169166" cy="722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ACD9F79-99A0-4B8E-B480-90ED94DBC3BD}"/>
              </a:ext>
            </a:extLst>
          </p:cNvPr>
          <p:cNvSpPr/>
          <p:nvPr/>
        </p:nvSpPr>
        <p:spPr>
          <a:xfrm>
            <a:off x="265277" y="273893"/>
            <a:ext cx="870589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rgbClr val="CC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1 КУРСА ПО РЕЗУЛЬТАТАМ КК и 1 СЕМЕСТРА 2022-2023 уч. год</a:t>
            </a:r>
            <a:endParaRPr lang="ru-RU" sz="2400" dirty="0">
              <a:solidFill>
                <a:srgbClr val="CC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13330590"/>
              </p:ext>
            </p:extLst>
          </p:nvPr>
        </p:nvGraphicFramePr>
        <p:xfrm>
          <a:off x="25167" y="2339047"/>
          <a:ext cx="4706224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15375800"/>
              </p:ext>
            </p:extLst>
          </p:nvPr>
        </p:nvGraphicFramePr>
        <p:xfrm>
          <a:off x="3967089" y="2424614"/>
          <a:ext cx="4790049" cy="4250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EA643D-D6E3-4C6D-B510-06DA5374E79D}"/>
              </a:ext>
            </a:extLst>
          </p:cNvPr>
          <p:cNvSpPr txBox="1"/>
          <p:nvPr/>
        </p:nvSpPr>
        <p:spPr>
          <a:xfrm>
            <a:off x="602902" y="2055282"/>
            <a:ext cx="2580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F7E86F-6A39-4808-805C-8E773C09493B}"/>
              </a:ext>
            </a:extLst>
          </p:cNvPr>
          <p:cNvSpPr txBox="1"/>
          <p:nvPr/>
        </p:nvSpPr>
        <p:spPr>
          <a:xfrm>
            <a:off x="5312168" y="1969714"/>
            <a:ext cx="251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семестр</a:t>
            </a:r>
          </a:p>
        </p:txBody>
      </p:sp>
    </p:spTree>
    <p:extLst>
      <p:ext uri="{BB962C8B-B14F-4D97-AF65-F5344CB8AC3E}">
        <p14:creationId xmlns:p14="http://schemas.microsoft.com/office/powerpoint/2010/main" val="297401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741" y="365126"/>
            <a:ext cx="859737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Средний балл успеваемости групп </a:t>
            </a:r>
            <a:b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1 курса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854451"/>
              </p:ext>
            </p:extLst>
          </p:nvPr>
        </p:nvGraphicFramePr>
        <p:xfrm>
          <a:off x="168813" y="1825625"/>
          <a:ext cx="8681776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2607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779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70D4D39-DF55-465D-974E-D45D2FA2ABE0}"/>
              </a:ext>
            </a:extLst>
          </p:cNvPr>
          <p:cNvSpPr/>
          <p:nvPr/>
        </p:nvSpPr>
        <p:spPr>
          <a:xfrm>
            <a:off x="192929" y="321270"/>
            <a:ext cx="40032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 КУРСА ЗА 2 СЕМЕСТР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D413485-6B0C-4C19-9184-9D0D0F0D489F}"/>
              </a:ext>
            </a:extLst>
          </p:cNvPr>
          <p:cNvSpPr/>
          <p:nvPr/>
        </p:nvSpPr>
        <p:spPr>
          <a:xfrm>
            <a:off x="4750862" y="321269"/>
            <a:ext cx="4021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 КУРСА ЗА 1 СЕМЕСТР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2022 – 2023 уч. года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70041320"/>
              </p:ext>
            </p:extLst>
          </p:nvPr>
        </p:nvGraphicFramePr>
        <p:xfrm>
          <a:off x="280363" y="1521599"/>
          <a:ext cx="3855538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7625" y="5701497"/>
            <a:ext cx="4232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ОДЛ-21 1/9        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Корженевская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А.Г.                    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ПОСО-21 1/9    -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Оплачко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И.И.                      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ЭК-21 1/11         - Деточка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С.В.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DF868851-F680-48E6-8281-6E61FF32D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2185884"/>
              </p:ext>
            </p:extLst>
          </p:nvPr>
        </p:nvGraphicFramePr>
        <p:xfrm>
          <a:off x="4543866" y="1521599"/>
          <a:ext cx="4128866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164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166" cy="722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ACD9F79-99A0-4B8E-B480-90ED94DBC3BD}"/>
              </a:ext>
            </a:extLst>
          </p:cNvPr>
          <p:cNvSpPr/>
          <p:nvPr/>
        </p:nvSpPr>
        <p:spPr>
          <a:xfrm>
            <a:off x="361742" y="273893"/>
            <a:ext cx="858531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rgbClr val="CC33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2 КУРСА</a:t>
            </a:r>
            <a:endParaRPr lang="ru-RU" sz="2400" dirty="0">
              <a:solidFill>
                <a:srgbClr val="CC33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23709814"/>
              </p:ext>
            </p:extLst>
          </p:nvPr>
        </p:nvGraphicFramePr>
        <p:xfrm>
          <a:off x="25167" y="2339047"/>
          <a:ext cx="4202885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14103753"/>
              </p:ext>
            </p:extLst>
          </p:nvPr>
        </p:nvGraphicFramePr>
        <p:xfrm>
          <a:off x="3967089" y="2424614"/>
          <a:ext cx="4790049" cy="4250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EA643D-D6E3-4C6D-B510-06DA5374E79D}"/>
              </a:ext>
            </a:extLst>
          </p:cNvPr>
          <p:cNvSpPr txBox="1"/>
          <p:nvPr/>
        </p:nvSpPr>
        <p:spPr>
          <a:xfrm>
            <a:off x="633046" y="1750423"/>
            <a:ext cx="308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семестр 2021 -2022 уч. год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F7E86F-6A39-4808-805C-8E773C09493B}"/>
              </a:ext>
            </a:extLst>
          </p:cNvPr>
          <p:cNvSpPr txBox="1"/>
          <p:nvPr/>
        </p:nvSpPr>
        <p:spPr>
          <a:xfrm>
            <a:off x="5285936" y="1763486"/>
            <a:ext cx="302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семестр 2022-2023 уч. год</a:t>
            </a:r>
          </a:p>
        </p:txBody>
      </p:sp>
    </p:spTree>
    <p:extLst>
      <p:ext uri="{BB962C8B-B14F-4D97-AF65-F5344CB8AC3E}">
        <p14:creationId xmlns:p14="http://schemas.microsoft.com/office/powerpoint/2010/main" val="1382952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70D4D39-DF55-465D-974E-D45D2FA2ABE0}"/>
              </a:ext>
            </a:extLst>
          </p:cNvPr>
          <p:cNvSpPr/>
          <p:nvPr/>
        </p:nvSpPr>
        <p:spPr>
          <a:xfrm>
            <a:off x="156754" y="321270"/>
            <a:ext cx="3918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2 КУРСА ЗА 2 СЕМЕСТР 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D413485-6B0C-4C19-9184-9D0D0F0D489F}"/>
              </a:ext>
            </a:extLst>
          </p:cNvPr>
          <p:cNvSpPr/>
          <p:nvPr/>
        </p:nvSpPr>
        <p:spPr>
          <a:xfrm>
            <a:off x="4497643" y="321270"/>
            <a:ext cx="42748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ИТОГИ КОНТРОЛЯ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КАЧЕСТВА СТУДЕНТОВ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КУРСА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75705354"/>
              </p:ext>
            </p:extLst>
          </p:nvPr>
        </p:nvGraphicFramePr>
        <p:xfrm>
          <a:off x="280363" y="1521599"/>
          <a:ext cx="3855538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01736" y="5701498"/>
            <a:ext cx="794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ПОСО-21 1/11 –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Теницкая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А.В.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DF868851-F680-48E6-8281-6E61FF32D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0083711"/>
              </p:ext>
            </p:extLst>
          </p:nvPr>
        </p:nvGraphicFramePr>
        <p:xfrm>
          <a:off x="4543866" y="1521599"/>
          <a:ext cx="4128866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51235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1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ACD9F79-99A0-4B8E-B480-90ED94DBC3BD}"/>
              </a:ext>
            </a:extLst>
          </p:cNvPr>
          <p:cNvSpPr/>
          <p:nvPr/>
        </p:nvSpPr>
        <p:spPr>
          <a:xfrm>
            <a:off x="265277" y="273893"/>
            <a:ext cx="887872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rgbClr val="CC33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ГРУППЫ 2 КУРСА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29925688"/>
              </p:ext>
            </p:extLst>
          </p:nvPr>
        </p:nvGraphicFramePr>
        <p:xfrm>
          <a:off x="0" y="1764281"/>
          <a:ext cx="4202885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03744805"/>
              </p:ext>
            </p:extLst>
          </p:nvPr>
        </p:nvGraphicFramePr>
        <p:xfrm>
          <a:off x="3967089" y="2220686"/>
          <a:ext cx="4790049" cy="406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EA643D-D6E3-4C6D-B510-06DA5374E79D}"/>
              </a:ext>
            </a:extLst>
          </p:cNvPr>
          <p:cNvSpPr txBox="1"/>
          <p:nvPr/>
        </p:nvSpPr>
        <p:spPr>
          <a:xfrm>
            <a:off x="958442" y="1619794"/>
            <a:ext cx="272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семестр 2021-2022 уч. год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F7E86F-6A39-4808-805C-8E773C09493B}"/>
              </a:ext>
            </a:extLst>
          </p:cNvPr>
          <p:cNvSpPr txBox="1"/>
          <p:nvPr/>
        </p:nvSpPr>
        <p:spPr>
          <a:xfrm>
            <a:off x="5609833" y="1554480"/>
            <a:ext cx="298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</a:t>
            </a:r>
          </a:p>
        </p:txBody>
      </p:sp>
    </p:spTree>
    <p:extLst>
      <p:ext uri="{BB962C8B-B14F-4D97-AF65-F5344CB8AC3E}">
        <p14:creationId xmlns:p14="http://schemas.microsoft.com/office/powerpoint/2010/main" val="10070619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444</Words>
  <Application>Microsoft Office PowerPoint</Application>
  <PresentationFormat>Экран (4:3)</PresentationFormat>
  <Paragraphs>108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Средний балл успеваемости групп  1 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WorldSkills RUSSIA:</vt:lpstr>
      <vt:lpstr>Цель WorldSkills RUSSIA: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Svetik</dc:creator>
  <cp:lastModifiedBy>Svetik</cp:lastModifiedBy>
  <cp:revision>2</cp:revision>
  <dcterms:created xsi:type="dcterms:W3CDTF">2023-03-15T19:20:42Z</dcterms:created>
  <dcterms:modified xsi:type="dcterms:W3CDTF">2023-03-15T19:23:05Z</dcterms:modified>
</cp:coreProperties>
</file>