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B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838854895460054E-2"/>
          <c:y val="4.4057617797775367E-2"/>
          <c:w val="0.81524373694774221"/>
          <c:h val="0.757970737083280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 -19 1/9                 Столащук А.Н.</c:v>
                </c:pt>
                <c:pt idx="1">
                  <c:v>ОДЛ 19-1/9            Барташенко М.Ю.</c:v>
                </c:pt>
                <c:pt idx="2">
                  <c:v>ЭК-19 1/11                Деточка С.В.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 и 5"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 -19 1/9                 Столащук А.Н.</c:v>
                </c:pt>
                <c:pt idx="1">
                  <c:v>ОДЛ 19-1/9            Барташенко М.Ю.</c:v>
                </c:pt>
                <c:pt idx="2">
                  <c:v>ЭК-19 1/11                Деточка С.В.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 -19 1/9                 Столащук А.Н.</c:v>
                </c:pt>
                <c:pt idx="1">
                  <c:v>ОДЛ 19-1/9            Барташенко М.Ю.</c:v>
                </c:pt>
                <c:pt idx="2">
                  <c:v>ЭК-19 1/11                Деточка С.В.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</c:v>
                </c:pt>
                <c:pt idx="1">
                  <c:v>20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 -19 1/9                 Столащук А.Н.</c:v>
                </c:pt>
                <c:pt idx="1">
                  <c:v>ОДЛ 19-1/9            Барташенко М.Ю.</c:v>
                </c:pt>
                <c:pt idx="2">
                  <c:v>ЭК-19 1/11                Деточка С.В.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"н/я"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 -19 1/9                 Столащук А.Н.</c:v>
                </c:pt>
                <c:pt idx="1">
                  <c:v>ОДЛ 19-1/9            Барташенко М.Ю.</c:v>
                </c:pt>
                <c:pt idx="2">
                  <c:v>ЭК-19 1/11                Деточка С.В.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1046400"/>
        <c:axId val="171047936"/>
        <c:axId val="0"/>
      </c:bar3DChart>
      <c:catAx>
        <c:axId val="17104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>
                <a:solidFill>
                  <a:schemeClr val="accent5">
                    <a:lumMod val="75000"/>
                  </a:schemeClr>
                </a:solidFill>
              </a:defRPr>
            </a:pPr>
            <a:endParaRPr lang="ru-RU"/>
          </a:p>
        </c:txPr>
        <c:crossAx val="171047936"/>
        <c:crosses val="autoZero"/>
        <c:auto val="1"/>
        <c:lblAlgn val="ctr"/>
        <c:lblOffset val="100"/>
        <c:noMultiLvlLbl val="0"/>
      </c:catAx>
      <c:valAx>
        <c:axId val="171047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71046400"/>
        <c:crosses val="autoZero"/>
        <c:crossBetween val="between"/>
      </c:valAx>
      <c:spPr>
        <a:noFill/>
      </c:spPr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h="0"/>
    </a:sp3d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67899637456711059"/>
          <c:h val="0.910339297320246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Лист1!$C$2:$C$5</c:f>
            </c:numRef>
          </c:val>
          <c:shape val="box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87232"/>
        <c:axId val="5088768"/>
        <c:axId val="0"/>
      </c:bar3DChart>
      <c:catAx>
        <c:axId val="508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88768"/>
        <c:crosses val="autoZero"/>
        <c:auto val="1"/>
        <c:lblAlgn val="ctr"/>
        <c:lblOffset val="100"/>
        <c:noMultiLvlLbl val="0"/>
      </c:catAx>
      <c:valAx>
        <c:axId val="5088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0872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480305846803521"/>
          <c:y val="2.8096226256476512E-2"/>
          <c:w val="0.44458969658947617"/>
          <c:h val="0.897385019663336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сентябрь-октябрь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ОДЛ-19 1/9 Барташенко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560</c:v>
                </c:pt>
                <c:pt idx="1">
                  <c:v>632</c:v>
                </c:pt>
                <c:pt idx="2">
                  <c:v>170</c:v>
                </c:pt>
                <c:pt idx="3">
                  <c:v>1158</c:v>
                </c:pt>
                <c:pt idx="4">
                  <c:v>438</c:v>
                </c:pt>
                <c:pt idx="5">
                  <c:v>1282</c:v>
                </c:pt>
                <c:pt idx="6">
                  <c:v>1384</c:v>
                </c:pt>
                <c:pt idx="7">
                  <c:v>808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ноябрь-декабрь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ОДЛ-19 1/9 Барташенко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162</c:v>
                </c:pt>
                <c:pt idx="1">
                  <c:v>590</c:v>
                </c:pt>
                <c:pt idx="2">
                  <c:v>186</c:v>
                </c:pt>
                <c:pt idx="3">
                  <c:v>780</c:v>
                </c:pt>
                <c:pt idx="4">
                  <c:v>140</c:v>
                </c:pt>
                <c:pt idx="5">
                  <c:v>1056</c:v>
                </c:pt>
                <c:pt idx="6">
                  <c:v>812</c:v>
                </c:pt>
                <c:pt idx="7">
                  <c:v>570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ОДЛ-19 1/9 Барташенко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Лист1!$D$2:$D$9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ОДЛ-19 1/9 Барташенко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Лист1!$E$2:$E$9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17600"/>
        <c:axId val="32619136"/>
      </c:barChart>
      <c:catAx>
        <c:axId val="32617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2619136"/>
        <c:crosses val="autoZero"/>
        <c:auto val="1"/>
        <c:lblAlgn val="ctr"/>
        <c:lblOffset val="100"/>
        <c:noMultiLvlLbl val="0"/>
      </c:catAx>
      <c:valAx>
        <c:axId val="3261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6176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2559929803018306"/>
          <c:y val="0.26057952639858672"/>
          <c:w val="0.16528941753282508"/>
          <c:h val="0.46351573288111214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23468024915845"/>
          <c:y val="2.8956152467304628E-2"/>
          <c:w val="0.40038909875420781"/>
          <c:h val="0.894244337693821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сентябрь-октябрь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ОДЛ-19 1/9 Бартащенко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130</c:v>
                </c:pt>
                <c:pt idx="1">
                  <c:v>54</c:v>
                </c:pt>
                <c:pt idx="2">
                  <c:v>48</c:v>
                </c:pt>
                <c:pt idx="3">
                  <c:v>0</c:v>
                </c:pt>
                <c:pt idx="4">
                  <c:v>284</c:v>
                </c:pt>
                <c:pt idx="5">
                  <c:v>144</c:v>
                </c:pt>
                <c:pt idx="6">
                  <c:v>0</c:v>
                </c:pt>
                <c:pt idx="7">
                  <c:v>482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ноябрь-декабрь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ОДЛ-19 1/9 Бартащенко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248</c:v>
                </c:pt>
                <c:pt idx="1">
                  <c:v>86</c:v>
                </c:pt>
                <c:pt idx="2">
                  <c:v>90</c:v>
                </c:pt>
                <c:pt idx="3">
                  <c:v>0</c:v>
                </c:pt>
                <c:pt idx="4">
                  <c:v>0</c:v>
                </c:pt>
                <c:pt idx="5">
                  <c:v>84</c:v>
                </c:pt>
                <c:pt idx="6">
                  <c:v>36</c:v>
                </c:pt>
                <c:pt idx="7">
                  <c:v>294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ОДЛ-19 1/9 Бартащенко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Лист1!$D$2:$D$9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ОДЛ-19 1/9 Бартащенко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Лист1!$E$2:$E$9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318272"/>
        <c:axId val="191332352"/>
      </c:barChart>
      <c:catAx>
        <c:axId val="1913182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91332352"/>
        <c:crosses val="autoZero"/>
        <c:auto val="1"/>
        <c:lblAlgn val="ctr"/>
        <c:lblOffset val="100"/>
        <c:noMultiLvlLbl val="0"/>
      </c:catAx>
      <c:valAx>
        <c:axId val="19133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131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413574101346474"/>
          <c:y val="0.25417988382717005"/>
          <c:w val="0.19732371651568978"/>
          <c:h val="0.49164023234565979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18069831321424"/>
          <c:y val="3.0619914285618097E-2"/>
          <c:w val="0.65755480217750562"/>
          <c:h val="0.49367436701598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уважительная причина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ОДЛ-19 1/9 Барташенко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722</c:v>
                </c:pt>
                <c:pt idx="1">
                  <c:v>1222</c:v>
                </c:pt>
                <c:pt idx="2">
                  <c:v>356</c:v>
                </c:pt>
                <c:pt idx="3">
                  <c:v>1938</c:v>
                </c:pt>
                <c:pt idx="4">
                  <c:v>578</c:v>
                </c:pt>
                <c:pt idx="5">
                  <c:v>2338</c:v>
                </c:pt>
                <c:pt idx="6">
                  <c:v>2196</c:v>
                </c:pt>
                <c:pt idx="7">
                  <c:v>1378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неуважительная причина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ОДЛ-19 1/9 Барташенко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378</c:v>
                </c:pt>
                <c:pt idx="1">
                  <c:v>140</c:v>
                </c:pt>
                <c:pt idx="2">
                  <c:v>138</c:v>
                </c:pt>
                <c:pt idx="3">
                  <c:v>0</c:v>
                </c:pt>
                <c:pt idx="4">
                  <c:v>284</c:v>
                </c:pt>
                <c:pt idx="5">
                  <c:v>228</c:v>
                </c:pt>
                <c:pt idx="6">
                  <c:v>36</c:v>
                </c:pt>
                <c:pt idx="7">
                  <c:v>776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ОДЛ-19 1/9 Барташенко М.Ю.</c:v>
                </c:pt>
                <c:pt idx="1">
                  <c:v>ЭК-19 1/11 Деточка С.В.</c:v>
                </c:pt>
                <c:pt idx="2">
                  <c:v>ПОСО-19 1/9 Столащук А.Н.</c:v>
                </c:pt>
                <c:pt idx="3">
                  <c:v>ПОСО 18 1/9 Оплачко И.И.</c:v>
                </c:pt>
                <c:pt idx="4">
                  <c:v>ЭК-18 1/11 Егиян А.М.</c:v>
                </c:pt>
                <c:pt idx="5">
                  <c:v>ОДЛ-18 1/9 Зимина Ю.А.</c:v>
                </c:pt>
                <c:pt idx="6">
                  <c:v>ПОСО-17 1/9 Плюто Н.Е.</c:v>
                </c:pt>
                <c:pt idx="7">
                  <c:v>ОДЛ-17 1/9 Вишникина Т.С.</c:v>
                </c:pt>
              </c:strCache>
            </c:strRef>
          </c:cat>
          <c:val>
            <c:numRef>
              <c:f>Лист1!$D$2:$D$9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321664"/>
        <c:axId val="205713792"/>
      </c:barChart>
      <c:catAx>
        <c:axId val="20032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05713792"/>
        <c:crosses val="autoZero"/>
        <c:auto val="1"/>
        <c:lblAlgn val="ctr"/>
        <c:lblOffset val="100"/>
        <c:noMultiLvlLbl val="0"/>
      </c:catAx>
      <c:valAx>
        <c:axId val="205713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032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73218625449597"/>
          <c:y val="0.2459837307494159"/>
          <c:w val="0.15100855448624478"/>
          <c:h val="0.3849010404488016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253376"/>
        <c:axId val="5255168"/>
        <c:axId val="0"/>
      </c:bar3DChart>
      <c:catAx>
        <c:axId val="525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255168"/>
        <c:crosses val="autoZero"/>
        <c:auto val="1"/>
        <c:lblAlgn val="ctr"/>
        <c:lblOffset val="100"/>
        <c:noMultiLvlLbl val="0"/>
      </c:catAx>
      <c:valAx>
        <c:axId val="5255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5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4520313654415"/>
          <c:y val="0.33596128292725408"/>
          <c:w val="0.20710628900780886"/>
          <c:h val="0.3715612283090313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636929230085547E-2"/>
          <c:y val="0.10708138259473714"/>
          <c:w val="0.74525141145933282"/>
          <c:h val="0.746636967578247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1/9,   Столащук А.Н.</c:v>
                </c:pt>
                <c:pt idx="1">
                  <c:v>ОДЛ-19 1/9,       Барташенко М.Ю.</c:v>
                </c:pt>
                <c:pt idx="2">
                  <c:v>ЭК-19 1/11            Деточка С.В.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1.6033572027350496E-2"/>
                  <c:y val="-1.8896714575541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259780971702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1/9,   Столащук А.Н.</c:v>
                </c:pt>
                <c:pt idx="1">
                  <c:v>ОДЛ-19 1/9,       Барташенко М.Ю.</c:v>
                </c:pt>
                <c:pt idx="2">
                  <c:v>ЭК-19 1/11            Деточка С.В.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</c:v>
                </c:pt>
                <c:pt idx="1">
                  <c:v>20</c:v>
                </c:pt>
                <c:pt idx="2">
                  <c:v>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301760"/>
        <c:axId val="5303296"/>
        <c:axId val="0"/>
      </c:bar3DChart>
      <c:catAx>
        <c:axId val="530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303296"/>
        <c:crosses val="autoZero"/>
        <c:auto val="1"/>
        <c:lblAlgn val="ctr"/>
        <c:lblOffset val="100"/>
        <c:noMultiLvlLbl val="0"/>
      </c:catAx>
      <c:valAx>
        <c:axId val="5303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30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96207707340352"/>
          <c:y val="0.37162851081062676"/>
          <c:w val="0.1605962270130277"/>
          <c:h val="0.33589413004289848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ПОСО-18 1/9                     Оплачко И.И.</c:v>
                </c:pt>
                <c:pt idx="1">
                  <c:v>ОДЛ-18 1/9                      Зимина Ю.А.</c:v>
                </c:pt>
                <c:pt idx="2">
                  <c:v>ЭК-18 1/11                        Егиян А.М.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 и 5"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ПОСО-18 1/9                     Оплачко И.И.</c:v>
                </c:pt>
                <c:pt idx="1">
                  <c:v>ОДЛ-18 1/9                      Зимина Ю.А.</c:v>
                </c:pt>
                <c:pt idx="2">
                  <c:v>ЭК-18 1/11                        Егиян А.М.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4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ПОСО-18 1/9                     Оплачко И.И.</c:v>
                </c:pt>
                <c:pt idx="1">
                  <c:v>ОДЛ-18 1/9                      Зимина Ю.А.</c:v>
                </c:pt>
                <c:pt idx="2">
                  <c:v>ЭК-18 1/11                        Егиян А.М.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2"/>
              <c:layout>
                <c:manualLayout>
                  <c:x val="1.2841091492776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ПОСО-18 1/9                     Оплачко И.И.</c:v>
                </c:pt>
                <c:pt idx="1">
                  <c:v>ОДЛ-18 1/9                      Зимина Ю.А.</c:v>
                </c:pt>
                <c:pt idx="2">
                  <c:v>ЭК-18 1/11                        Егиян А.М.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"Н/Я"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7009095773140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ПОСО-18 1/9                     Оплачко И.И.</c:v>
                </c:pt>
                <c:pt idx="1">
                  <c:v>ОДЛ-18 1/9                      Зимина Ю.А.</c:v>
                </c:pt>
                <c:pt idx="2">
                  <c:v>ЭК-18 1/11                        Егиян А.М.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7541376"/>
        <c:axId val="207542912"/>
        <c:axId val="0"/>
      </c:bar3DChart>
      <c:catAx>
        <c:axId val="20754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207542912"/>
        <c:crosses val="autoZero"/>
        <c:auto val="1"/>
        <c:lblAlgn val="ctr"/>
        <c:lblOffset val="100"/>
        <c:noMultiLvlLbl val="0"/>
      </c:catAx>
      <c:valAx>
        <c:axId val="207542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754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8079439508267"/>
          <c:y val="0.32060586176728029"/>
          <c:w val="9.552627102167785E-2"/>
          <c:h val="0.3403088669325991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152850458910032E-2"/>
          <c:y val="4.4057617797775346E-2"/>
          <c:w val="0.71164408796726497"/>
          <c:h val="0.72551899762529681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785664"/>
        <c:axId val="4787200"/>
        <c:axId val="0"/>
      </c:bar3DChart>
      <c:catAx>
        <c:axId val="478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 i="0" baseline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787200"/>
        <c:crosses val="autoZero"/>
        <c:auto val="1"/>
        <c:lblAlgn val="ctr"/>
        <c:lblOffset val="100"/>
        <c:noMultiLvlLbl val="0"/>
      </c:catAx>
      <c:valAx>
        <c:axId val="4787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785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21677845824816"/>
          <c:y val="0.23535329234524738"/>
          <c:w val="0.15052396228249251"/>
          <c:h val="0.63546364250264498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152850458910032E-2"/>
          <c:y val="4.4057617797775339E-2"/>
          <c:w val="0.71164408796726497"/>
          <c:h val="0.72551899762529681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795008"/>
        <c:axId val="4850048"/>
        <c:axId val="0"/>
      </c:bar3DChart>
      <c:catAx>
        <c:axId val="4795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i="0" baseline="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4850048"/>
        <c:crosses val="autoZero"/>
        <c:auto val="1"/>
        <c:lblAlgn val="ctr"/>
        <c:lblOffset val="100"/>
        <c:noMultiLvlLbl val="0"/>
      </c:catAx>
      <c:valAx>
        <c:axId val="4850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795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3.6396418916416666E-3"/>
          <c:w val="1"/>
          <c:h val="0.725518997625296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УСПЕВАЕМОСТЬ,%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ПОСО-18 1/9                     Оплачко И.И.</c:v>
                </c:pt>
                <c:pt idx="1">
                  <c:v>ОДЛ-18 1/9                      Зимина Ю.А.</c:v>
                </c:pt>
                <c:pt idx="2">
                  <c:v>ЭК-18 1/11                        Егиян А.М.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92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1055900621118075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2219722534683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7112219012702E-2"/>
                  <c:y val="-2.892387414303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26293995859209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ПОСО-18 1/9                     Оплачко И.И.</c:v>
                </c:pt>
                <c:pt idx="1">
                  <c:v>ОДЛ-18 1/9                      Зимина Ю.А.</c:v>
                </c:pt>
                <c:pt idx="2">
                  <c:v>ЭК-18 1/11                        Егиян А.М.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</c:v>
                </c:pt>
                <c:pt idx="1">
                  <c:v>26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872832"/>
        <c:axId val="4878720"/>
        <c:axId val="0"/>
      </c:bar3DChart>
      <c:catAx>
        <c:axId val="4872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i="0" baseline="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4878720"/>
        <c:crosses val="autoZero"/>
        <c:auto val="1"/>
        <c:lblAlgn val="ctr"/>
        <c:lblOffset val="100"/>
        <c:noMultiLvlLbl val="0"/>
      </c:catAx>
      <c:valAx>
        <c:axId val="4878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872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04871910467251"/>
          <c:y val="0.19239533872622405"/>
          <c:w val="0.14095128089532752"/>
          <c:h val="0.67300941721227381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0666293616851244E-4"/>
          <c:w val="0.7477493350280352"/>
          <c:h val="0.847868528208816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ОДЛ- 17 1/9       Вишникина Т.С.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 и "5"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1.0622279103052593E-2"/>
                  <c:y val="-3.96813968973586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019534709863304E-3"/>
                  <c:y val="7.6628352490421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ОДЛ- 17 1/9       Вишникина Т.С.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3.085494101523284E-2"/>
                  <c:y val="-1.5901607364522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ОДЛ- 17 1/9       Вишникина Т.С.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2569104404967991E-2"/>
                  <c:y val="-6.3606429458090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55869055261463E-2"/>
                  <c:y val="-3.324434190211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ОДЛ- 17 1/9       Вишникина Т.С.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н/я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ОДЛ- 17 1/9       Вишникина Т.С.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74848"/>
        <c:axId val="4988928"/>
        <c:axId val="0"/>
      </c:bar3DChart>
      <c:catAx>
        <c:axId val="4974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  <c:crossAx val="4988928"/>
        <c:crosses val="autoZero"/>
        <c:auto val="1"/>
        <c:lblAlgn val="ctr"/>
        <c:lblOffset val="100"/>
        <c:noMultiLvlLbl val="0"/>
      </c:catAx>
      <c:valAx>
        <c:axId val="4988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7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5227701800433"/>
          <c:y val="5.3421116478087276E-2"/>
          <c:w val="0.24238106435032417"/>
          <c:h val="0.525332346185927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6608968436E-2"/>
          <c:w val="0.70242514824535818"/>
          <c:h val="0.815456470911598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 семестр 2018-2019 уч. год</c:v>
                </c:pt>
                <c:pt idx="1">
                  <c:v>1 семестр  2019-2020 уч.год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100</c:v>
                </c:pt>
                <c:pt idx="1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 семестр 2018-2019 уч. год</c:v>
                </c:pt>
                <c:pt idx="1">
                  <c:v>1 семестр  2019-2020 уч.год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25</c:v>
                </c:pt>
                <c:pt idx="1">
                  <c:v>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 семестр 2018-2019 уч. год</c:v>
                </c:pt>
                <c:pt idx="1">
                  <c:v>1 семестр  2019-2020 уч.год</c:v>
                </c:pt>
              </c:strCache>
            </c:strRef>
          </c:cat>
          <c:val>
            <c:numRef>
              <c:f>Лист1!$D$2:$D$5</c:f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04288"/>
        <c:axId val="5014272"/>
        <c:axId val="0"/>
      </c:bar3DChart>
      <c:catAx>
        <c:axId val="5004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5014272"/>
        <c:crosses val="autoZero"/>
        <c:auto val="1"/>
        <c:lblAlgn val="ctr"/>
        <c:lblOffset val="100"/>
        <c:noMultiLvlLbl val="0"/>
      </c:catAx>
      <c:valAx>
        <c:axId val="5014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004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020292602313597"/>
          <c:y val="5.5202252669114917E-2"/>
          <c:w val="0.26053781471760473"/>
          <c:h val="0.513061000665948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ea typeface="Calibri"/>
                <a:cs typeface="Times New Roman"/>
              </a:rPr>
              <a:t>«Результаты промежуточной аттестации групп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latin typeface="Times New Roman"/>
                <a:ea typeface="Calibri"/>
                <a:cs typeface="Times New Roman"/>
              </a:rPr>
              <a:t>социально-экономического отделения»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/>
                <a:ea typeface="Calibri"/>
                <a:cs typeface="Times New Roman"/>
              </a:rPr>
              <a:t>за 1 семестр</a:t>
            </a:r>
          </a:p>
          <a:p>
            <a:pPr algn="r"/>
            <a:r>
              <a:rPr lang="ru-RU" dirty="0" smtClean="0">
                <a:latin typeface="Times New Roman"/>
                <a:ea typeface="Calibri"/>
                <a:cs typeface="Times New Roman"/>
              </a:rPr>
              <a:t> 2019-2020 учебного года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Пропуски занятий по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 уважительным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причинам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992886"/>
              </p:ext>
            </p:extLst>
          </p:nvPr>
        </p:nvGraphicFramePr>
        <p:xfrm>
          <a:off x="107504" y="1484784"/>
          <a:ext cx="885698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84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Пропуски занятий за 1 семестр 2019-2020 учебного года по отделению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956293"/>
              </p:ext>
            </p:extLst>
          </p:nvPr>
        </p:nvGraphicFramePr>
        <p:xfrm>
          <a:off x="179512" y="1628800"/>
          <a:ext cx="8856984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139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АТТЕСТАЦИИ СТУДЕНТОВ </a:t>
            </a:r>
            <a:b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 КУРСА</a:t>
            </a:r>
            <a:b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 1 СЕМЕСТР 2019 – 2020 учебного года</a:t>
            </a:r>
            <a:r>
              <a:rPr lang="ru-RU" dirty="0" smtClean="0">
                <a:solidFill>
                  <a:srgbClr val="002060"/>
                </a:solidFill>
                <a:effectLst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endParaRPr lang="ru-RU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74790"/>
              </p:ext>
            </p:extLst>
          </p:nvPr>
        </p:nvGraphicFramePr>
        <p:xfrm>
          <a:off x="323528" y="1481138"/>
          <a:ext cx="8363272" cy="482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Сравнительный анализ абсолютной  и качественной успеваемости </a:t>
            </a:r>
            <a:b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1 курса за 1 семестр 2019-2020учебный год</a:t>
            </a:r>
            <a:r>
              <a:rPr lang="ru-RU" dirty="0" smtClean="0">
                <a:solidFill>
                  <a:srgbClr val="002060"/>
                </a:solidFill>
                <a:effectLst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endParaRPr lang="ru-RU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1713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26080329"/>
              </p:ext>
            </p:extLst>
          </p:nvPr>
        </p:nvGraphicFramePr>
        <p:xfrm>
          <a:off x="179512" y="1772816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АТТЕСТАЦИИ СТУДЕНТОВ </a:t>
            </a:r>
            <a:b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 курса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 1 СЕМЕСТР 2019 – 2020 учебного года</a:t>
            </a:r>
            <a:r>
              <a:rPr lang="ru-RU" dirty="0" smtClean="0">
                <a:solidFill>
                  <a:srgbClr val="002060"/>
                </a:solidFill>
                <a:effectLst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endParaRPr lang="ru-RU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566793"/>
              </p:ext>
            </p:extLst>
          </p:nvPr>
        </p:nvGraphicFramePr>
        <p:xfrm>
          <a:off x="457200" y="1340768"/>
          <a:ext cx="8229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930226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Сравнительный анализ абсолютной  и качественной успеваемости 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2 курса  за 1 семестр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2019-2020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уч. год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886160"/>
              </p:ext>
            </p:extLst>
          </p:nvPr>
        </p:nvGraphicFramePr>
        <p:xfrm>
          <a:off x="-252536" y="1988840"/>
          <a:ext cx="92170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54417219"/>
              </p:ext>
            </p:extLst>
          </p:nvPr>
        </p:nvGraphicFramePr>
        <p:xfrm>
          <a:off x="683568" y="2286000"/>
          <a:ext cx="7920880" cy="38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68689105"/>
              </p:ext>
            </p:extLst>
          </p:nvPr>
        </p:nvGraphicFramePr>
        <p:xfrm>
          <a:off x="179512" y="2564904"/>
          <a:ext cx="878497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51216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ИТОГИ</a:t>
            </a:r>
            <a: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АТТЕСТАЦИИ СТУДЕНТОВ 3 курса</a:t>
            </a:r>
            <a:b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Группа 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ОДЛ-17 1/9</a:t>
            </a:r>
            <a: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ЗА 1 СЕМЕСТР 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2019 </a:t>
            </a:r>
            <a: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2020 </a:t>
            </a:r>
            <a: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учебного года</a:t>
            </a:r>
            <a:br>
              <a:rPr lang="ru-RU" sz="3600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4400" dirty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40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385169"/>
              </p:ext>
            </p:extLst>
          </p:nvPr>
        </p:nvGraphicFramePr>
        <p:xfrm>
          <a:off x="467544" y="1988840"/>
          <a:ext cx="82192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Абсолютная 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 качественная успеваемость группы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ОДЛ-17 1/9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семестр 2018-2019 уч. года и 1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сем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уч. года 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3946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1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Абсолютная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качественная успеваемость по отделению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семестр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2019-2020 уч. года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99592" y="2276872"/>
          <a:ext cx="77872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051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Пропуски занятий по уважительным причинам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781470"/>
              </p:ext>
            </p:extLst>
          </p:nvPr>
        </p:nvGraphicFramePr>
        <p:xfrm>
          <a:off x="179512" y="1484784"/>
          <a:ext cx="8964488" cy="497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38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57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«Результаты промежуточной аттестации групп  социально-экономического отделения»</vt:lpstr>
      <vt:lpstr>ИТОГИ АТТЕСТАЦИИ СТУДЕНТОВ  1 КУРСА ЗА 1 СЕМЕСТР 2019 – 2020 учебного года </vt:lpstr>
      <vt:lpstr>Сравнительный анализ абсолютной  и качественной успеваемости   1 курса за 1 семестр 2019-2020учебный год </vt:lpstr>
      <vt:lpstr>ИТОГИ АТТЕСТАЦИИ СТУДЕНТОВ  2 курса ЗА 1 СЕМЕСТР 2019 – 2020 учебного года </vt:lpstr>
      <vt:lpstr>Сравнительный анализ абсолютной  и качественной успеваемости  2 курса  за 1 семестр 2019-2020 уч. год </vt:lpstr>
      <vt:lpstr>    ИТОГИ АТТЕСТАЦИИ СТУДЕНТОВ 3 курса Группа ОДЛ-17 1/9 ЗА 1 СЕМЕСТР 2019 – 2020 учебного года   </vt:lpstr>
      <vt:lpstr>  Абсолютная  и качественная успеваемость группы ОДЛ-17 1/9  2 семестр 2018-2019 уч. года и 1 сем 2019-2020 уч. года  </vt:lpstr>
      <vt:lpstr>  Абсолютная и качественная успеваемость по отделению за  1 семестр 2019-2020 уч. года</vt:lpstr>
      <vt:lpstr>Пропуски занятий по уважительным причинам </vt:lpstr>
      <vt:lpstr>Пропуски занятий по  не уважительным причинам </vt:lpstr>
      <vt:lpstr>Пропуски занятий за 1 семестр 2019-2020 учебного года по отделению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«Результаты промежуточной аттестации групп  социально-экономического отделения»</dc:title>
  <dc:creator>USER</dc:creator>
  <cp:lastModifiedBy>user</cp:lastModifiedBy>
  <cp:revision>37</cp:revision>
  <dcterms:created xsi:type="dcterms:W3CDTF">2018-01-30T02:26:58Z</dcterms:created>
  <dcterms:modified xsi:type="dcterms:W3CDTF">2020-01-30T06:50:29Z</dcterms:modified>
</cp:coreProperties>
</file>